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0.xml" ContentType="application/vnd.openxmlformats-officedocument.presentationml.slide+xml"/>
  <Override PartName="/ppt/slides/slide321.xml" ContentType="application/vnd.openxmlformats-officedocument.presentationml.slide+xml"/>
  <Override PartName="/ppt/slides/slide322.xml" ContentType="application/vnd.openxmlformats-officedocument.presentationml.slide+xml"/>
  <Override PartName="/ppt/slides/slide323.xml" ContentType="application/vnd.openxmlformats-officedocument.presentationml.slide+xml"/>
  <Override PartName="/ppt/slides/slide324.xml" ContentType="application/vnd.openxmlformats-officedocument.presentationml.slide+xml"/>
  <Override PartName="/ppt/slides/slide325.xml" ContentType="application/vnd.openxmlformats-officedocument.presentationml.slide+xml"/>
  <Override PartName="/ppt/slides/slide326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65" r:id="rId320"/>
    <p:sldId id="4037" r:id="rId321"/>
    <p:sldId id="4606" r:id="rId322"/>
    <p:sldId id="4609" r:id="rId323"/>
    <p:sldId id="4911" r:id="rId324"/>
    <p:sldId id="4912" r:id="rId325"/>
    <p:sldId id="4914" r:id="rId326"/>
    <p:sldId id="4039" r:id="rId3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20" Type="http://schemas.openxmlformats.org/officeDocument/2006/relationships/slide" Target="slides/slide319.xml"/><Relationship Id="rId321" Type="http://schemas.openxmlformats.org/officeDocument/2006/relationships/slide" Target="slides/slide320.xml"/><Relationship Id="rId322" Type="http://schemas.openxmlformats.org/officeDocument/2006/relationships/slide" Target="slides/slide321.xml"/><Relationship Id="rId323" Type="http://schemas.openxmlformats.org/officeDocument/2006/relationships/slide" Target="slides/slide322.xml"/><Relationship Id="rId324" Type="http://schemas.openxmlformats.org/officeDocument/2006/relationships/slide" Target="slides/slide323.xml"/><Relationship Id="rId325" Type="http://schemas.openxmlformats.org/officeDocument/2006/relationships/slide" Target="slides/slide324.xml"/><Relationship Id="rId326" Type="http://schemas.openxmlformats.org/officeDocument/2006/relationships/slide" Target="slides/slide325.xml"/><Relationship Id="rId327" Type="http://schemas.openxmlformats.org/officeDocument/2006/relationships/slide" Target="slides/slide326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0.png"/><Relationship Id="rId3" Type="http://schemas.openxmlformats.org/officeDocument/2006/relationships/image" Target="../media/image441.png"/><Relationship Id="rId4" Type="http://schemas.openxmlformats.org/officeDocument/2006/relationships/image" Target="../media/image442.png"/></Relationships>
</file>

<file path=ppt/slides/_rels/slide3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43.png"/><Relationship Id="rId3" Type="http://schemas.openxmlformats.org/officeDocument/2006/relationships/image" Target="../media/image444.png"/><Relationship Id="rId4" Type="http://schemas.openxmlformats.org/officeDocument/2006/relationships/image" Target="../media/image445.png"/></Relationships>
</file>

<file path=ppt/slides/_rels/slide3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63.png"/><Relationship Id="rId3" Type="http://schemas.openxmlformats.org/officeDocument/2006/relationships/image" Target="../media/image1573.png"/></Relationships>
</file>

<file path=ppt/slides/_rels/slide3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62.png"/><Relationship Id="rId3" Type="http://schemas.openxmlformats.org/officeDocument/2006/relationships/image" Target="../media/image1572.png"/><Relationship Id="rId4" Type="http://schemas.openxmlformats.org/officeDocument/2006/relationships/image" Target="../media/image158.png"/></Relationships>
</file>

<file path=ppt/slides/_rels/slide3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9.png"/><Relationship Id="rId3" Type="http://schemas.openxmlformats.org/officeDocument/2006/relationships/image" Target="../media/image161.png"/><Relationship Id="rId4" Type="http://schemas.openxmlformats.org/officeDocument/2006/relationships/image" Target="../media/image162.png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3.png"/><Relationship Id="rId3" Type="http://schemas.openxmlformats.org/officeDocument/2006/relationships/image" Target="../media/image164.png"/><Relationship Id="rId4" Type="http://schemas.openxmlformats.org/officeDocument/2006/relationships/image" Target="../media/image165.png"/><Relationship Id="rId5" Type="http://schemas.openxmlformats.org/officeDocument/2006/relationships/image" Target="../media/image166.png"/><Relationship Id="rId6" Type="http://schemas.openxmlformats.org/officeDocument/2006/relationships/image" Target="../media/image167.png"/></Relationships>
</file>

<file path=ppt/slides/_rels/slide3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58.png"/><Relationship Id="rId3" Type="http://schemas.openxmlformats.org/officeDocument/2006/relationships/image" Target="../media/image459.png"/><Relationship Id="rId4" Type="http://schemas.openxmlformats.org/officeDocument/2006/relationships/image" Target="../media/image460.png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Find 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2×2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matrix that represents: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A reflection in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-axis.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A reflection in the line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477875"/>
              </a:xfrm>
              <a:prstGeom prst="rect">
                <a:avLst/>
              </a:prstGeom>
              <a:blipFill>
                <a:blip r:embed="rId2"/>
                <a:stretch>
                  <a:fillRect l="-1333" t="-1053" b="-22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Find a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2×2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matrix that represents: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A reflection in the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-axis.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A reflection in the line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3477875"/>
              </a:xfrm>
              <a:prstGeom prst="rect">
                <a:avLst/>
              </a:prstGeom>
              <a:blipFill>
                <a:blip r:embed="rId3"/>
                <a:stretch>
                  <a:fillRect l="-1333" t="-876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2B9874-566D-425B-9B0C-D55C5C65E7A4}"/>
                  </a:ext>
                </a:extLst>
              </p:cNvPr>
              <p:cNvSpPr txBox="1"/>
              <p:nvPr/>
            </p:nvSpPr>
            <p:spPr>
              <a:xfrm>
                <a:off x="4577017" y="1244049"/>
                <a:ext cx="4566983" cy="3539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2B9874-566D-425B-9B0C-D55C5C65E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44049"/>
                <a:ext cx="4566983" cy="35399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80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Find a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2×2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matrix that represents: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Rotation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90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anticlockwise about the origin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GB" sz="2000" dirty="0">
                  <a:latin typeface="Candara" panose="020E0502030303020204" pitchFamily="34" charset="0"/>
                </a:endParaRP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Rotation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180</m:t>
                    </m:r>
                    <m:r>
                      <a:rPr lang="en-GB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about the origin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3785652"/>
              </a:xfrm>
              <a:prstGeom prst="rect">
                <a:avLst/>
              </a:prstGeom>
              <a:blipFill>
                <a:blip r:embed="rId2"/>
                <a:stretch>
                  <a:fillRect l="-1333" t="-966" r="-12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>
                    <a:latin typeface="Candara" panose="020E0502030303020204" pitchFamily="34" charset="0"/>
                  </a:rPr>
                  <a:t>Find a </a:t>
                </a:r>
                <a14:m>
                  <m:oMath xmlns:m="http://schemas.openxmlformats.org/officeDocument/2006/math">
                    <m:r>
                      <a:rPr lang="en-GB" sz="2000" i="1">
                        <a:latin typeface="Cambria Math" panose="02040503050406030204" pitchFamily="18" charset="0"/>
                      </a:rPr>
                      <m:t>2×2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matrix that represents: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GB" sz="2000" dirty="0">
                    <a:latin typeface="Candara" panose="020E0502030303020204" pitchFamily="34" charset="0"/>
                  </a:rPr>
                  <a:t>Rotation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27</m:t>
                    </m:r>
                    <m:r>
                      <a:rPr lang="en-GB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n-GB" sz="2000" dirty="0">
                    <a:latin typeface="Candara" panose="020E0502030303020204" pitchFamily="34" charset="0"/>
                  </a:rPr>
                  <a:t> anticlockwise about the origin</a:t>
                </a:r>
              </a:p>
              <a:p>
                <a:endParaRPr lang="en-GB" sz="20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323439"/>
              </a:xfrm>
              <a:prstGeom prst="rect">
                <a:avLst/>
              </a:prstGeom>
              <a:blipFill>
                <a:blip r:embed="rId3"/>
                <a:stretch>
                  <a:fillRect l="-1333" t="-23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2B9874-566D-425B-9B0C-D55C5C65E7A4}"/>
                  </a:ext>
                </a:extLst>
              </p:cNvPr>
              <p:cNvSpPr txBox="1"/>
              <p:nvPr/>
            </p:nvSpPr>
            <p:spPr>
              <a:xfrm>
                <a:off x="4577017" y="1244049"/>
                <a:ext cx="4566983" cy="7081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752B9874-566D-425B-9B0C-D55C5C65E7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244049"/>
                <a:ext cx="4566983" cy="7081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1515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6129"/>
                <a:ext cx="4572000" cy="3786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Describe geometrically the effect of the following matrices: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:endParaRPr lang="en-GB" dirty="0">
                  <a:latin typeface="Candara" panose="020E050203030302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GB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6129"/>
                <a:ext cx="4572000" cy="3786165"/>
              </a:xfrm>
              <a:prstGeom prst="rect">
                <a:avLst/>
              </a:prstGeom>
              <a:blipFill>
                <a:blip r:embed="rId2"/>
                <a:stretch>
                  <a:fillRect l="-1200" t="-8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082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latin typeface="Candara" panose="020E0502030303020204" pitchFamily="34" charset="0"/>
                  </a:rPr>
                  <a:t>Describe geometrically the effect of the following matrices: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>
                    <a:latin typeface="Candara" panose="020E0502030303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08252"/>
              </a:xfrm>
              <a:prstGeom prst="rect">
                <a:avLst/>
              </a:prstGeom>
              <a:blipFill>
                <a:blip r:embed="rId3"/>
                <a:stretch>
                  <a:fillRect l="-1067" t="-27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CFD4E4E2-5DAF-436D-95D6-3C413B8FFC53}"/>
              </a:ext>
            </a:extLst>
          </p:cNvPr>
          <p:cNvSpPr txBox="1"/>
          <p:nvPr/>
        </p:nvSpPr>
        <p:spPr>
          <a:xfrm>
            <a:off x="4582034" y="1569916"/>
            <a:ext cx="4566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FF0000"/>
                </a:solidFill>
                <a:latin typeface="Candara" panose="020E0502030303020204" pitchFamily="34" charset="0"/>
              </a:rPr>
              <a:t>Enlargement, centre origin, scale factor 4</a:t>
            </a:r>
          </a:p>
        </p:txBody>
      </p:sp>
    </p:spTree>
    <p:extLst>
      <p:ext uri="{BB962C8B-B14F-4D97-AF65-F5344CB8AC3E}">
        <p14:creationId xmlns:p14="http://schemas.microsoft.com/office/powerpoint/2010/main" val="188929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6129"/>
                <a:ext cx="4572000" cy="110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transformation matrix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maps the point (2, 5) onto the point (3, b). Work out the values of a and b.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6129"/>
                <a:ext cx="4572000" cy="1106457"/>
              </a:xfrm>
              <a:prstGeom prst="rect">
                <a:avLst/>
              </a:prstGeom>
              <a:blipFill>
                <a:blip r:embed="rId2"/>
                <a:stretch>
                  <a:fillRect l="-1200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0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transformation matrix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GB" dirty="0"/>
              </a:p>
              <a:p>
                <a:r>
                  <a:rPr lang="en-GB" dirty="0"/>
                  <a:t>maps the point (3, 4) onto the point (2, b). Work out the values of a and b.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06457"/>
              </a:xfrm>
              <a:prstGeom prst="rect">
                <a:avLst/>
              </a:prstGeom>
              <a:blipFill>
                <a:blip r:embed="rId3"/>
                <a:stretch>
                  <a:fillRect l="-1067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D4E4E2-5DAF-436D-95D6-3C413B8FFC53}"/>
                  </a:ext>
                </a:extLst>
              </p:cNvPr>
              <p:cNvSpPr txBox="1"/>
              <p:nvPr/>
            </p:nvSpPr>
            <p:spPr>
              <a:xfrm>
                <a:off x="4561966" y="1568121"/>
                <a:ext cx="45669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 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D4E4E2-5DAF-436D-95D6-3C413B8FF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568121"/>
                <a:ext cx="456698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49554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6129"/>
                <a:ext cx="4572000" cy="11064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matrix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maps the point (2, 3) onto the point (-31, -1). Work out the values of a and b.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6129"/>
                <a:ext cx="4572000" cy="1106457"/>
              </a:xfrm>
              <a:prstGeom prst="rect">
                <a:avLst/>
              </a:prstGeom>
              <a:blipFill>
                <a:blip r:embed="rId2"/>
                <a:stretch>
                  <a:fillRect l="-1200" r="-1333" b="-82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1137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matrix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maps the point (5, 4) onto the point (1, 17). Work out the values of a and b.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113766"/>
              </a:xfrm>
              <a:prstGeom prst="rect">
                <a:avLst/>
              </a:prstGeom>
              <a:blipFill>
                <a:blip r:embed="rId3"/>
                <a:stretch>
                  <a:fillRect l="-1067" r="-1867" b="-76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D4E4E2-5DAF-436D-95D6-3C413B8FFC53}"/>
                  </a:ext>
                </a:extLst>
              </p:cNvPr>
              <p:cNvSpPr txBox="1"/>
              <p:nvPr/>
            </p:nvSpPr>
            <p:spPr>
              <a:xfrm>
                <a:off x="4561966" y="1568121"/>
                <a:ext cx="4566983" cy="6109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 , 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FD4E4E2-5DAF-436D-95D6-3C413B8FF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568121"/>
                <a:ext cx="4566983" cy="61093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0220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017" y="466129"/>
                <a:ext cx="4572000" cy="4155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diagram shows the unit square OABC.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The image of OABC after transformation by the matrix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is OA’B’C’.</a:t>
                </a:r>
              </a:p>
              <a:p>
                <a:endParaRPr lang="en-GB" dirty="0"/>
              </a:p>
              <a:p>
                <a:r>
                  <a:rPr lang="en-GB" dirty="0"/>
                  <a:t>Draw and label OA’B’C’.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7" y="466129"/>
                <a:ext cx="4572000" cy="4155240"/>
              </a:xfrm>
              <a:prstGeom prst="rect">
                <a:avLst/>
              </a:prstGeom>
              <a:blipFill>
                <a:blip r:embed="rId2"/>
                <a:stretch>
                  <a:fillRect l="-1200" t="-733" r="-1733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155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/>
                  <a:t>The diagram shows the unit square OABC.</a:t>
                </a:r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  <a:p>
                <a:r>
                  <a:rPr lang="en-GB" dirty="0"/>
                  <a:t>The image of OABC after transformation by the matrix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mr>
                          <m:m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dirty="0"/>
                  <a:t> is OA’B’C’.</a:t>
                </a:r>
              </a:p>
              <a:p>
                <a:endParaRPr lang="en-GB" dirty="0"/>
              </a:p>
              <a:p>
                <a:r>
                  <a:rPr lang="en-GB" dirty="0"/>
                  <a:t>Draw and label OA’B’C’.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155240"/>
              </a:xfrm>
              <a:prstGeom prst="rect">
                <a:avLst/>
              </a:prstGeom>
              <a:blipFill>
                <a:blip r:embed="rId3"/>
                <a:stretch>
                  <a:fillRect l="-1067" t="-733" r="-1867" b="-13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D8983921-7555-4076-9194-006B7E2C9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6044" y="765256"/>
            <a:ext cx="2325024" cy="23826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CA3775E-92E0-423B-8764-A098B6FEAB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5488" y="765256"/>
            <a:ext cx="2325024" cy="23826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883BF0-4290-4FC0-A9F6-38A5B52421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4405" y="801659"/>
            <a:ext cx="2331391" cy="23098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00E1D08-80BE-4F0A-BF02-7C6BA0EE2EF5}"/>
                  </a:ext>
                </a:extLst>
              </p:cNvPr>
              <p:cNvSpPr/>
              <p:nvPr/>
            </p:nvSpPr>
            <p:spPr>
              <a:xfrm>
                <a:off x="5695488" y="4844986"/>
                <a:ext cx="2135008" cy="163172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15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e>
                            </m:mr>
                          </m:m>
                        </m:e>
                      </m:d>
                    </m:oMath>
                    <m:oMath xmlns:m="http://schemas.openxmlformats.org/officeDocument/2006/math"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GB" sz="15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GB" sz="15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GB" sz="15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GB" sz="15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  <m:mr>
                              <m:e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15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sz="15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00E1D08-80BE-4F0A-BF02-7C6BA0EE2E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5488" y="4844986"/>
                <a:ext cx="2135008" cy="1631729"/>
              </a:xfrm>
              <a:prstGeom prst="rect">
                <a:avLst/>
              </a:prstGeom>
              <a:blipFill>
                <a:blip r:embed="rId6"/>
                <a:stretch>
                  <a:fillRect b="-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17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3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latin typeface="Candara" panose="020E0502030303020204" pitchFamily="34" charset="0"/>
              </a:rPr>
              <a:t>Worked example</a:t>
            </a:r>
            <a:endParaRPr lang="en-GB" sz="240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528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andara" panose="020E0502030303020204" pitchFamily="34" charset="0"/>
                  </a:rPr>
                  <a:t>A triangle T has 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1, 2</m:t>
                        </m:r>
                      </m:e>
                    </m:d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 </a:t>
                </a:r>
                <a:r>
                  <a:rPr lang="en-GB" sz="1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(2, 2)</m:t>
                    </m:r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1400" dirty="0">
                  <a:latin typeface="Candara" panose="020E0502030303020204" pitchFamily="34" charset="0"/>
                </a:endParaRPr>
              </a:p>
              <a:p>
                <a:pPr marL="342900" indent="-342900">
                  <a:buAutoNum type="alphaLcParenR"/>
                </a:pPr>
                <a:r>
                  <a:rPr lang="en-GB" sz="1400" dirty="0">
                    <a:latin typeface="Candara" panose="020E0502030303020204" pitchFamily="34" charset="0"/>
                  </a:rPr>
                  <a:t>Find the vertices of the image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under the transformation given by the matrix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</a:t>
                </a:r>
              </a:p>
              <a:p>
                <a:pPr marL="342900" indent="-342900">
                  <a:buAutoNum type="alphaLcParenR"/>
                </a:pPr>
                <a:r>
                  <a:rPr lang="en-GB" sz="1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and its image</a:t>
                </a:r>
                <a14:m>
                  <m:oMath xmlns:m="http://schemas.openxmlformats.org/officeDocument/2006/math">
                    <m:r>
                      <a:rPr lang="en-GB" sz="1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on a coordinate grid.</a:t>
                </a:r>
              </a:p>
              <a:p>
                <a:pPr marL="342900" indent="-342900">
                  <a:buAutoNum type="alphaLcParenR"/>
                </a:pPr>
                <a:r>
                  <a:rPr lang="en-GB" sz="1400" dirty="0">
                    <a:latin typeface="Candara" panose="020E0502030303020204" pitchFamily="34" charset="0"/>
                  </a:rPr>
                  <a:t>Describe the geometric transformation.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528816"/>
              </a:xfrm>
              <a:prstGeom prst="rect">
                <a:avLst/>
              </a:prstGeom>
              <a:blipFill>
                <a:blip r:embed="rId2"/>
                <a:stretch>
                  <a:fillRect l="-400" t="-800" b="-4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28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andara" panose="020E0502030303020204" pitchFamily="34" charset="0"/>
                  </a:rPr>
                  <a:t>A triangle T has vertices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1, 1</m:t>
                        </m:r>
                      </m:e>
                    </m:d>
                    <m:r>
                      <a:rPr lang="en-GB" sz="1400" i="1">
                        <a:latin typeface="Cambria Math" panose="02040503050406030204" pitchFamily="18" charset="0"/>
                      </a:rPr>
                      <m:t>, 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400" i="1">
                            <a:latin typeface="Cambria Math" panose="02040503050406030204" pitchFamily="18" charset="0"/>
                          </a:rPr>
                          <m:t>1, 2</m:t>
                        </m:r>
                      </m:e>
                    </m:d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 </a:t>
                </a:r>
                <a:r>
                  <a:rPr lang="en-GB" sz="1400" dirty="0"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(2, 2)</m:t>
                    </m:r>
                  </m:oMath>
                </a14:m>
                <a:r>
                  <a:rPr lang="en-GB" sz="1400" i="1" dirty="0">
                    <a:latin typeface="Candara" panose="020E0502030303020204" pitchFamily="34" charset="0"/>
                  </a:rPr>
                  <a:t>. </a:t>
                </a:r>
              </a:p>
              <a:p>
                <a:endParaRPr lang="en-GB" sz="1400" dirty="0">
                  <a:latin typeface="Candara" panose="020E0502030303020204" pitchFamily="34" charset="0"/>
                </a:endParaRPr>
              </a:p>
              <a:p>
                <a:pPr marL="342900" indent="-342900">
                  <a:buAutoNum type="alphaLcParenR"/>
                </a:pPr>
                <a:r>
                  <a:rPr lang="en-GB" sz="1400" dirty="0">
                    <a:latin typeface="Candara" panose="020E0502030303020204" pitchFamily="34" charset="0"/>
                  </a:rPr>
                  <a:t>Find the vertices of the image of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under the transformation given by the matrix </a:t>
                </a:r>
                <a14:m>
                  <m:oMath xmlns:m="http://schemas.openxmlformats.org/officeDocument/2006/math">
                    <m:r>
                      <a:rPr lang="en-GB" sz="1400" b="1" i="1">
                        <a:latin typeface="Cambria Math" panose="02040503050406030204" pitchFamily="18" charset="0"/>
                      </a:rPr>
                      <m:t>𝑴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GB" sz="14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GB" sz="1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</a:t>
                </a:r>
              </a:p>
              <a:p>
                <a:pPr marL="342900" indent="-342900">
                  <a:buAutoNum type="alphaLcParenR"/>
                </a:pPr>
                <a:r>
                  <a:rPr lang="en-GB" sz="1400" dirty="0">
                    <a:latin typeface="Candara" panose="020E0502030303020204" pitchFamily="34" charset="0"/>
                  </a:rPr>
                  <a:t>Sketch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and its image</a:t>
                </a:r>
                <a14:m>
                  <m:oMath xmlns:m="http://schemas.openxmlformats.org/officeDocument/2006/math">
                    <m:r>
                      <a:rPr lang="en-GB" sz="140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1400" i="1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on a coordinate grid.</a:t>
                </a:r>
              </a:p>
              <a:p>
                <a:pPr marL="342900" indent="-342900">
                  <a:buAutoNum type="alphaLcParenR"/>
                </a:pPr>
                <a:r>
                  <a:rPr lang="en-GB" sz="1400" dirty="0">
                    <a:latin typeface="Candara" panose="020E0502030303020204" pitchFamily="34" charset="0"/>
                  </a:rPr>
                  <a:t>Describe the geometric transformation.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28816"/>
              </a:xfrm>
              <a:prstGeom prst="rect">
                <a:avLst/>
              </a:prstGeom>
              <a:blipFill>
                <a:blip r:embed="rId3"/>
                <a:stretch>
                  <a:fillRect l="-400" t="-398" b="-35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4625303-26F6-424C-A186-49B1882CCBC0}"/>
                  </a:ext>
                </a:extLst>
              </p:cNvPr>
              <p:cNvSpPr txBox="1"/>
              <p:nvPr/>
            </p:nvSpPr>
            <p:spPr>
              <a:xfrm>
                <a:off x="4577017" y="2228671"/>
                <a:ext cx="4566983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a)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3, 2</m:t>
                        </m:r>
                      </m:e>
                    </m:d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(3,4)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(6, 4)</m:t>
                    </m:r>
                  </m:oMath>
                </a14:m>
                <a:endParaRPr lang="en-GB" sz="16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b) Sketch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c) The triangle has been stretched by a scale factor </a:t>
                </a:r>
              </a:p>
              <a:p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of 3 parallel to the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-axis and by a scale factor of </a:t>
                </a:r>
              </a:p>
              <a:p>
                <a:r>
                  <a:rPr lang="en-GB" sz="1600" b="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 parallel to the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600" dirty="0">
                    <a:solidFill>
                      <a:srgbClr val="FF0000"/>
                    </a:solidFill>
                    <a:latin typeface="Candara" panose="020E0502030303020204" pitchFamily="34" charset="0"/>
                  </a:rPr>
                  <a:t>-axis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4625303-26F6-424C-A186-49B1882CCB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228671"/>
                <a:ext cx="4566983" cy="1323439"/>
              </a:xfrm>
              <a:prstGeom prst="rect">
                <a:avLst/>
              </a:prstGeom>
              <a:blipFill>
                <a:blip r:embed="rId4"/>
                <a:stretch>
                  <a:fillRect l="-801" t="-1382" r="-935" b="-50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3918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