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60" r:id="rId266"/>
    <p:sldId id="4833" r:id="rId267"/>
    <p:sldId id="4834" r:id="rId268"/>
    <p:sldId id="4835" r:id="rId269"/>
    <p:sldId id="4939" r:id="rId270"/>
    <p:sldId id="4836" r:id="rId271"/>
    <p:sldId id="4871" r:id="rId272"/>
    <p:sldId id="4837" r:id="rId273"/>
    <p:sldId id="4918" r:id="rId274"/>
    <p:sldId id="4954" r:id="rId2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66" Type="http://schemas.openxmlformats.org/officeDocument/2006/relationships/slide" Target="slides/slide265.xml"/><Relationship Id="rId267" Type="http://schemas.openxmlformats.org/officeDocument/2006/relationships/slide" Target="slides/slide266.xml"/><Relationship Id="rId268" Type="http://schemas.openxmlformats.org/officeDocument/2006/relationships/slide" Target="slides/slide267.xml"/><Relationship Id="rId269" Type="http://schemas.openxmlformats.org/officeDocument/2006/relationships/slide" Target="slides/slide268.xml"/><Relationship Id="rId270" Type="http://schemas.openxmlformats.org/officeDocument/2006/relationships/slide" Target="slides/slide269.xml"/><Relationship Id="rId271" Type="http://schemas.openxmlformats.org/officeDocument/2006/relationships/slide" Target="slides/slide270.xml"/><Relationship Id="rId272" Type="http://schemas.openxmlformats.org/officeDocument/2006/relationships/slide" Target="slides/slide271.xml"/><Relationship Id="rId273" Type="http://schemas.openxmlformats.org/officeDocument/2006/relationships/slide" Target="slides/slide272.xml"/><Relationship Id="rId274" Type="http://schemas.openxmlformats.org/officeDocument/2006/relationships/slide" Target="slides/slide273.xml"/><Relationship Id="rId275" Type="http://schemas.openxmlformats.org/officeDocument/2006/relationships/slide" Target="slides/slide274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15.png"/><Relationship Id="rId3" Type="http://schemas.openxmlformats.org/officeDocument/2006/relationships/image" Target="../media/image1217.png"/><Relationship Id="rId4" Type="http://schemas.openxmlformats.org/officeDocument/2006/relationships/image" Target="../media/image1266.png"/></Relationships>
</file>

<file path=ppt/slides/_rels/slide2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19.png"/><Relationship Id="rId3" Type="http://schemas.openxmlformats.org/officeDocument/2006/relationships/image" Target="../media/image1220.png"/><Relationship Id="rId4" Type="http://schemas.openxmlformats.org/officeDocument/2006/relationships/image" Target="../media/image1269.png"/></Relationships>
</file>

<file path=ppt/slides/_rels/slide2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21.png"/><Relationship Id="rId3" Type="http://schemas.openxmlformats.org/officeDocument/2006/relationships/image" Target="../media/image1227.png"/><Relationship Id="rId4" Type="http://schemas.openxmlformats.org/officeDocument/2006/relationships/image" Target="../media/image1272.png"/></Relationships>
</file>

<file path=ppt/slides/_rels/slide2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22.png"/><Relationship Id="rId3" Type="http://schemas.openxmlformats.org/officeDocument/2006/relationships/image" Target="../media/image1036.png"/><Relationship Id="rId4" Type="http://schemas.openxmlformats.org/officeDocument/2006/relationships/image" Target="../media/image1043.png"/></Relationships>
</file>

<file path=ppt/slides/_rels/slide2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28.png"/><Relationship Id="rId3" Type="http://schemas.openxmlformats.org/officeDocument/2006/relationships/image" Target="../media/image1230.png"/><Relationship Id="rId4" Type="http://schemas.openxmlformats.org/officeDocument/2006/relationships/image" Target="../media/image1275.png"/></Relationships>
</file>

<file path=ppt/slides/_rels/slide2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21.png"/><Relationship Id="rId3" Type="http://schemas.openxmlformats.org/officeDocument/2006/relationships/image" Target="../media/image1032.png"/><Relationship Id="rId4" Type="http://schemas.openxmlformats.org/officeDocument/2006/relationships/image" Target="../media/image1275.png"/></Relationships>
</file>

<file path=ppt/slides/_rels/slide2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31.png"/><Relationship Id="rId3" Type="http://schemas.openxmlformats.org/officeDocument/2006/relationships/image" Target="../media/image1233.png"/><Relationship Id="rId4" Type="http://schemas.openxmlformats.org/officeDocument/2006/relationships/image" Target="../media/image1278.png"/></Relationships>
</file>

<file path=ppt/slides/_rels/slide2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3.png"/><Relationship Id="rId3" Type="http://schemas.openxmlformats.org/officeDocument/2006/relationships/image" Target="../media/image1052.png"/><Relationship Id="rId4" Type="http://schemas.openxmlformats.org/officeDocument/2006/relationships/image" Target="../media/image1062.png"/></Relationships>
</file>

<file path=ppt/slides/_rels/slide2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72.png"/><Relationship Id="rId3" Type="http://schemas.openxmlformats.org/officeDocument/2006/relationships/image" Target="../media/image1082.png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734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equation of the tangent to the curve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734240"/>
              </a:xfrm>
              <a:prstGeom prst="rect">
                <a:avLst/>
              </a:prstGeom>
              <a:blipFill>
                <a:blip r:embed="rId2"/>
                <a:stretch>
                  <a:fillRect l="-1333" t="-5000" b="-10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734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equation of the tangent to the curve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734240"/>
              </a:xfrm>
              <a:prstGeom prst="rect">
                <a:avLst/>
              </a:prstGeom>
              <a:blipFill>
                <a:blip r:embed="rId3"/>
                <a:stretch>
                  <a:fillRect l="-1333" t="-4132" b="-99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55552"/>
                <a:ext cx="4572001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−8=12(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55552"/>
                <a:ext cx="4572001" cy="707886"/>
              </a:xfrm>
              <a:prstGeom prst="rect">
                <a:avLst/>
              </a:prstGeom>
              <a:blipFill>
                <a:blip r:embed="rId4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372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734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equation of the normal to the curve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734240"/>
              </a:xfrm>
              <a:prstGeom prst="rect">
                <a:avLst/>
              </a:prstGeom>
              <a:blipFill>
                <a:blip r:embed="rId2"/>
                <a:stretch>
                  <a:fillRect l="-1333" t="-5000" b="-10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734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equation of the normal to the curve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734240"/>
              </a:xfrm>
              <a:prstGeom prst="rect">
                <a:avLst/>
              </a:prstGeom>
              <a:blipFill>
                <a:blip r:embed="rId3"/>
                <a:stretch>
                  <a:fillRect l="-1333" t="-4132" b="-99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55552"/>
                <a:ext cx="4572001" cy="12467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−8=−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GB" sz="20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49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55552"/>
                <a:ext cx="4572001" cy="12467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216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equation of the tangent to the curve with equation 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−5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−3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at the point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(5, −13)</m:t>
                    </m:r>
                  </m:oMath>
                </a14:m>
                <a:endParaRPr lang="en-US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923330"/>
              </a:xfrm>
              <a:prstGeom prst="rect">
                <a:avLst/>
              </a:prstGeom>
              <a:blipFill>
                <a:blip r:embed="rId2"/>
                <a:stretch>
                  <a:fillRect l="-1067" t="-3974" r="-1467" b="-9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equation of the tangent to the curve with equation 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at the point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(3, 5)</m:t>
                    </m:r>
                  </m:oMath>
                </a14:m>
                <a:endParaRPr lang="en-US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23330"/>
              </a:xfrm>
              <a:prstGeom prst="rect">
                <a:avLst/>
              </a:prstGeom>
              <a:blipFill>
                <a:blip r:embed="rId3"/>
                <a:stretch>
                  <a:fillRect l="-1067" t="-3289" r="-1467"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73833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=11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−28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73833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9794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7055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tangent to the curve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−3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at the point P is parallel to the line with equation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 Find the two possible values for the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-coordinate of the point P.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705595"/>
              </a:xfrm>
              <a:prstGeom prst="rect">
                <a:avLst/>
              </a:prstGeom>
              <a:blipFill>
                <a:blip r:embed="rId2"/>
                <a:stretch>
                  <a:fillRect l="-1067" b="-50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3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tangent to the curve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den>
                    </m:f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at the point P is parallel to the line with equation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−9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 Find the two possible values for the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-coordinate of the point P.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316194"/>
              </a:xfrm>
              <a:prstGeom prst="rect">
                <a:avLst/>
              </a:prstGeom>
              <a:blipFill>
                <a:blip r:embed="rId3"/>
                <a:stretch>
                  <a:fillRect l="-1067" b="-64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764465"/>
                <a:ext cx="4572001" cy="6768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764465"/>
                <a:ext cx="4572001" cy="6768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943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480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equation of the normal to the curve with equation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=3−4</m:t>
                    </m:r>
                    <m:rad>
                      <m:ra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at the point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 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Give your answer in the form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480405"/>
              </a:xfrm>
              <a:prstGeom prst="rect">
                <a:avLst/>
              </a:prstGeom>
              <a:blipFill>
                <a:blip r:embed="rId2"/>
                <a:stretch>
                  <a:fillRect l="-1067" t="-2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480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equation of the normal to the curve with equation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=8−3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at the point where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</a:t>
                </a:r>
              </a:p>
              <a:p>
                <a:pPr>
                  <a:defRPr/>
                </a:pPr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Give your answer in the form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𝑎𝑥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𝑏𝑦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480405"/>
              </a:xfrm>
              <a:prstGeom prst="rect">
                <a:avLst/>
              </a:prstGeom>
              <a:blipFill>
                <a:blip r:embed="rId3"/>
                <a:stretch>
                  <a:fillRect l="-1067" t="-2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99838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+10=0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99838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672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480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equation of the normal to the curve with equation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=3−4</m:t>
                    </m:r>
                    <m:rad>
                      <m:ra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g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at the point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 Give your answer in the form 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are integers.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480405"/>
              </a:xfrm>
              <a:prstGeom prst="rect">
                <a:avLst/>
              </a:prstGeom>
              <a:blipFill>
                <a:blip r:embed="rId2"/>
                <a:stretch>
                  <a:fillRect l="-1067" t="-2479" b="-61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4804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equation of the normal to the curve with equation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=8−3</m:t>
                    </m:r>
                    <m:rad>
                      <m:radPr>
                        <m:degHide m:val="on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at the point where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 Give your answer in the form </a:t>
                </a:r>
              </a:p>
              <a:p>
                <a:pPr>
                  <a:spcBef>
                    <a:spcPts val="0"/>
                  </a:spcBef>
                  <a:defRPr/>
                </a:pP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𝑎𝑥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𝑏𝑦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are integers.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480405"/>
              </a:xfrm>
              <a:prstGeom prst="rect">
                <a:avLst/>
              </a:prstGeom>
              <a:blipFill>
                <a:blip r:embed="rId3"/>
                <a:stretch>
                  <a:fillRect l="-1067" t="-2058" b="-57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99838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+10=0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99838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7838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91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-coordinate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lies on the curve with equation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normal to the curve 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intersects the curve at points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coordinates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91461"/>
              </a:xfrm>
              <a:prstGeom prst="rect">
                <a:avLst/>
              </a:prstGeom>
              <a:blipFill>
                <a:blip r:embed="rId2"/>
                <a:stretch>
                  <a:fillRect l="-1067" b="-5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914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0"/>
                  </a:spcBef>
                  <a:defRPr/>
                </a:pPr>
                <a:r>
                  <a:rPr lang="en-GB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-coordinate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lies on the curve with equation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normal to the curve at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intersects the curve at points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</a:t>
                </a:r>
              </a:p>
              <a:p>
                <a:pPr>
                  <a:spcBef>
                    <a:spcPts val="0"/>
                  </a:spcBef>
                  <a:defRPr/>
                </a:pPr>
                <a:r>
                  <a:rPr lang="en-US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the coordinates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91461"/>
              </a:xfrm>
              <a:prstGeom prst="rect">
                <a:avLst/>
              </a:prstGeom>
              <a:blipFill>
                <a:blip r:embed="rId3"/>
                <a:stretch>
                  <a:fillRect l="-1067" b="-5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968285"/>
                <a:ext cx="4572001" cy="7838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16</m:t>
                              </m:r>
                            </m:den>
                          </m:f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81</m:t>
                              </m:r>
                            </m:num>
                            <m:den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968285"/>
                <a:ext cx="4572001" cy="7838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775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6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curve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=4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−7</m:t>
                    </m:r>
                  </m:oMath>
                </a14:m>
                <a:r>
                  <a:rPr lang="en-GB" dirty="0"/>
                  <a:t> intersects the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-axis at C. The tangent to the curve at P(3, 101) intersects the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-axis at D.</a:t>
                </a:r>
              </a:p>
              <a:p>
                <a:r>
                  <a:rPr lang="en-GB" dirty="0"/>
                  <a:t>Work out the length of CD.</a:t>
                </a: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6549"/>
              </a:xfrm>
              <a:prstGeom prst="rect">
                <a:avLst/>
              </a:prstGeom>
              <a:blipFill>
                <a:blip r:embed="rId2"/>
                <a:stretch>
                  <a:fillRect l="-1067" t="-3046" r="-800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6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curve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GB" dirty="0"/>
                  <a:t> intersects the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-axis at C. The tangent to the curve at P(2, 11) intersects the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-axis at D.</a:t>
                </a:r>
              </a:p>
              <a:p>
                <a:r>
                  <a:rPr lang="en-GB" dirty="0"/>
                  <a:t>Work out the length of CD.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6549"/>
              </a:xfrm>
              <a:prstGeom prst="rect">
                <a:avLst/>
              </a:prstGeom>
              <a:blipFill>
                <a:blip r:embed="rId3"/>
                <a:stretch>
                  <a:fillRect l="-1067" t="-2020" r="-667" b="-70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968285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32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968285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66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6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Point B lies on the curve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en-GB" dirty="0"/>
              </a:p>
              <a:p>
                <a:r>
                  <a:rPr lang="en-GB" dirty="0"/>
                  <a:t>The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-coordinate of B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−8</m:t>
                    </m:r>
                  </m:oMath>
                </a14:m>
                <a:endParaRPr lang="en-GB" dirty="0"/>
              </a:p>
              <a:p>
                <a:r>
                  <a:rPr lang="en-GB" dirty="0"/>
                  <a:t>Show that the equation of the normal to the curve at B is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87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=−87524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6549"/>
              </a:xfrm>
              <a:prstGeom prst="rect">
                <a:avLst/>
              </a:prstGeom>
              <a:blipFill>
                <a:blip r:embed="rId2"/>
                <a:stretch>
                  <a:fillRect l="-1067" t="-3046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Point A lies on the curve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+8</m:t>
                    </m:r>
                  </m:oMath>
                </a14:m>
                <a:endParaRPr lang="en-GB" dirty="0"/>
              </a:p>
              <a:p>
                <a:r>
                  <a:rPr lang="en-GB" dirty="0"/>
                  <a:t>The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-coordinate of A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GB" dirty="0"/>
              </a:p>
              <a:p>
                <a:r>
                  <a:rPr lang="en-GB" dirty="0"/>
                  <a:t>Show that the equation of the normal to the curve at A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1067" t="-2538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4571999" y="1763622"/>
            <a:ext cx="4572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0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Shown</a:t>
            </a:r>
          </a:p>
        </p:txBody>
      </p:sp>
    </p:spTree>
    <p:extLst>
      <p:ext uri="{BB962C8B-B14F-4D97-AF65-F5344CB8AC3E}">
        <p14:creationId xmlns:p14="http://schemas.microsoft.com/office/powerpoint/2010/main" val="86186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