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ngesInfos/changesInfo1.xml" ContentType="application/vnd.ms-powerpoint.changesinfo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03.xml" ContentType="application/vnd.openxmlformats-officedocument.presentationml.slide+xml"/>
  <Override PartName="/ppt/slides/slide113.xml" ContentType="application/vnd.openxmlformats-officedocument.presentationml.slide+xml"/>
  <Override PartName="/ppt/slides/slide12.xml" ContentType="application/vnd.openxmlformats-officedocument.presentationml.slide+xml"/>
  <Override PartName="/ppt/slides/slide120.xml" ContentType="application/vnd.openxmlformats-officedocument.presentationml.slide+xml"/>
  <Override PartName="/ppt/slides/slide131.xml" ContentType="application/vnd.openxmlformats-officedocument.presentationml.slide+xml"/>
  <Override PartName="/ppt/slides/slide141.xml" ContentType="application/vnd.openxmlformats-officedocument.presentationml.slide+xml"/>
  <Override PartName="/ppt/slides/slide153.xml" ContentType="application/vnd.openxmlformats-officedocument.presentationml.slide+xml"/>
  <Override PartName="/ppt/slides/slide156.xml" ContentType="application/vnd.openxmlformats-officedocument.presentationml.slide+xml"/>
  <Override PartName="/ppt/slides/slide169.xml" ContentType="application/vnd.openxmlformats-officedocument.presentationml.slide+xml"/>
  <Override PartName="/ppt/slides/slide192.xml" ContentType="application/vnd.openxmlformats-officedocument.presentationml.slide+xml"/>
  <Override PartName="/ppt/slides/slide203.xml" ContentType="application/vnd.openxmlformats-officedocument.presentationml.slide+xml"/>
  <Override PartName="/ppt/slides/slide209.xml" ContentType="application/vnd.openxmlformats-officedocument.presentationml.slide+xml"/>
  <Override PartName="/ppt/slides/slide218.xml" ContentType="application/vnd.openxmlformats-officedocument.presentationml.slide+xml"/>
  <Override PartName="/ppt/slides/slide223.xml" ContentType="application/vnd.openxmlformats-officedocument.presentationml.slide+xml"/>
  <Override PartName="/ppt/slides/slide224.xml" ContentType="application/vnd.openxmlformats-officedocument.presentationml.slide+xml"/>
  <Override PartName="/ppt/slides/slide229.xml" ContentType="application/vnd.openxmlformats-officedocument.presentationml.slide+xml"/>
  <Override PartName="/ppt/slides/slide231.xml" ContentType="application/vnd.openxmlformats-officedocument.presentationml.slide+xml"/>
  <Override PartName="/ppt/slides/slide235.xml" ContentType="application/vnd.openxmlformats-officedocument.presentationml.slide+xml"/>
  <Override PartName="/ppt/slides/slide241.xml" ContentType="application/vnd.openxmlformats-officedocument.presentationml.slide+xml"/>
  <Override PartName="/ppt/slides/slide243.xml" ContentType="application/vnd.openxmlformats-officedocument.presentationml.slide+xml"/>
  <Override PartName="/ppt/slides/slide24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65.xml" ContentType="application/vnd.openxmlformats-officedocument.presentationml.slide+xml"/>
  <Override PartName="/ppt/slides/slide275.xml" ContentType="application/vnd.openxmlformats-officedocument.presentationml.slide+xml"/>
  <Override PartName="/ppt/slides/slide282.xml" ContentType="application/vnd.openxmlformats-officedocument.presentationml.slide+xml"/>
  <Override PartName="/ppt/slides/slide283.xml" ContentType="application/vnd.openxmlformats-officedocument.presentationml.slide+xml"/>
  <Override PartName="/ppt/slides/slide284.xml" ContentType="application/vnd.openxmlformats-officedocument.presentationml.slide+xml"/>
  <Override PartName="/ppt/slides/slide285.xml" ContentType="application/vnd.openxmlformats-officedocument.presentationml.slide+xml"/>
  <Override PartName="/ppt/slides/slide286.xml" ContentType="application/vnd.openxmlformats-officedocument.presentationml.slide+xml"/>
  <Override PartName="/ppt/slides/slide287.xml" ContentType="application/vnd.openxmlformats-officedocument.presentationml.slide+xml"/>
  <Override PartName="/ppt/slides/slide288.xml" ContentType="application/vnd.openxmlformats-officedocument.presentationml.slide+xml"/>
  <Override PartName="/ppt/slides/slide289.xml" ContentType="application/vnd.openxmlformats-officedocument.presentationml.slide+xml"/>
  <Override PartName="/ppt/slides/slide290.xml" ContentType="application/vnd.openxmlformats-officedocument.presentationml.slide+xml"/>
  <Override PartName="/ppt/slides/slide291.xml" ContentType="application/vnd.openxmlformats-officedocument.presentationml.slide+xml"/>
  <Override PartName="/ppt/slides/slide292.xml" ContentType="application/vnd.openxmlformats-officedocument.presentationml.slide+xml"/>
  <Override PartName="/ppt/slides/slide293.xml" ContentType="application/vnd.openxmlformats-officedocument.presentationml.slide+xml"/>
  <Override PartName="/ppt/slides/slide3.xml" ContentType="application/vnd.openxmlformats-officedocument.presentationml.slide+xml"/>
  <Override PartName="/ppt/slides/slide300.xml" ContentType="application/vnd.openxmlformats-officedocument.presentationml.slide+xml"/>
  <Override PartName="/ppt/slides/slide304.xml" ContentType="application/vnd.openxmlformats-officedocument.presentationml.slide+xml"/>
  <Override PartName="/ppt/slides/slide308.xml" ContentType="application/vnd.openxmlformats-officedocument.presentationml.slide+xml"/>
  <Override PartName="/ppt/slides/slide309.xml" ContentType="application/vnd.openxmlformats-officedocument.presentationml.slide+xml"/>
  <Override PartName="/ppt/slides/slide319.xml" ContentType="application/vnd.openxmlformats-officedocument.presentationml.slide+xml"/>
  <Override PartName="/ppt/slides/slide327.xml" ContentType="application/vnd.openxmlformats-officedocument.presentationml.slide+xml"/>
  <Override PartName="/ppt/slides/slide331.xml" ContentType="application/vnd.openxmlformats-officedocument.presentationml.slide+xml"/>
  <Override PartName="/ppt/slides/slide332.xml" ContentType="application/vnd.openxmlformats-officedocument.presentationml.slide+xml"/>
  <Override PartName="/ppt/slides/slide353.xml" ContentType="application/vnd.openxmlformats-officedocument.presentationml.slide+xml"/>
  <Override PartName="/ppt/slides/slide366.xml" ContentType="application/vnd.openxmlformats-officedocument.presentationml.slide+xml"/>
  <Override PartName="/ppt/slides/slide383.xml" ContentType="application/vnd.openxmlformats-officedocument.presentationml.slide+xml"/>
  <Override PartName="/ppt/slides/slide39.xml" ContentType="application/vnd.openxmlformats-officedocument.presentationml.slide+xml"/>
  <Override PartName="/ppt/slides/slide392.xml" ContentType="application/vnd.openxmlformats-officedocument.presentationml.slide+xml"/>
  <Override PartName="/ppt/slides/slide4.xml" ContentType="application/vnd.openxmlformats-officedocument.presentationml.slide+xml"/>
  <Override PartName="/ppt/slides/slide408.xml" ContentType="application/vnd.openxmlformats-officedocument.presentationml.slide+xml"/>
  <Override PartName="/ppt/slides/slide414.xml" ContentType="application/vnd.openxmlformats-officedocument.presentationml.slide+xml"/>
  <Override PartName="/ppt/slides/slide5.xml" ContentType="application/vnd.openxmlformats-officedocument.presentationml.slide+xml"/>
  <Override PartName="/ppt/slides/slide63.xml" ContentType="application/vnd.openxmlformats-officedocument.presentationml.slide+xml"/>
  <Override PartName="/ppt/slides/slide73.xml" ContentType="application/vnd.openxmlformats-officedocument.presentationml.slide+xml"/>
  <Override PartName="/ppt/slides/slide90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30"/>
  </p:notesMasterIdLst>
  <p:handoutMasterIdLst>
    <p:handoutMasterId r:id="rId431"/>
  </p:handoutMasterIdLst>
  <p:sldIdLst>
    <p:sldId id="4844" r:id="rId283"/>
    <p:sldId id="4846" r:id="rId284"/>
    <p:sldId id="4845" r:id="rId285"/>
    <p:sldId id="4847" r:id="rId286"/>
    <p:sldId id="4947" r:id="rId287"/>
    <p:sldId id="4849" r:id="rId288"/>
    <p:sldId id="4855" r:id="rId289"/>
    <p:sldId id="4848" r:id="rId290"/>
    <p:sldId id="4853" r:id="rId291"/>
    <p:sldId id="4854" r:id="rId292"/>
    <p:sldId id="4959" r:id="rId29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623" autoAdjust="0"/>
    <p:restoredTop sz="94660"/>
  </p:normalViewPr>
  <p:slideViewPr>
    <p:cSldViewPr snapToGrid="0">
      <p:cViewPr varScale="1">
        <p:scale>
          <a:sx n="98" d="100"/>
          <a:sy n="98" d="100"/>
        </p:scale>
        <p:origin x="96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936" y="66"/>
      </p:cViewPr>
      <p:guideLst/>
    </p:cSldViewPr>
  </p:notes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83" Type="http://schemas.openxmlformats.org/officeDocument/2006/relationships/slide" Target="slides/slide282.xml"/><Relationship Id="rId284" Type="http://schemas.openxmlformats.org/officeDocument/2006/relationships/slide" Target="slides/slide283.xml"/><Relationship Id="rId285" Type="http://schemas.openxmlformats.org/officeDocument/2006/relationships/slide" Target="slides/slide284.xml"/><Relationship Id="rId286" Type="http://schemas.openxmlformats.org/officeDocument/2006/relationships/slide" Target="slides/slide285.xml"/><Relationship Id="rId287" Type="http://schemas.openxmlformats.org/officeDocument/2006/relationships/slide" Target="slides/slide286.xml"/><Relationship Id="rId288" Type="http://schemas.openxmlformats.org/officeDocument/2006/relationships/slide" Target="slides/slide287.xml"/><Relationship Id="rId289" Type="http://schemas.openxmlformats.org/officeDocument/2006/relationships/slide" Target="slides/slide288.xml"/><Relationship Id="rId290" Type="http://schemas.openxmlformats.org/officeDocument/2006/relationships/slide" Target="slides/slide289.xml"/><Relationship Id="rId291" Type="http://schemas.openxmlformats.org/officeDocument/2006/relationships/slide" Target="slides/slide290.xml"/><Relationship Id="rId292" Type="http://schemas.openxmlformats.org/officeDocument/2006/relationships/slide" Target="slides/slide291.xml"/><Relationship Id="rId293" Type="http://schemas.openxmlformats.org/officeDocument/2006/relationships/slide" Target="slides/slide292.xml"/><Relationship Id="rId430" Type="http://schemas.openxmlformats.org/officeDocument/2006/relationships/notesMaster" Target="notesMasters/notesMaster1.xml"/><Relationship Id="rId431" Type="http://schemas.openxmlformats.org/officeDocument/2006/relationships/handoutMaster" Target="handoutMasters/handoutMaster1.xml"/><Relationship Id="rId432" Type="http://schemas.openxmlformats.org/officeDocument/2006/relationships/presProps" Target="presProps.xml"/><Relationship Id="rId433" Type="http://schemas.openxmlformats.org/officeDocument/2006/relationships/viewProps" Target="viewProps.xml"/><Relationship Id="rId434" Type="http://schemas.openxmlformats.org/officeDocument/2006/relationships/theme" Target="theme/theme1.xml"/><Relationship Id="rId435" Type="http://schemas.openxmlformats.org/officeDocument/2006/relationships/tableStyles" Target="tableStyles.xml"/><Relationship Id="rId436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 Speller" userId="0a97f007-b978-4543-a8a0-9ee0abccdf0a" providerId="ADAL" clId="{4B19FFFC-DCC3-43BD-9109-CF989CA127F7}"/>
    <pc:docChg chg="modSld">
      <pc:chgData name="Chris Speller" userId="0a97f007-b978-4543-a8a0-9ee0abccdf0a" providerId="ADAL" clId="{4B19FFFC-DCC3-43BD-9109-CF989CA127F7}" dt="2022-05-10T08:11:50.326" v="0" actId="20577"/>
      <pc:docMkLst>
        <pc:docMk/>
      </pc:docMkLst>
      <pc:sldChg chg="modSp">
        <pc:chgData name="Chris Speller" userId="0a97f007-b978-4543-a8a0-9ee0abccdf0a" providerId="ADAL" clId="{4B19FFFC-DCC3-43BD-9109-CF989CA127F7}" dt="2022-05-10T08:11:50.326" v="0" actId="20577"/>
        <pc:sldMkLst>
          <pc:docMk/>
          <pc:sldMk cId="51669780" sldId="4918"/>
        </pc:sldMkLst>
        <pc:spChg chg="mod">
          <ac:chgData name="Chris Speller" userId="0a97f007-b978-4543-a8a0-9ee0abccdf0a" providerId="ADAL" clId="{4B19FFFC-DCC3-43BD-9109-CF989CA127F7}" dt="2022-05-10T08:11:50.326" v="0" actId="20577"/>
          <ac:spMkLst>
            <pc:docMk/>
            <pc:sldMk cId="51669780" sldId="4918"/>
            <ac:spMk id="10" creationId="{00000000-0000-0000-0000-000000000000}"/>
          </ac:spMkLst>
        </pc:spChg>
      </pc:sldChg>
    </pc:docChg>
  </pc:docChgLst>
</pc:chgInfo>
</file>

<file path=ppt/handoutMasters/_rels/handout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E46472-3B53-4C41-9CE7-4AA81C455DF9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0BF8F7-F567-42EA-AB37-2B19A8E54B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1212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F719AC-94F7-499F-A602-AA6055162636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BF47B2-D77C-4DDA-BB43-A967ADFE2D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05062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BF47B2-D77C-4DDA-BB43-A967ADFE2DE6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3217106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6465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48818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8494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4924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95901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82846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9014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22330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96482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66517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63904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527222"/>
          </a:xfrm>
          <a:prstGeom prst="rect">
            <a:avLst/>
          </a:prstGeom>
        </p:spPr>
        <p:txBody>
          <a:bodyPr/>
          <a:lstStyle>
            <a:lvl1pPr algn="ctr">
              <a:defRPr sz="2400" b="1">
                <a:latin typeface="Candara" panose="020E0502030303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51170307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3149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4.xml"/><Relationship Id="rId3" Type="http://schemas.openxmlformats.org/officeDocument/2006/relationships/slide" Target="slide25.xml"/><Relationship Id="rId4" Type="http://schemas.openxmlformats.org/officeDocument/2006/relationships/slide" Target="slide223.xml"/><Relationship Id="rId5" Type="http://schemas.openxmlformats.org/officeDocument/2006/relationships/slide" Target="slide243.xml"/><Relationship Id="rId6" Type="http://schemas.openxmlformats.org/officeDocument/2006/relationships/slide" Target="slide308.xml"/><Relationship Id="rId7" Type="http://schemas.openxmlformats.org/officeDocument/2006/relationships/slide" Target="slide33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Relationship Id="rId3" Type="http://schemas.openxmlformats.org/officeDocument/2006/relationships/slide" Target="slide5.xml"/><Relationship Id="rId4" Type="http://schemas.openxmlformats.org/officeDocument/2006/relationships/slide" Target="slide1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slide" Target="slide3.xml"/><Relationship Id="rId4" Type="http://schemas.openxmlformats.org/officeDocument/2006/relationships/slide" Target="slide26.xml"/><Relationship Id="rId5" Type="http://schemas.openxmlformats.org/officeDocument/2006/relationships/slide" Target="slide39.xml"/><Relationship Id="rId6" Type="http://schemas.openxmlformats.org/officeDocument/2006/relationships/slide" Target="slide63.xml"/><Relationship Id="rId7" Type="http://schemas.openxmlformats.org/officeDocument/2006/relationships/slide" Target="slide73.xml"/><Relationship Id="rId8" Type="http://schemas.openxmlformats.org/officeDocument/2006/relationships/slide" Target="slide90.xml"/><Relationship Id="rId9" Type="http://schemas.openxmlformats.org/officeDocument/2006/relationships/slide" Target="slide103.xml"/><Relationship Id="rId10" Type="http://schemas.openxmlformats.org/officeDocument/2006/relationships/slide" Target="slide113.xml"/><Relationship Id="rId11" Type="http://schemas.openxmlformats.org/officeDocument/2006/relationships/slide" Target="slide120.xml"/><Relationship Id="rId12" Type="http://schemas.openxmlformats.org/officeDocument/2006/relationships/slide" Target="slide131.xml"/><Relationship Id="rId13" Type="http://schemas.openxmlformats.org/officeDocument/2006/relationships/slide" Target="slide141.xml"/><Relationship Id="rId14" Type="http://schemas.openxmlformats.org/officeDocument/2006/relationships/slide" Target="slide153.xml"/><Relationship Id="rId15" Type="http://schemas.openxmlformats.org/officeDocument/2006/relationships/slide" Target="slide156.xml"/><Relationship Id="rId16" Type="http://schemas.openxmlformats.org/officeDocument/2006/relationships/slide" Target="slide169.xml"/><Relationship Id="rId17" Type="http://schemas.openxmlformats.org/officeDocument/2006/relationships/slide" Target="slide192.xml"/><Relationship Id="rId18" Type="http://schemas.openxmlformats.org/officeDocument/2006/relationships/slide" Target="slide203.xml"/><Relationship Id="rId19" Type="http://schemas.openxmlformats.org/officeDocument/2006/relationships/slide" Target="slide209.xml"/><Relationship Id="rId20" Type="http://schemas.openxmlformats.org/officeDocument/2006/relationships/slide" Target="slide218.xml"/><Relationship Id="rId21" Type="http://schemas.openxmlformats.org/officeDocument/2006/relationships/slide" Target="slide26.xml"/><Relationship Id="rId22" Type="http://schemas.openxmlformats.org/officeDocument/2006/relationships/slide" Target="slide39.xml"/><Relationship Id="rId23" Type="http://schemas.openxmlformats.org/officeDocument/2006/relationships/slide" Target="slide63.xml"/><Relationship Id="rId24" Type="http://schemas.openxmlformats.org/officeDocument/2006/relationships/slide" Target="slide73.xml"/><Relationship Id="rId25" Type="http://schemas.openxmlformats.org/officeDocument/2006/relationships/slide" Target="slide90.xml"/><Relationship Id="rId26" Type="http://schemas.openxmlformats.org/officeDocument/2006/relationships/slide" Target="slide103.xml"/><Relationship Id="rId27" Type="http://schemas.openxmlformats.org/officeDocument/2006/relationships/slide" Target="slide113.xml"/><Relationship Id="rId28" Type="http://schemas.openxmlformats.org/officeDocument/2006/relationships/image" Target="../media/image514.png"/><Relationship Id="rId29" Type="http://schemas.openxmlformats.org/officeDocument/2006/relationships/slide" Target="slide131.xml"/><Relationship Id="rId30" Type="http://schemas.openxmlformats.org/officeDocument/2006/relationships/slide" Target="slide141.xml"/><Relationship Id="rId31" Type="http://schemas.openxmlformats.org/officeDocument/2006/relationships/slide" Target="slide153.xml"/><Relationship Id="rId32" Type="http://schemas.openxmlformats.org/officeDocument/2006/relationships/slide" Target="slide156.xml"/><Relationship Id="rId33" Type="http://schemas.openxmlformats.org/officeDocument/2006/relationships/slide" Target="slide169.xml"/><Relationship Id="rId34" Type="http://schemas.openxmlformats.org/officeDocument/2006/relationships/slide" Target="slide192.xml"/><Relationship Id="rId35" Type="http://schemas.openxmlformats.org/officeDocument/2006/relationships/slide" Target="slide203.xml"/><Relationship Id="rId36" Type="http://schemas.openxmlformats.org/officeDocument/2006/relationships/slide" Target="slide209.xml"/><Relationship Id="rId37" Type="http://schemas.openxmlformats.org/officeDocument/2006/relationships/slide" Target="slide218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9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00.png"/><Relationship Id="rId3" Type="http://schemas.openxmlformats.org/officeDocument/2006/relationships/slide" Target="slide3.xml"/></Relationships>
</file>

<file path=ppt/slides/_rels/slide1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0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Relationship Id="rId3" Type="http://schemas.openxmlformats.org/officeDocument/2006/relationships/slide" Target="slide224.xml"/><Relationship Id="rId4" Type="http://schemas.openxmlformats.org/officeDocument/2006/relationships/slide" Target="slide229.xml"/><Relationship Id="rId5" Type="http://schemas.openxmlformats.org/officeDocument/2006/relationships/slide" Target="slide231.xml"/><Relationship Id="rId6" Type="http://schemas.openxmlformats.org/officeDocument/2006/relationships/slide" Target="slide235.xml"/><Relationship Id="rId7" Type="http://schemas.openxmlformats.org/officeDocument/2006/relationships/slide" Target="slide241.xml"/></Relationships>
</file>

<file path=ppt/slides/_rels/slide2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Relationship Id="rId3" Type="http://schemas.openxmlformats.org/officeDocument/2006/relationships/slide" Target="slide244.xml"/><Relationship Id="rId4" Type="http://schemas.openxmlformats.org/officeDocument/2006/relationships/slide" Target="slide265.xml"/><Relationship Id="rId5" Type="http://schemas.openxmlformats.org/officeDocument/2006/relationships/slide" Target="slide275.xml"/><Relationship Id="rId6" Type="http://schemas.openxmlformats.org/officeDocument/2006/relationships/slide" Target="slide282.xml"/><Relationship Id="rId7" Type="http://schemas.openxmlformats.org/officeDocument/2006/relationships/slide" Target="slide293.xml"/><Relationship Id="rId8" Type="http://schemas.openxmlformats.org/officeDocument/2006/relationships/slide" Target="slide300.xml"/><Relationship Id="rId9" Type="http://schemas.openxmlformats.org/officeDocument/2006/relationships/slide" Target="slide304.xml"/></Relationships>
</file>

<file path=ppt/slides/_rels/slide2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8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8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8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8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071.png"/><Relationship Id="rId3" Type="http://schemas.openxmlformats.org/officeDocument/2006/relationships/image" Target="../media/image1081.png"/><Relationship Id="rId4" Type="http://schemas.openxmlformats.org/officeDocument/2006/relationships/image" Target="../media/image1093.png"/></Relationships>
</file>

<file path=ppt/slides/_rels/slide28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8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113.png"/><Relationship Id="rId3" Type="http://schemas.openxmlformats.org/officeDocument/2006/relationships/image" Target="../media/image1122.png"/><Relationship Id="rId4" Type="http://schemas.openxmlformats.org/officeDocument/2006/relationships/image" Target="../media/image1092.png"/></Relationships>
</file>

<file path=ppt/slides/_rels/slide28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9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112.png"/><Relationship Id="rId3" Type="http://schemas.openxmlformats.org/officeDocument/2006/relationships/image" Target="../media/image1121.png"/><Relationship Id="rId4" Type="http://schemas.openxmlformats.org/officeDocument/2006/relationships/image" Target="../media/image124.png"/><Relationship Id="rId5" Type="http://schemas.openxmlformats.org/officeDocument/2006/relationships/hyperlink" Target="https://www.drfrostmaths.com/" TargetMode="External"/></Relationships>
</file>

<file path=ppt/slides/_rels/slide29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141.png"/><Relationship Id="rId3" Type="http://schemas.openxmlformats.org/officeDocument/2006/relationships/image" Target="../media/image1151.png"/><Relationship Id="rId4" Type="http://schemas.openxmlformats.org/officeDocument/2006/relationships/image" Target="../media/image125.png"/><Relationship Id="rId5" Type="http://schemas.openxmlformats.org/officeDocument/2006/relationships/hyperlink" Target="https://www.drfrostmaths.com/" TargetMode="External"/></Relationships>
</file>

<file path=ppt/slides/_rels/slide2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172.png"/><Relationship Id="rId3" Type="http://schemas.openxmlformats.org/officeDocument/2006/relationships/image" Target="../media/image1183.png"/><Relationship Id="rId4" Type="http://schemas.openxmlformats.org/officeDocument/2006/relationships/image" Target="../media/image125.png"/><Relationship Id="rId5" Type="http://schemas.openxmlformats.org/officeDocument/2006/relationships/hyperlink" Target="https://www.drfrostmaths.com/" TargetMode="External"/></Relationships>
</file>

<file path=ppt/slides/_rels/slide29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0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0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Relationship Id="rId3" Type="http://schemas.openxmlformats.org/officeDocument/2006/relationships/slide" Target="slide309.xml"/><Relationship Id="rId4" Type="http://schemas.openxmlformats.org/officeDocument/2006/relationships/slide" Target="slide319.xml"/><Relationship Id="rId5" Type="http://schemas.openxmlformats.org/officeDocument/2006/relationships/slide" Target="slide327.xml"/></Relationships>
</file>

<file path=ppt/slides/_rels/slide30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Relationship Id="rId3" Type="http://schemas.openxmlformats.org/officeDocument/2006/relationships/slide" Target="slide332.xml"/><Relationship Id="rId4" Type="http://schemas.openxmlformats.org/officeDocument/2006/relationships/slide" Target="slide353.xml"/><Relationship Id="rId5" Type="http://schemas.openxmlformats.org/officeDocument/2006/relationships/slide" Target="slide366.xml"/><Relationship Id="rId6" Type="http://schemas.openxmlformats.org/officeDocument/2006/relationships/slide" Target="slide383.xml"/><Relationship Id="rId7" Type="http://schemas.openxmlformats.org/officeDocument/2006/relationships/slide" Target="slide392.xml"/><Relationship Id="rId8" Type="http://schemas.openxmlformats.org/officeDocument/2006/relationships/slide" Target="slide408.xml"/><Relationship Id="rId9" Type="http://schemas.openxmlformats.org/officeDocument/2006/relationships/slide" Target="slide414.xml"/><Relationship Id="rId10" Type="http://schemas.openxmlformats.org/officeDocument/2006/relationships/slide" Target="slide332.xml"/><Relationship Id="rId11" Type="http://schemas.openxmlformats.org/officeDocument/2006/relationships/image" Target="../media/image172.png"/><Relationship Id="rId12" Type="http://schemas.openxmlformats.org/officeDocument/2006/relationships/slide" Target="slide366.xml"/><Relationship Id="rId13" Type="http://schemas.openxmlformats.org/officeDocument/2006/relationships/slide" Target="slide383.xml"/></Relationships>
</file>

<file path=ppt/slides/_rels/slide3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760.png"/><Relationship Id="rId3" Type="http://schemas.openxmlformats.org/officeDocument/2006/relationships/slide" Target="slide3.xml"/></Relationships>
</file>

<file path=ppt/slides/_rels/slide3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700.png"/><Relationship Id="rId3" Type="http://schemas.openxmlformats.org/officeDocument/2006/relationships/slide" Target="slide3.xml"/></Relationships>
</file>

<file path=ppt/slides/_rels/slide4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800.png"/><Relationship Id="rId3" Type="http://schemas.openxmlformats.org/officeDocument/2006/relationships/slide" Target="slide3.xml"/></Relationships>
</file>

<file path=ppt/slides/_rels/slide4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900.png"/><Relationship Id="rId3" Type="http://schemas.openxmlformats.org/officeDocument/2006/relationships/slide" Target="slide3.xml"/></Relationships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GCSE Further Maths (AQA Level 2)</a:t>
            </a:r>
            <a:endParaRPr lang="en-GB" sz="32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3191490"/>
              </p:ext>
            </p:extLst>
          </p:nvPr>
        </p:nvGraphicFramePr>
        <p:xfrm>
          <a:off x="-2" y="681145"/>
          <a:ext cx="9144001" cy="27143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1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</a:tblGrid>
              <a:tr h="45239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dirty="0">
                          <a:latin typeface="Candara" panose="020E0502030303020204" pitchFamily="34" charset="0"/>
                          <a:hlinkClick r:id="rId2" action="ppaction://hlinksldjump"/>
                        </a:rPr>
                        <a:t>Number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l"/>
                      <a:r>
                        <a:rPr lang="en-GB" sz="2400" dirty="0">
                          <a:latin typeface="Candara" panose="020E0502030303020204" pitchFamily="34" charset="0"/>
                          <a:hlinkClick r:id="rId3" action="ppaction://hlinksldjump"/>
                        </a:rPr>
                        <a:t>Algebra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35927595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l"/>
                      <a:r>
                        <a:rPr lang="en-GB" sz="2400" dirty="0">
                          <a:latin typeface="Candara" panose="020E0502030303020204" pitchFamily="34" charset="0"/>
                          <a:hlinkClick r:id="rId4" action="ppaction://hlinksldjump"/>
                        </a:rPr>
                        <a:t>Coordinate geometry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980631915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l"/>
                      <a:r>
                        <a:rPr lang="en-GB" sz="2400" dirty="0">
                          <a:latin typeface="Candara" panose="020E0502030303020204" pitchFamily="34" charset="0"/>
                          <a:hlinkClick r:id="rId5" action="ppaction://hlinksldjump"/>
                        </a:rPr>
                        <a:t>Calculus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047009995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l"/>
                      <a:r>
                        <a:rPr lang="en-GB" sz="2400" dirty="0">
                          <a:latin typeface="Candara" panose="020E0502030303020204" pitchFamily="34" charset="0"/>
                          <a:hlinkClick r:id="rId6" action="ppaction://hlinksldjump"/>
                        </a:rPr>
                        <a:t>Matrix transformations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239374604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l"/>
                      <a:r>
                        <a:rPr lang="en-GB" sz="2400" dirty="0">
                          <a:latin typeface="Candara" panose="020E0502030303020204" pitchFamily="34" charset="0"/>
                          <a:hlinkClick r:id="rId7" action="ppaction://hlinksldjump"/>
                        </a:rPr>
                        <a:t>Geometry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7625989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463548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Number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0F0829E5-6782-4B91-AD2A-8239EA85F7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2240252"/>
              </p:ext>
            </p:extLst>
          </p:nvPr>
        </p:nvGraphicFramePr>
        <p:xfrm>
          <a:off x="-1" y="1149775"/>
          <a:ext cx="9144000" cy="746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</a:tblGrid>
              <a:tr h="35066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3" action="ppaction://hlinksldjump"/>
                        </a:rPr>
                        <a:t>Product rule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35066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4" action="ppaction://hlinksldjump"/>
                        </a:rPr>
                        <a:t>Surds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7213496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601815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Product rule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61B7101-A0D8-4632-B4CD-CD76D7320F5B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62267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Surds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337A0DC-1A5A-47FE-8838-A6D08B13E73D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484153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1" y="0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latin typeface="Candara" panose="020E0502030303020204" pitchFamily="34" charset="0"/>
              </a:rPr>
              <a:t>Algebra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488668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35227568-FB4B-47AB-B1E3-5513F493755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19178420"/>
                  </p:ext>
                </p:extLst>
              </p:nvPr>
            </p:nvGraphicFramePr>
            <p:xfrm>
              <a:off x="0" y="528053"/>
              <a:ext cx="9144000" cy="6017337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44000">
                      <a:extLst>
                        <a:ext uri="{9D8B030D-6E8A-4147-A177-3AD203B41FA5}">
                          <a16:colId xmlns:a16="http://schemas.microsoft.com/office/drawing/2014/main" val="2502444471"/>
                        </a:ext>
                      </a:extLst>
                    </a:gridCol>
                  </a:tblGrid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4" action="ppaction://hlinksldjump"/>
                            </a:rPr>
                            <a:t>Functions: Domain, Range, composite, inverse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29177929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5" action="ppaction://hlinksldjump"/>
                            </a:rPr>
                            <a:t>Expanding brackets + Use of Pascal’s triangle to find coefficients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746978554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6" action="ppaction://hlinksldjump"/>
                            </a:rPr>
                            <a:t>Factorising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34074340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7" action="ppaction://hlinksldjump"/>
                            </a:rPr>
                            <a:t>Algebraic fractions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60709441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8" action="ppaction://hlinksldjump"/>
                            </a:rPr>
                            <a:t>Rearranging formulae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12527186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9" action="ppaction://hlinksldjump"/>
                            </a:rPr>
                            <a:t>Factor theorem + using FT to factorise/solve cubic equations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605696154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0" action="ppaction://hlinksldjump"/>
                            </a:rPr>
                            <a:t>Completing the square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739409327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1" action="ppaction://hlinksldjump"/>
                            </a:rPr>
                            <a:t>Sketching graphs (linear, quadratic, exponential </a:t>
                          </a:r>
                          <a14:m>
                            <m:oMath xmlns:m="http://schemas.openxmlformats.org/officeDocument/2006/math">
                              <m:r>
                                <a:rPr lang="en-GB" sz="1800" b="0" i="1" smtClean="0">
                                  <a:latin typeface="Cambria Math" panose="02040503050406030204" pitchFamily="18" charset="0"/>
                                  <a:hlinkClick r:id="rId11" action="ppaction://hlinksldjump"/>
                                </a:rPr>
                                <m:t>𝑎</m:t>
                              </m:r>
                              <m:sSup>
                                <m:sSupPr>
                                  <m:ctrlP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</m:ctrlPr>
                                </m:sSupPr>
                                <m:e>
                                  <m: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  <m:t>𝑥</m:t>
                                  </m:r>
                                </m:sup>
                              </m:sSup>
                            </m:oMath>
                          </a14:m>
                          <a:r>
                            <a:rPr lang="en-GB" sz="1800" dirty="0">
                              <a:latin typeface="Candara" panose="020E0502030303020204" pitchFamily="34" charset="0"/>
                              <a:hlinkClick r:id="rId11" action="ppaction://hlinksldjump"/>
                            </a:rPr>
                            <a:t> + </a:t>
                          </a:r>
                          <a14:m>
                            <m:oMath xmlns:m="http://schemas.openxmlformats.org/officeDocument/2006/math">
                              <m:r>
                                <a:rPr lang="en-GB" sz="1800" b="0" i="1" smtClean="0">
                                  <a:latin typeface="Cambria Math" panose="02040503050406030204" pitchFamily="18" charset="0"/>
                                  <a:hlinkClick r:id="rId11" action="ppaction://hlinksldjump"/>
                                </a:rPr>
                                <m:t>𝑎</m:t>
                              </m:r>
                              <m:sSup>
                                <m:sSupPr>
                                  <m:ctrlP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</m:ctrlPr>
                                </m:sSupPr>
                                <m:e>
                                  <m: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  <m:t>−</m:t>
                                  </m:r>
                                  <m: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  <m:t>𝑥</m:t>
                                  </m:r>
                                </m:sup>
                              </m:sSup>
                            </m:oMath>
                          </a14:m>
                          <a:r>
                            <a:rPr lang="en-GB" sz="1800" dirty="0">
                              <a:latin typeface="Candara" panose="020E0502030303020204" pitchFamily="34" charset="0"/>
                              <a:hlinkClick r:id="rId11" action="ppaction://hlinksldjump"/>
                            </a:rPr>
                            <a:t>)</a:t>
                          </a:r>
                          <a:r>
                            <a:rPr lang="en-GB" sz="1800" baseline="0" dirty="0">
                              <a:latin typeface="Candara" panose="020E0502030303020204" pitchFamily="34" charset="0"/>
                              <a:hlinkClick r:id="rId11" action="ppaction://hlinksldjump"/>
                            </a:rPr>
                            <a:t> + Piecewise functions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96791051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2" action="ppaction://hlinksldjump"/>
                            </a:rPr>
                            <a:t>Solving linear and quadratic equations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16338582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3" action="ppaction://hlinksldjump"/>
                            </a:rPr>
                            <a:t>Simultaneous equations (Two unknowns)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99204427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4" action="ppaction://hlinksldjump"/>
                            </a:rPr>
                            <a:t>Simultaneous equations (Three unknowns)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828396080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5" action="ppaction://hlinksldjump"/>
                            </a:rPr>
                            <a:t>Solving linear and quadratic inequalities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31562611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6" action="ppaction://hlinksldjump"/>
                            </a:rPr>
                            <a:t>Indices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984375508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7" action="ppaction://hlinksldjump"/>
                            </a:rPr>
                            <a:t>Proof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288747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8" action="ppaction://hlinksldjump"/>
                            </a:rPr>
                            <a:t>Sequences: Quadratic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94931266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9" action="ppaction://hlinksldjump"/>
                            </a:rPr>
                            <a:t>Sequences: n</a:t>
                          </a:r>
                          <a:r>
                            <a:rPr lang="en-GB" sz="1800" baseline="30000" dirty="0">
                              <a:latin typeface="Candara" panose="020E0502030303020204" pitchFamily="34" charset="0"/>
                              <a:hlinkClick r:id="rId19" action="ppaction://hlinksldjump"/>
                            </a:rPr>
                            <a:t>th</a:t>
                          </a:r>
                          <a:r>
                            <a:rPr lang="en-GB" sz="1800" baseline="0" dirty="0">
                              <a:latin typeface="Candara" panose="020E0502030303020204" pitchFamily="34" charset="0"/>
                              <a:hlinkClick r:id="rId19" action="ppaction://hlinksldjump"/>
                            </a:rPr>
                            <a:t> term and limiting values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67228060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0" action="ppaction://hlinksldjump"/>
                            </a:rPr>
                            <a:t>Equating coefficients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20472963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35227568-FB4B-47AB-B1E3-5513F493755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19178420"/>
                  </p:ext>
                </p:extLst>
              </p:nvPr>
            </p:nvGraphicFramePr>
            <p:xfrm>
              <a:off x="0" y="528053"/>
              <a:ext cx="9144000" cy="6017337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44000">
                      <a:extLst>
                        <a:ext uri="{9D8B030D-6E8A-4147-A177-3AD203B41FA5}">
                          <a16:colId xmlns:a16="http://schemas.microsoft.com/office/drawing/2014/main" val="2502444471"/>
                        </a:ext>
                      </a:extLst>
                    </a:gridCol>
                  </a:tblGrid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1" action="ppaction://hlinksldjump"/>
                            </a:rPr>
                            <a:t>Functions: Domain, Range, composite, inverse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29177929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2" action="ppaction://hlinksldjump"/>
                            </a:rPr>
                            <a:t>Expanding brackets + Use of Pascal’s triangle to find coefficients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746978554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3" action="ppaction://hlinksldjump"/>
                            </a:rPr>
                            <a:t>Factorising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34074340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4" action="ppaction://hlinksldjump"/>
                            </a:rPr>
                            <a:t>Algebraic fractions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60709441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5" action="ppaction://hlinksldjump"/>
                            </a:rPr>
                            <a:t>Rearranging formulae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12527186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6" action="ppaction://hlinksldjump"/>
                            </a:rPr>
                            <a:t>Factor theorem + using FT to factorise/solve cubic equations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605696154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7" action="ppaction://hlinksldjump"/>
                            </a:rPr>
                            <a:t>Completing the square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739409327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>
                        <a:blipFill>
                          <a:blip r:embed="rId28"/>
                          <a:stretch>
                            <a:fillRect l="-133" t="-713793" r="-200" b="-92931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96791051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9" action="ppaction://hlinksldjump"/>
                            </a:rPr>
                            <a:t>Solving linear and quadratic equations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16338582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0" action="ppaction://hlinksldjump"/>
                            </a:rPr>
                            <a:t>Simultaneous equations (Two unknowns)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99204427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1" action="ppaction://hlinksldjump"/>
                            </a:rPr>
                            <a:t>Simultaneous equations (Three unknowns)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828396080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2" action="ppaction://hlinksldjump"/>
                            </a:rPr>
                            <a:t>Solving linear and quadratic inequalities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31562611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3" action="ppaction://hlinksldjump"/>
                            </a:rPr>
                            <a:t>Indices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984375508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4" action="ppaction://hlinksldjump"/>
                            </a:rPr>
                            <a:t>Proof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288747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5" action="ppaction://hlinksldjump"/>
                            </a:rPr>
                            <a:t>Sequences: Quadratic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94931266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6" action="ppaction://hlinksldjump"/>
                            </a:rPr>
                            <a:t>Sequences: n</a:t>
                          </a:r>
                          <a:r>
                            <a:rPr lang="en-GB" sz="1800" baseline="30000" dirty="0">
                              <a:latin typeface="Candara" panose="020E0502030303020204" pitchFamily="34" charset="0"/>
                              <a:hlinkClick r:id="rId36" action="ppaction://hlinksldjump"/>
                            </a:rPr>
                            <a:t>th</a:t>
                          </a:r>
                          <a:r>
                            <a:rPr lang="en-GB" sz="1800" baseline="0" dirty="0">
                              <a:latin typeface="Candara" panose="020E0502030303020204" pitchFamily="34" charset="0"/>
                              <a:hlinkClick r:id="rId36" action="ppaction://hlinksldjump"/>
                            </a:rPr>
                            <a:t> term and limiting values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67228060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7" action="ppaction://hlinksldjump"/>
                            </a:rPr>
                            <a:t>Equating coefficients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204729634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65408924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Functions: Domain, Range, composite, inverse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6E59408-8F48-47B9-AD32-2A45E7785808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307100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Expanding brackets + Use of Pascal’s triangle to find coefficients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1E66C62-E25C-4475-BA5F-2F214F62BF05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170345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Factorising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219AFF9-0C38-4F62-823C-2E03F0638F85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3444682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Algebraic fractions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BD29CE3-185D-4926-BDE5-867273E7AB3F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4446015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Rearranging formulae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8557B34-3BB1-4E10-9241-C1702E58AB04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1006377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Factor theorem + using FT to factorise/solve cubic equations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D5D772E-0F8D-4154-8517-8F98D10A54DF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1972348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Completing the square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93534B8-3E83-4D49-AB84-AB6D18EA8D09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337502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0" y="1"/>
                <a:ext cx="9144000" cy="885216"/>
              </a:xfrm>
            </p:spPr>
            <p:txBody>
              <a:bodyPr>
                <a:normAutofit/>
              </a:bodyPr>
              <a:lstStyle/>
              <a:p>
                <a:pPr lvl="0">
                  <a:lnSpc>
                    <a:spcPct val="100000"/>
                  </a:lnSpc>
                  <a:spcBef>
                    <a:spcPts val="0"/>
                  </a:spcBef>
                  <a:defRPr/>
                </a:pPr>
                <a:r>
                  <a:rPr lang="en-GB" dirty="0"/>
                  <a:t>Sketching graphs (linear, quadratic, exponential </a:t>
                </a:r>
                <a14:m>
                  <m:oMath xmlns:m="http://schemas.openxmlformats.org/officeDocument/2006/math">
                    <m:r>
                      <a:rPr lang="en-GB" b="0" i="1">
                        <a:latin typeface="Cambria Math" panose="02040503050406030204" pitchFamily="18" charset="0"/>
                      </a:rPr>
                      <m:t>𝑎</m:t>
                    </m:r>
                    <m:sSup>
                      <m:sSup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p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</m:oMath>
                </a14:m>
                <a:r>
                  <a:rPr lang="en-GB" dirty="0"/>
                  <a:t> + </a:t>
                </a:r>
                <a14:m>
                  <m:oMath xmlns:m="http://schemas.openxmlformats.org/officeDocument/2006/math">
                    <m:r>
                      <a:rPr lang="en-GB" b="0" i="1">
                        <a:latin typeface="Cambria Math" panose="02040503050406030204" pitchFamily="18" charset="0"/>
                      </a:rPr>
                      <m:t>𝑎</m:t>
                    </m:r>
                    <m:sSup>
                      <m:sSup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p>
                        <m:r>
                          <a:rPr lang="en-GB" b="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</m:oMath>
                </a14:m>
                <a:r>
                  <a:rPr lang="en-GB" dirty="0"/>
                  <a:t>) + Piecewise functions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0" y="1"/>
                <a:ext cx="9144000" cy="885216"/>
              </a:xfrm>
              <a:blipFill>
                <a:blip r:embed="rId2"/>
                <a:stretch>
                  <a:fillRect t="-2069" b="-124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2A7ECED9-4861-480D-96CA-5E734827B1F1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0489727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Solving linear and quadratic equations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A49F5A9-03A0-49DC-848C-CCBBF488CADC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3487230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Simultaneous equations (Two unknowns)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B3E78C7-62EC-4E9F-9C58-10B5A3383A25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9388643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Simultaneous equations (Three unknowns)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0E19AEA-74F6-4722-AA66-435AF3587AFD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4056983"/>
      </p:ext>
    </p:extLst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Solving linear and quadratic inequalities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931F265-3C52-423B-97B3-2823D29D6C61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2643104"/>
      </p:ext>
    </p:extLst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Indices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FCB4954-9AF5-4E0F-B0A2-411384905E77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1143875"/>
      </p:ext>
    </p:extLst>
  </p:cSld>
  <p:clrMapOvr>
    <a:masterClrMapping/>
  </p:clrMapOvr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Proof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808118C-3696-4132-8ABA-6DE60737E4B8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3456460"/>
      </p:ext>
    </p:extLst>
  </p:cSld>
  <p:clrMapOvr>
    <a:masterClrMapping/>
  </p:clrMapOvr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Sequences: Quadratic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12F0381-DE19-4859-9D2F-C27989C1E756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3067773"/>
      </p:ext>
    </p:extLst>
  </p:cSld>
  <p:clrMapOvr>
    <a:masterClrMapping/>
  </p:clrMapOvr>
</p:sld>
</file>

<file path=ppt/slides/slide2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Sequences: n</a:t>
            </a:r>
            <a:r>
              <a:rPr lang="en-GB" baseline="30000" dirty="0"/>
              <a:t>th</a:t>
            </a:r>
            <a:r>
              <a:rPr lang="en-GB" dirty="0"/>
              <a:t> term and limiting values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12F0381-DE19-4859-9D2F-C27989C1E756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1643708"/>
      </p:ext>
    </p:extLst>
  </p:cSld>
  <p:clrMapOvr>
    <a:masterClrMapping/>
  </p:clrMapOvr>
</p:sld>
</file>

<file path=ppt/slides/slide2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Equating coefficients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6E59408-8F48-47B9-AD32-2A45E7785808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7250385"/>
      </p:ext>
    </p:extLst>
  </p:cSld>
  <p:clrMapOvr>
    <a:masterClrMapping/>
  </p:clrMapOvr>
</p:sld>
</file>

<file path=ppt/slides/slide2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Coordinate geometry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EFBD5C82-D6A4-4D2D-8EB6-0DF0F53EF1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5878834"/>
              </p:ext>
            </p:extLst>
          </p:nvPr>
        </p:nvGraphicFramePr>
        <p:xfrm>
          <a:off x="-1" y="1149775"/>
          <a:ext cx="9144000" cy="18669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</a:tblGrid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3" action="ppaction://hlinksldjump"/>
                        </a:rPr>
                        <a:t>Equation of a straight line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4" action="ppaction://hlinksldjump"/>
                        </a:rPr>
                        <a:t>Distance between two points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48376270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5" action="ppaction://hlinksldjump"/>
                        </a:rPr>
                        <a:t>Ratio with straight lines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230373599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6" action="ppaction://hlinksldjump"/>
                        </a:rPr>
                        <a:t>Equation of a circle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387300867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7" action="ppaction://hlinksldjump"/>
                        </a:rPr>
                        <a:t>Equation of a tangent to a circle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7033733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53139036"/>
      </p:ext>
    </p:extLst>
  </p:cSld>
  <p:clrMapOvr>
    <a:masterClrMapping/>
  </p:clrMapOvr>
</p:sld>
</file>

<file path=ppt/slides/slide2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Equation of a straight line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F00A726-C803-40F6-8A35-66F7501BE58B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6794687"/>
      </p:ext>
    </p:extLst>
  </p:cSld>
  <p:clrMapOvr>
    <a:masterClrMapping/>
  </p:clrMapOvr>
</p:sld>
</file>

<file path=ppt/slides/slide2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Distance between two points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6FB4039-6382-4103-9405-74268A21D770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7862571"/>
      </p:ext>
    </p:extLst>
  </p:cSld>
  <p:clrMapOvr>
    <a:masterClrMapping/>
  </p:clrMapOvr>
</p:sld>
</file>

<file path=ppt/slides/slide2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Ratio with straight lines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223168B-B8F3-4B5B-8A5E-D9971A0390CD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5284371"/>
      </p:ext>
    </p:extLst>
  </p:cSld>
  <p:clrMapOvr>
    <a:masterClrMapping/>
  </p:clrMapOvr>
</p:sld>
</file>

<file path=ppt/slides/slide2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Equation of a circle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BDEAAFA-9DD5-4647-91DF-E725C6247E6D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7578961"/>
      </p:ext>
    </p:extLst>
  </p:cSld>
  <p:clrMapOvr>
    <a:masterClrMapping/>
  </p:clrMapOvr>
</p:sld>
</file>

<file path=ppt/slides/slide2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Equation of a tangent to a circle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5548B8D-F9C3-4A1C-A97B-2304DF3A0ECB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2481474"/>
      </p:ext>
    </p:extLst>
  </p:cSld>
  <p:clrMapOvr>
    <a:masterClrMapping/>
  </p:clrMapOvr>
</p:sld>
</file>

<file path=ppt/slides/slide2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Calculus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D2D75964-6C0E-4564-AC8D-6A5DD54982E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2405796"/>
              </p:ext>
            </p:extLst>
          </p:nvPr>
        </p:nvGraphicFramePr>
        <p:xfrm>
          <a:off x="-1" y="1149775"/>
          <a:ext cx="9144000" cy="26136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</a:tblGrid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3" action="ppaction://hlinksldjump"/>
                        </a:rPr>
                        <a:t>Basic differentiation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4" action="ppaction://hlinksldjump"/>
                        </a:rPr>
                        <a:t>Equation of a tangent and normal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6986635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5" action="ppaction://hlinksldjump"/>
                        </a:rPr>
                        <a:t>Increasing/decreasing functions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54251014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6" action="ppaction://hlinksldjump"/>
                        </a:rPr>
                        <a:t>Stationary points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119061210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7" action="ppaction://hlinksldjump"/>
                        </a:rPr>
                        <a:t>Second derivative and maxima/minima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182077267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8" action="ppaction://hlinksldjump"/>
                        </a:rPr>
                        <a:t>Optimisation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659022861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9" action="ppaction://hlinksldjump"/>
                        </a:rPr>
                        <a:t>Graph sketching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6592021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92741760"/>
      </p:ext>
    </p:extLst>
  </p:cSld>
  <p:clrMapOvr>
    <a:masterClrMapping/>
  </p:clrMapOvr>
</p:sld>
</file>

<file path=ppt/slides/slide2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Basic differentiation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19B8B4D-ACB2-4D08-B207-4E8E91D45501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6072134"/>
      </p:ext>
    </p:extLst>
  </p:cSld>
  <p:clrMapOvr>
    <a:masterClrMapping/>
  </p:clrMapOvr>
</p:sld>
</file>

<file path=ppt/slides/slide2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Equation of a tangent and normal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258AF38-CB15-4A0B-8470-E0C42F5F93FF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5674626"/>
      </p:ext>
    </p:extLst>
  </p:cSld>
  <p:clrMapOvr>
    <a:masterClrMapping/>
  </p:clrMapOvr>
</p:sld>
</file>

<file path=ppt/slides/slide2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Increasing/decreasing functions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F5F7B82-4A74-49C3-9DBC-6EBAEB5F95B6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854852"/>
      </p:ext>
    </p:extLst>
  </p:cSld>
  <p:clrMapOvr>
    <a:masterClrMapping/>
  </p:clrMapOvr>
</p:sld>
</file>

<file path=ppt/slides/slide2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Stationary points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F5F7B82-4A74-49C3-9DBC-6EBAEB5F95B6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7943504"/>
      </p:ext>
    </p:extLst>
  </p:cSld>
  <p:clrMapOvr>
    <a:masterClrMapping/>
  </p:clrMapOvr>
</p:sld>
</file>

<file path=ppt/slides/slide2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Find the least value of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GB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+6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−9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830997"/>
              </a:xfrm>
              <a:prstGeom prst="rect">
                <a:avLst/>
              </a:prstGeom>
              <a:blipFill>
                <a:blip r:embed="rId2"/>
                <a:stretch>
                  <a:fillRect l="-2000" t="-5882" b="-955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Find the least value of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GB" sz="24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−4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+9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39" b="-875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2000" y="1274804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1274804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95876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2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8609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Find the turning point of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ctrlPr>
                            <a:rPr lang="en-GB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>
                          <m:r>
                            <a:rPr lang="en-GB" sz="2400" b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deg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</m:rad>
                      <m:r>
                        <a:rPr lang="en-GB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−2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860941"/>
              </a:xfrm>
              <a:prstGeom prst="rect">
                <a:avLst/>
              </a:prstGeom>
              <a:blipFill>
                <a:blip r:embed="rId2"/>
                <a:stretch>
                  <a:fillRect l="-2000" t="-5674" b="-21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8351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Find the turning point of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rad>
                      <m:r>
                        <a:rPr lang="en-GB" sz="2400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835100"/>
              </a:xfrm>
              <a:prstGeom prst="rect">
                <a:avLst/>
              </a:prstGeom>
              <a:blipFill>
                <a:blip r:embed="rId3"/>
                <a:stretch>
                  <a:fillRect l="-2000" t="-5839" b="-58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2000" y="1274804"/>
                <a:ext cx="4572001" cy="92217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GB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GB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f>
                            <m:fPr>
                              <m:ctrlPr>
                                <a:rPr lang="en-GB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GB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1274804"/>
                <a:ext cx="4572001" cy="92217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69153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2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37856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0"/>
                  </a:spcBef>
                  <a:defRPr/>
                </a:pPr>
                <a:r>
                  <a:rPr lang="en-US" sz="24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Find the coordinates of the turning/stationary point(s) of the curves by differentiation:</a:t>
                </a:r>
              </a:p>
              <a:p>
                <a:pPr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+6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−2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>
                  <a:spcBef>
                    <a:spcPts val="0"/>
                  </a:spcBef>
                  <a:defRPr/>
                </a:pPr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>
                  <a:spcBef>
                    <a:spcPts val="0"/>
                  </a:spcBef>
                  <a:defRPr/>
                </a:pPr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>
                  <a:spcBef>
                    <a:spcPts val="0"/>
                  </a:spcBef>
                  <a:defRPr/>
                </a:pPr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>
                  <a:spcBef>
                    <a:spcPts val="0"/>
                  </a:spcBef>
                  <a:defRPr/>
                </a:pPr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>
                  <a:spcBef>
                    <a:spcPts val="0"/>
                  </a:spcBef>
                  <a:defRPr/>
                </a:pPr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=2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+6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−4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3785652"/>
              </a:xfrm>
              <a:prstGeom prst="rect">
                <a:avLst/>
              </a:prstGeom>
              <a:blipFill>
                <a:blip r:embed="rId2"/>
                <a:stretch>
                  <a:fillRect l="-2000" t="-1288" r="-533" b="-3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0"/>
                  </a:spcBef>
                  <a:defRPr/>
                </a:pPr>
                <a:r>
                  <a:rPr lang="en-US" sz="24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Find the coordinates of the turning/stationary point(s) of the curves by differentiation:</a:t>
                </a:r>
                <a:endParaRPr lang="en-US" sz="240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+3</m:t>
                      </m:r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−4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569660"/>
              </a:xfrm>
              <a:prstGeom prst="rect">
                <a:avLst/>
              </a:prstGeom>
              <a:blipFill>
                <a:blip r:embed="rId3"/>
                <a:stretch>
                  <a:fillRect l="-2000" t="-3101" r="-533" b="-23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8" y="2013467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(−2, 0)</m:t>
                    </m:r>
                  </m:oMath>
                </a14:m>
                <a:r>
                  <a:rPr lang="en-US" sz="2400" b="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(0, −4)</m:t>
                    </m:r>
                  </m:oMath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8" y="2013467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46958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2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16789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=4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</m:t>
                      </m:r>
                      <m:sSup>
                        <m:sSupPr>
                          <m:ctrlPr>
                            <a:rPr lang="en-GB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GB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>
                  <a:spcBef>
                    <a:spcPts val="0"/>
                  </a:spcBef>
                  <a:defRPr/>
                </a:pP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 has a minimum when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GB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>
                  <a:spcBef>
                    <a:spcPts val="0"/>
                  </a:spcBef>
                  <a:defRPr/>
                </a:pPr>
                <a:r>
                  <a:rPr lang="en-US" sz="24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Work out the value of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𝑎</m:t>
                    </m:r>
                  </m:oMath>
                </a14:m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1678986"/>
              </a:xfrm>
              <a:prstGeom prst="rect">
                <a:avLst/>
              </a:prstGeom>
              <a:blipFill>
                <a:blip r:embed="rId2"/>
                <a:stretch>
                  <a:fillRect l="-2000" b="-763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6771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</m:t>
                      </m:r>
                      <m:r>
                        <a:rPr lang="en-GB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=8</m:t>
                      </m:r>
                      <m:r>
                        <a:rPr lang="en-GB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</m:t>
                      </m:r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6</m:t>
                          </m:r>
                        </m:num>
                        <m:den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>
                  <a:spcBef>
                    <a:spcPts val="0"/>
                  </a:spcBef>
                  <a:defRPr/>
                </a:pP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 has a minimum when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>
                  <a:spcBef>
                    <a:spcPts val="0"/>
                  </a:spcBef>
                  <a:defRPr/>
                </a:pPr>
                <a:r>
                  <a:rPr lang="en-US" sz="24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Work out the value of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𝑎</m:t>
                    </m:r>
                  </m:oMath>
                </a14:m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677126"/>
              </a:xfrm>
              <a:prstGeom prst="rect">
                <a:avLst/>
              </a:prstGeom>
              <a:blipFill>
                <a:blip r:embed="rId3"/>
                <a:stretch>
                  <a:fillRect l="-2000" b="-727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8" y="2013467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=4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8" y="2013467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94897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2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9911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0"/>
                  </a:spcBef>
                  <a:defRPr/>
                </a:pPr>
                <a:r>
                  <a:rPr lang="en-US" sz="24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Find the stationary points on the curve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f>
                          <m:f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5</m:t>
                            </m:r>
                          </m:num>
                          <m:den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−80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</m:oMath>
                </a14:m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991105"/>
              </a:xfrm>
              <a:prstGeom prst="rect">
                <a:avLst/>
              </a:prstGeom>
              <a:blipFill>
                <a:blip r:embed="rId2"/>
                <a:stretch>
                  <a:fillRect l="-2000" t="-4938" b="-617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0"/>
                  </a:spcBef>
                  <a:defRPr/>
                </a:pPr>
                <a:r>
                  <a:rPr lang="en-US" sz="24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Find the stationary points on the curve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−12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</m:oMath>
                </a14:m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39" b="-153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6982" y="1292662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(−2, 16)</m:t>
                    </m:r>
                  </m:oMath>
                </a14:m>
                <a:r>
                  <a:rPr lang="en-US" sz="2400" b="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(2, −16)</m:t>
                    </m:r>
                  </m:oMath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2" y="1292662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74035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>
                    <a:latin typeface="Candara" panose="020E0502030303020204" pitchFamily="34" charset="0"/>
                  </a:rPr>
                  <a:t>Find the coordinates of the turning points of </a:t>
                </a:r>
                <a14:m>
                  <m:oMath xmlns:m="http://schemas.openxmlformats.org/officeDocument/2006/math">
                    <m:r>
                      <a:rPr lang="en-GB" sz="20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00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GB" sz="2000" i="1">
                        <a:latin typeface="Cambria Math" panose="02040503050406030204" pitchFamily="18" charset="0"/>
                      </a:rPr>
                      <m:t>−6</m:t>
                    </m:r>
                    <m:sSup>
                      <m:sSupPr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000" i="1">
                        <a:latin typeface="Cambria Math" panose="02040503050406030204" pitchFamily="18" charset="0"/>
                      </a:rPr>
                      <m:t>−15</m:t>
                    </m:r>
                    <m:r>
                      <a:rPr lang="en-GB" sz="20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GB" sz="20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707886"/>
              </a:xfrm>
              <a:prstGeom prst="rect">
                <a:avLst/>
              </a:prstGeom>
              <a:blipFill>
                <a:blip r:embed="rId2"/>
                <a:stretch>
                  <a:fillRect l="-1333" t="-5172" b="-1465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>
                    <a:latin typeface="Candara" panose="020E0502030303020204" pitchFamily="34" charset="0"/>
                  </a:rPr>
                  <a:t>Find the coordinates of the turning points of </a:t>
                </a:r>
                <a14:m>
                  <m:oMath xmlns:m="http://schemas.openxmlformats.org/officeDocument/2006/math">
                    <m:r>
                      <a:rPr lang="en-GB" sz="20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00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GB" sz="2000" i="1">
                        <a:latin typeface="Cambria Math" panose="02040503050406030204" pitchFamily="18" charset="0"/>
                      </a:rPr>
                      <m:t>+6</m:t>
                    </m:r>
                    <m:sSup>
                      <m:sSupPr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000" i="1">
                        <a:latin typeface="Cambria Math" panose="02040503050406030204" pitchFamily="18" charset="0"/>
                      </a:rPr>
                      <m:t>−135</m:t>
                    </m:r>
                    <m:r>
                      <a:rPr lang="en-GB" sz="20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GB" sz="20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707886"/>
              </a:xfrm>
              <a:prstGeom prst="rect">
                <a:avLst/>
              </a:prstGeom>
              <a:blipFill>
                <a:blip r:embed="rId3"/>
                <a:stretch>
                  <a:fillRect l="-1333" t="-4310" b="-1465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6982" y="1292662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d>
                      <m:d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5,−400</m:t>
                        </m:r>
                      </m:e>
                    </m:d>
                  </m:oMath>
                </a14:m>
                <a:r>
                  <a:rPr lang="en-US" sz="240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(−9,972)</m:t>
                    </m:r>
                  </m:oMath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2" y="1292662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71182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18941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0"/>
                  </a:spcBef>
                  <a:defRPr/>
                </a:pPr>
                <a:r>
                  <a:rPr lang="en-US" sz="24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Find the coordinates of the turning/stationary point(s) of the curves by differentiation:</a:t>
                </a:r>
              </a:p>
              <a:p>
                <a:pPr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−3.5</m:t>
                      </m:r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+3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+5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1894173"/>
              </a:xfrm>
              <a:prstGeom prst="rect">
                <a:avLst/>
              </a:prstGeom>
              <a:blipFill>
                <a:blip r:embed="rId2"/>
                <a:stretch>
                  <a:fillRect l="-2000" t="-2581" r="-5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8918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0"/>
                  </a:spcBef>
                  <a:defRPr/>
                </a:pPr>
                <a:r>
                  <a:rPr lang="en-US" sz="24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Find the coordinates of the turning/stationary point(s) of the curves by differentiation:</a:t>
                </a:r>
                <a:endParaRPr lang="en-US" sz="240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−2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+4</m:t>
                      </m:r>
                    </m:oMath>
                  </m:oMathPara>
                </a14:m>
                <a:endParaRPr lang="en-GB" sz="240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891800"/>
              </a:xfrm>
              <a:prstGeom prst="rect">
                <a:avLst/>
              </a:prstGeom>
              <a:blipFill>
                <a:blip r:embed="rId3"/>
                <a:stretch>
                  <a:fillRect l="-2000" t="-2572" r="-5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8" y="2349000"/>
                <a:ext cx="4572001" cy="61651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(−1,</m:t>
                    </m:r>
                    <m:f>
                      <m:fPr>
                        <m:ctrlP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11</m:t>
                        </m:r>
                      </m:num>
                      <m:den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b="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f>
                      <m:fPr>
                        <m:ctrlP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f>
                      <m:fPr>
                        <m:ctrlP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86</m:t>
                        </m:r>
                      </m:num>
                      <m:den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27</m:t>
                        </m:r>
                      </m:den>
                    </m:f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 </m:t>
                    </m:r>
                  </m:oMath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8" y="2349000"/>
                <a:ext cx="4572001" cy="616515"/>
              </a:xfrm>
              <a:prstGeom prst="rect">
                <a:avLst/>
              </a:prstGeom>
              <a:blipFill>
                <a:blip r:embed="rId4"/>
                <a:stretch>
                  <a:fillRect b="-990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80404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2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By first finding the stationary points, sketch the graph of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GB" sz="2400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6</m:t>
                    </m:r>
                    <m:sSup>
                      <m:sSup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1200329"/>
              </a:xfrm>
              <a:prstGeom prst="rect">
                <a:avLst/>
              </a:prstGeom>
              <a:blipFill>
                <a:blip r:embed="rId2"/>
                <a:stretch>
                  <a:fillRect l="-2000" t="-40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By first finding the stationary points, sketch the graph of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GB" sz="2400" i="1">
                        <a:latin typeface="Cambria Math" panose="02040503050406030204" pitchFamily="18" charset="0"/>
                      </a:rPr>
                      <m:t>−3</m:t>
                    </m:r>
                    <m:sSup>
                      <m:sSup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200329"/>
              </a:xfrm>
              <a:prstGeom prst="rect">
                <a:avLst/>
              </a:prstGeom>
              <a:blipFill>
                <a:blip r:embed="rId3"/>
                <a:stretch>
                  <a:fillRect l="-2000" t="-40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>
            <a:extLst>
              <a:ext uri="{FF2B5EF4-FFF2-40B4-BE49-F238E27FC236}">
                <a16:creationId xmlns:a16="http://schemas.microsoft.com/office/drawing/2014/main" id="{4FABE363-D309-4E91-B375-55E61E1D1C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1175" y="1657529"/>
            <a:ext cx="3820064" cy="458880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F57E88B-1E93-D197-9945-2484FAE3544A}"/>
              </a:ext>
            </a:extLst>
          </p:cNvPr>
          <p:cNvSpPr txBox="1"/>
          <p:nvPr/>
        </p:nvSpPr>
        <p:spPr>
          <a:xfrm>
            <a:off x="0" y="6550223"/>
            <a:ext cx="914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</a:rPr>
              <a:t>Diagrams/Graphs used with permission from </a:t>
            </a:r>
            <a:r>
              <a:rPr lang="en-US" sz="1400" dirty="0" err="1">
                <a:latin typeface="Candara" panose="020E0502030303020204" pitchFamily="34" charset="0"/>
                <a:ea typeface="Cambria Math" panose="02040503050406030204" pitchFamily="18" charset="0"/>
              </a:rPr>
              <a:t>DrFrostMaths</a:t>
            </a:r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</a:rPr>
              <a:t>: </a:t>
            </a:r>
            <a:r>
              <a:rPr lang="en-GB" sz="1400" dirty="0">
                <a:hlinkClick r:id="rId5"/>
              </a:rPr>
              <a:t>https://www.drfrostmaths.com/</a:t>
            </a: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2368944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By finding the turning points, sketch the graph of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GB" sz="2400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48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830997"/>
              </a:xfrm>
              <a:prstGeom prst="rect">
                <a:avLst/>
              </a:prstGeom>
              <a:blipFill>
                <a:blip r:embed="rId2"/>
                <a:stretch>
                  <a:fillRect l="-2000" t="-5882" b="-161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By finding the turning points, sketch the graph of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GB" sz="2400" i="1">
                        <a:latin typeface="Cambria Math" panose="02040503050406030204" pitchFamily="18" charset="0"/>
                      </a:rPr>
                      <m:t>−27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39" b="-153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Picture 11">
            <a:extLst>
              <a:ext uri="{FF2B5EF4-FFF2-40B4-BE49-F238E27FC236}">
                <a16:creationId xmlns:a16="http://schemas.microsoft.com/office/drawing/2014/main" id="{2191679D-403B-414C-A9CB-B44EB02CAE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3535" y="1432973"/>
            <a:ext cx="4119123" cy="3378724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F6ABF55B-CBFC-966A-B203-45D884A0282C}"/>
              </a:ext>
            </a:extLst>
          </p:cNvPr>
          <p:cNvSpPr txBox="1"/>
          <p:nvPr/>
        </p:nvSpPr>
        <p:spPr>
          <a:xfrm>
            <a:off x="0" y="6550223"/>
            <a:ext cx="914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</a:rPr>
              <a:t>Diagrams/Graphs used with permission from </a:t>
            </a:r>
            <a:r>
              <a:rPr lang="en-US" sz="1400" dirty="0" err="1">
                <a:latin typeface="Candara" panose="020E0502030303020204" pitchFamily="34" charset="0"/>
                <a:ea typeface="Cambria Math" panose="02040503050406030204" pitchFamily="18" charset="0"/>
              </a:rPr>
              <a:t>DrFrostMaths</a:t>
            </a:r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</a:rPr>
              <a:t>: </a:t>
            </a:r>
            <a:r>
              <a:rPr lang="en-GB" sz="1400" dirty="0">
                <a:hlinkClick r:id="rId5"/>
              </a:rPr>
              <a:t>https://www.drfrostmaths.com/</a:t>
            </a: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3487489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By finding the turning points, sketch the graph of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GB" sz="2400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48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830997"/>
              </a:xfrm>
              <a:prstGeom prst="rect">
                <a:avLst/>
              </a:prstGeom>
              <a:blipFill>
                <a:blip r:embed="rId2"/>
                <a:stretch>
                  <a:fillRect l="-2000" t="-5882" b="-161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By finding the turning points, sketch the graph of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GB" sz="2400" i="1">
                        <a:latin typeface="Cambria Math" panose="02040503050406030204" pitchFamily="18" charset="0"/>
                      </a:rPr>
                      <m:t>−27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39" b="-153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Picture 11">
            <a:extLst>
              <a:ext uri="{FF2B5EF4-FFF2-40B4-BE49-F238E27FC236}">
                <a16:creationId xmlns:a16="http://schemas.microsoft.com/office/drawing/2014/main" id="{2191679D-403B-414C-A9CB-B44EB02CAE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3535" y="1432973"/>
            <a:ext cx="4119123" cy="3378724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F6ABF55B-CBFC-966A-B203-45D884A0282C}"/>
              </a:ext>
            </a:extLst>
          </p:cNvPr>
          <p:cNvSpPr txBox="1"/>
          <p:nvPr/>
        </p:nvSpPr>
        <p:spPr>
          <a:xfrm>
            <a:off x="0" y="6550223"/>
            <a:ext cx="914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</a:rPr>
              <a:t>Diagrams/Graphs used with permission from </a:t>
            </a:r>
            <a:r>
              <a:rPr lang="en-US" sz="1400" dirty="0" err="1">
                <a:latin typeface="Candara" panose="020E0502030303020204" pitchFamily="34" charset="0"/>
                <a:ea typeface="Cambria Math" panose="02040503050406030204" pitchFamily="18" charset="0"/>
              </a:rPr>
              <a:t>DrFrostMaths</a:t>
            </a:r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</a:rPr>
              <a:t>: </a:t>
            </a:r>
            <a:r>
              <a:rPr lang="en-GB" sz="1400" dirty="0">
                <a:hlinkClick r:id="rId5"/>
              </a:rPr>
              <a:t>https://www.drfrostmaths.com/</a:t>
            </a: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888621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Second derivative and maxima/minima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3BF9427-5A02-493D-A72B-0B7DBC50A9CC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0851123"/>
      </p:ext>
    </p:extLst>
  </p:cSld>
  <p:clrMapOvr>
    <a:masterClrMapping/>
  </p:clrMapOvr>
</p:sld>
</file>

<file path=ppt/slides/slide3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Optimisation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19B8B4D-ACB2-4D08-B207-4E8E91D45501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3924161"/>
      </p:ext>
    </p:extLst>
  </p:cSld>
  <p:clrMapOvr>
    <a:masterClrMapping/>
  </p:clrMapOvr>
</p:sld>
</file>

<file path=ppt/slides/slide3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Graph sketching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19B8B4D-ACB2-4D08-B207-4E8E91D45501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258261"/>
      </p:ext>
    </p:extLst>
  </p:cSld>
  <p:clrMapOvr>
    <a:masterClrMapping/>
  </p:clrMapOvr>
</p:sld>
</file>

<file path=ppt/slides/slide3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Matrix transformations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7733F126-7043-4464-84DA-4F3F83383B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8920718"/>
              </p:ext>
            </p:extLst>
          </p:nvPr>
        </p:nvGraphicFramePr>
        <p:xfrm>
          <a:off x="-1" y="1149775"/>
          <a:ext cx="9144000" cy="11201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</a:tblGrid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3" action="ppaction://hlinksldjump"/>
                        </a:rPr>
                        <a:t>Multiplication of matrices (2 x 2)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4" action="ppaction://hlinksldjump"/>
                        </a:rPr>
                        <a:t>Transformations of the unit square: Rotations, reflections, enlargements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179927833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5" action="ppaction://hlinksldjump"/>
                        </a:rPr>
                        <a:t>Combinations of transformations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8827813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61191666"/>
      </p:ext>
    </p:extLst>
  </p:cSld>
  <p:clrMapOvr>
    <a:masterClrMapping/>
  </p:clrMapOvr>
</p:sld>
</file>

<file path=ppt/slides/slide3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Multiplication of matrices (2 x 2)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35B3794-6290-4175-B20D-0B22B6208A97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1167679"/>
      </p:ext>
    </p:extLst>
  </p:cSld>
  <p:clrMapOvr>
    <a:masterClrMapping/>
  </p:clrMapOvr>
</p:sld>
</file>

<file path=ppt/slides/slide3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Transformations of the unit square: Rotations, reflections, enlargements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A4778A4-83E2-435B-A318-54D45AFAA880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8618270"/>
      </p:ext>
    </p:extLst>
  </p:cSld>
  <p:clrMapOvr>
    <a:masterClrMapping/>
  </p:clrMapOvr>
</p:sld>
</file>

<file path=ppt/slides/slide3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Combinations of transformations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682ADA5-F654-4F7A-B9DD-3204CB223AC3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831318"/>
      </p:ext>
    </p:extLst>
  </p:cSld>
  <p:clrMapOvr>
    <a:masterClrMapping/>
  </p:clrMapOvr>
</p:sld>
</file>

<file path=ppt/slides/slide3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Geometry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8D1FA075-B8F5-4814-ADAE-97E4388218C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14873885"/>
                  </p:ext>
                </p:extLst>
              </p:nvPr>
            </p:nvGraphicFramePr>
            <p:xfrm>
              <a:off x="-1" y="1149775"/>
              <a:ext cx="9144000" cy="3616643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44000">
                      <a:extLst>
                        <a:ext uri="{9D8B030D-6E8A-4147-A177-3AD203B41FA5}">
                          <a16:colId xmlns:a16="http://schemas.microsoft.com/office/drawing/2014/main" val="2502444471"/>
                        </a:ext>
                      </a:extLst>
                    </a:gridCol>
                  </a:tblGrid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3" action="ppaction://hlinksldjump"/>
                            </a:rPr>
                            <a:t>Circle theorems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29177929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4" action="ppaction://hlinksldjump"/>
                            </a:rPr>
                            <a:t>Sine/cosine rules and Area of triangle using 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en-GB" sz="2000" b="0" i="1" smtClean="0">
                                      <a:latin typeface="Cambria Math" panose="02040503050406030204" pitchFamily="18" charset="0"/>
                                      <a:hlinkClick r:id="rId4" action="ppaction://hlinksldjump"/>
                                    </a:rPr>
                                  </m:ctrlPr>
                                </m:fPr>
                                <m:num>
                                  <m:r>
                                    <a:rPr lang="en-GB" sz="2000" b="0" i="1" smtClean="0">
                                      <a:latin typeface="Cambria Math" panose="02040503050406030204" pitchFamily="18" charset="0"/>
                                      <a:hlinkClick r:id="rId4" action="ppaction://hlinksldjump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GB" sz="2000" b="0" i="1" smtClean="0">
                                      <a:latin typeface="Cambria Math" panose="02040503050406030204" pitchFamily="18" charset="0"/>
                                      <a:hlinkClick r:id="rId4" action="ppaction://hlinksldjump"/>
                                    </a:rPr>
                                    <m:t>2</m:t>
                                  </m:r>
                                </m:den>
                              </m:f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  <a:hlinkClick r:id="rId4" action="ppaction://hlinksldjump"/>
                                </a:rPr>
                                <m:t>𝑎𝑏𝑠𝑖𝑛𝐶</m:t>
                              </m:r>
                            </m:oMath>
                          </a14:m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9471082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5" action="ppaction://hlinksldjump"/>
                            </a:rPr>
                            <a:t>Pythagoras’ Theorem 2D and 3D (recognise triples)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70535019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6" action="ppaction://hlinksldjump"/>
                            </a:rPr>
                            <a:t>Sketch trigonometric graphs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716297684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7" action="ppaction://hlinksldjump"/>
                            </a:rPr>
                            <a:t>Identities using </a:t>
                          </a: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7" action="ppaction://hlinksldjump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GB" sz="2000" b="0" i="0" u="none" smtClean="0">
                                      <a:latin typeface="Cambria Math" panose="02040503050406030204" pitchFamily="18" charset="0"/>
                                      <a:hlinkClick r:id="rId7" action="ppaction://hlinksldjump"/>
                                    </a:rPr>
                                    <m:t>tan</m:t>
                                  </m:r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hlinkClick r:id="rId7" action="ppaction://hlinksldjump"/>
                                    </a:rPr>
                                    <m:t>𝜃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7" action="ppaction://hlinksldjump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7" action="ppaction://hlinksldjump"/>
                                    </a:rPr>
                                  </m:ctrlPr>
                                </m:fPr>
                                <m:num>
                                  <m:func>
                                    <m:func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sin</m:t>
                                      </m:r>
                                    </m:fName>
                                    <m:e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𝜃</m:t>
                                      </m:r>
                                    </m:e>
                                  </m:func>
                                </m:num>
                                <m:den>
                                  <m:func>
                                    <m:func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cos</m:t>
                                      </m:r>
                                    </m:fName>
                                    <m:e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𝜃</m:t>
                                      </m:r>
                                    </m:e>
                                  </m:func>
                                </m:den>
                              </m:f>
                            </m:oMath>
                          </a14:m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7" action="ppaction://hlinksldjump"/>
                            </a:rPr>
                            <a:t> and </a:t>
                          </a: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7" action="ppaction://hlinksldjump"/>
                                    </a:rPr>
                                  </m:ctrlPr>
                                </m:funcPr>
                                <m:fName>
                                  <m:sSup>
                                    <m:sSup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sin</m:t>
                                      </m:r>
                                    </m:e>
                                    <m:sup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2</m:t>
                                      </m:r>
                                    </m:sup>
                                  </m:sSup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hlinkClick r:id="rId7" action="ppaction://hlinksldjump"/>
                                    </a:rPr>
                                    <m:t>𝜃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7" action="ppaction://hlinksldjump"/>
                                </a:rPr>
                                <m:t>+</m:t>
                              </m:r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7" action="ppaction://hlinksldjump"/>
                                    </a:rPr>
                                  </m:ctrlPr>
                                </m:funcPr>
                                <m:fName>
                                  <m:sSup>
                                    <m:sSup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cos</m:t>
                                      </m:r>
                                    </m:e>
                                    <m:sup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2</m:t>
                                      </m:r>
                                    </m:sup>
                                  </m:sSup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hlinkClick r:id="rId7" action="ppaction://hlinksldjump"/>
                                    </a:rPr>
                                    <m:t>𝜃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7" action="ppaction://hlinksldjump"/>
                                </a:rPr>
                                <m:t>=1</m:t>
                              </m:r>
                            </m:oMath>
                          </a14:m>
                          <a:endParaRPr lang="en-GB" sz="2000" u="none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38433622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8" action="ppaction://hlinksldjump"/>
                            </a:rPr>
                            <a:t>Solving simple trigonometric equations in a given interval </a:t>
                          </a:r>
                        </a:p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u="none" dirty="0" err="1">
                              <a:latin typeface="Candara" panose="020E0502030303020204" pitchFamily="34" charset="0"/>
                              <a:hlinkClick r:id="rId8" action="ppaction://hlinksldjump"/>
                            </a:rPr>
                            <a:t>eg</a:t>
                          </a:r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8" action="ppaction://hlinksldjump"/>
                            </a:rPr>
                            <a:t>: </a:t>
                          </a: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8" action="ppaction://hlinksldjump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GB" sz="2000" b="0" i="0" u="none" smtClean="0">
                                      <a:latin typeface="Cambria Math" panose="02040503050406030204" pitchFamily="18" charset="0"/>
                                      <a:hlinkClick r:id="rId8" action="ppaction://hlinksldjump"/>
                                    </a:rPr>
                                    <m:t>sin</m:t>
                                  </m:r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8" action="ppaction://hlinksldjump"/>
                                    </a:rPr>
                                    <m:t>𝑥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8" action="ppaction://hlinksldjump"/>
                                </a:rPr>
                                <m:t>=0.5</m:t>
                              </m:r>
                            </m:oMath>
                          </a14:m>
                          <a:endParaRPr lang="en-GB" sz="2000" u="none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865852872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9" action="ppaction://hlinksldjump"/>
                            </a:rPr>
                            <a:t>Solving harder trigonometric equations in a given interval </a:t>
                          </a:r>
                        </a:p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u="none" dirty="0" err="1">
                              <a:latin typeface="Candara" panose="020E0502030303020204" pitchFamily="34" charset="0"/>
                              <a:hlinkClick r:id="rId9" action="ppaction://hlinksldjump"/>
                            </a:rPr>
                            <a:t>eg</a:t>
                          </a:r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9" action="ppaction://hlinksldjump"/>
                            </a:rPr>
                            <a:t>: </a:t>
                          </a:r>
                          <a14:m>
                            <m:oMath xmlns:m="http://schemas.openxmlformats.org/officeDocument/2006/math"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9" action="ppaction://hlinksldjump"/>
                                </a:rPr>
                                <m:t>2</m:t>
                              </m:r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</m:ctrlPr>
                                </m:funcPr>
                                <m:fName>
                                  <m:sSup>
                                    <m:sSup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  <m:t>sin</m:t>
                                      </m:r>
                                    </m:e>
                                    <m:sup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  <m:t>2</m:t>
                                      </m:r>
                                    </m:sup>
                                  </m:sSup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𝑥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9" action="ppaction://hlinksldjump"/>
                                </a:rPr>
                                <m:t>−3</m:t>
                              </m:r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GB" sz="2000" b="0" i="0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cos</m:t>
                                  </m:r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𝑥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9" action="ppaction://hlinksldjump"/>
                                </a:rPr>
                                <m:t>+1=0</m:t>
                              </m:r>
                            </m:oMath>
                          </a14:m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9" action="ppaction://hlinksldjump"/>
                            </a:rPr>
                            <a:t> and </a:t>
                          </a: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</m:ctrlPr>
                                </m:funcPr>
                                <m:fName>
                                  <m:sSup>
                                    <m:sSup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  <m:t>tan</m:t>
                                      </m:r>
                                    </m:e>
                                    <m:sup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  <m:t>2</m:t>
                                      </m:r>
                                    </m:sup>
                                  </m:sSup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𝑥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9" action="ppaction://hlinksldjump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</m:ctrlPr>
                                </m:fPr>
                                <m:num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4</m:t>
                                  </m:r>
                                </m:den>
                              </m:f>
                            </m:oMath>
                          </a14:m>
                          <a:endParaRPr lang="en-GB" sz="2000" u="none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64489880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8D1FA075-B8F5-4814-ADAE-97E4388218C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14873885"/>
                  </p:ext>
                </p:extLst>
              </p:nvPr>
            </p:nvGraphicFramePr>
            <p:xfrm>
              <a:off x="-1" y="1149775"/>
              <a:ext cx="9144000" cy="3616643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44000">
                      <a:extLst>
                        <a:ext uri="{9D8B030D-6E8A-4147-A177-3AD203B41FA5}">
                          <a16:colId xmlns:a16="http://schemas.microsoft.com/office/drawing/2014/main" val="2502444471"/>
                        </a:ext>
                      </a:extLst>
                    </a:gridCol>
                  </a:tblGrid>
                  <a:tr h="37338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10" action="ppaction://hlinksldjump"/>
                            </a:rPr>
                            <a:t>Circle theorems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291779291"/>
                      </a:ext>
                    </a:extLst>
                  </a:tr>
                  <a:tr h="49898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>
                        <a:blipFill>
                          <a:blip r:embed="rId11"/>
                          <a:stretch>
                            <a:fillRect l="-67" t="-82927" r="-200" b="-56219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94710825"/>
                      </a:ext>
                    </a:extLst>
                  </a:tr>
                  <a:tr h="37338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12" action="ppaction://hlinksldjump"/>
                            </a:rPr>
                            <a:t>Pythagoras’ Theorem 2D and 3D (recognise triples)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705350195"/>
                      </a:ext>
                    </a:extLst>
                  </a:tr>
                  <a:tr h="37338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13" action="ppaction://hlinksldjump"/>
                            </a:rPr>
                            <a:t>Sketch trigonometric graphs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716297684"/>
                      </a:ext>
                    </a:extLst>
                  </a:tr>
                  <a:tr h="51555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>
                        <a:blipFill>
                          <a:blip r:embed="rId11"/>
                          <a:stretch>
                            <a:fillRect l="-67" t="-321176" r="-200" b="-29764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8433622"/>
                      </a:ext>
                    </a:extLst>
                  </a:tr>
                  <a:tr h="6781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>
                        <a:blipFill>
                          <a:blip r:embed="rId11"/>
                          <a:stretch>
                            <a:fillRect l="-67" t="-322523" r="-200" b="-12792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65852872"/>
                      </a:ext>
                    </a:extLst>
                  </a:tr>
                  <a:tr h="80378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>
                        <a:blipFill>
                          <a:blip r:embed="rId11"/>
                          <a:stretch>
                            <a:fillRect l="-67" t="-355303" r="-200" b="-757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44898808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065262985"/>
      </p:ext>
    </p:extLst>
  </p:cSld>
  <p:clrMapOvr>
    <a:masterClrMapping/>
  </p:clrMapOvr>
</p:sld>
</file>

<file path=ppt/slides/slide3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Circle theorems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3040310-B6E9-47B8-A114-A8CBAD971133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4306436"/>
      </p:ext>
    </p:extLst>
  </p:cSld>
  <p:clrMapOvr>
    <a:masterClrMapping/>
  </p:clrMapOvr>
</p:sld>
</file>

<file path=ppt/slides/slide3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pPr marL="0" marR="0" indent="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sz="2400" dirty="0">
                    <a:latin typeface="Candara" panose="020E0502030303020204" pitchFamily="34" charset="0"/>
                  </a:rPr>
                  <a:t>Sine/cosine rules and Area of triangle using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𝑎𝑏𝑠𝑖𝑛𝐶</m:t>
                    </m:r>
                  </m:oMath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b="-1511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4C2B04D8-61CB-4C75-8B4E-E969E04E4CD4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6239553"/>
      </p:ext>
    </p:extLst>
  </p:cSld>
  <p:clrMapOvr>
    <a:masterClrMapping/>
  </p:clrMapOvr>
</p:sld>
</file>

<file path=ppt/slides/slide3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Pythagoras’ Theorem 2D and 3D (recognise triples)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3C19E63-68B0-4437-A8BD-74ECAF1C063D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4683696"/>
      </p:ext>
    </p:extLst>
  </p:cSld>
  <p:clrMapOvr>
    <a:masterClrMapping/>
  </p:clrMapOvr>
</p:sld>
</file>

<file path=ppt/slides/slide3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Sketch trigonometric graphs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4EF6E0E-7F04-454A-B6A2-D77D276A67CE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9257478"/>
      </p:ext>
    </p:extLst>
  </p:cSld>
  <p:clrMapOvr>
    <a:masterClrMapping/>
  </p:clrMapOvr>
</p:sld>
</file>

<file path=ppt/slides/slide3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pPr>
                  <a:lnSpc>
                    <a:spcPct val="100000"/>
                  </a:lnSpc>
                  <a:spcBef>
                    <a:spcPts val="0"/>
                  </a:spcBef>
                  <a:defRPr/>
                </a:pPr>
                <a:r>
                  <a:rPr lang="en-GB" dirty="0"/>
                  <a:t>Identities using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b="0">
                            <a:latin typeface="Cambria Math" panose="02040503050406030204" pitchFamily="18" charset="0"/>
                          </a:rPr>
                          <m:t>tan</m:t>
                        </m:r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func>
                          <m:func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r>
                              <a:rPr lang="en-GB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e>
                        </m:func>
                      </m:num>
                      <m:den>
                        <m:func>
                          <m:func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cos</m:t>
                            </m:r>
                          </m:fName>
                          <m:e>
                            <m:r>
                              <a:rPr lang="en-GB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e>
                        </m:func>
                      </m:den>
                    </m:f>
                  </m:oMath>
                </a14:m>
                <a:r>
                  <a:rPr lang="en-GB" dirty="0"/>
                  <a:t> and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sin</m:t>
                            </m:r>
                          </m:e>
                          <m:sup>
                            <m:r>
                              <a:rPr lang="en-GB" b="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+</m:t>
                    </m:r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cos</m:t>
                            </m:r>
                          </m:e>
                          <m:sup>
                            <m:r>
                              <a:rPr lang="en-GB" b="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b="-1627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839DF2F8-AE3A-458B-B3D3-5D17BC972880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8119195"/>
      </p:ext>
    </p:extLst>
  </p:cSld>
  <p:clrMapOvr>
    <a:masterClrMapping/>
  </p:clrMapOvr>
</p:sld>
</file>

<file path=ppt/slides/slide4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0" y="0"/>
                <a:ext cx="9144000" cy="807395"/>
              </a:xfrm>
            </p:spPr>
            <p:txBody>
              <a:bodyPr>
                <a:normAutofit fontScale="90000"/>
              </a:bodyPr>
              <a:lstStyle/>
              <a:p>
                <a:pPr>
                  <a:lnSpc>
                    <a:spcPct val="100000"/>
                  </a:lnSpc>
                  <a:spcBef>
                    <a:spcPts val="0"/>
                  </a:spcBef>
                  <a:defRPr/>
                </a:pPr>
                <a:r>
                  <a:rPr lang="en-GB" dirty="0"/>
                  <a:t>Solving simple trigonometric equations in a given interval </a:t>
                </a:r>
                <a:br>
                  <a:rPr lang="en-GB" dirty="0"/>
                </a:br>
                <a:r>
                  <a:rPr lang="en-GB" dirty="0" err="1"/>
                  <a:t>eg</a:t>
                </a:r>
                <a:r>
                  <a:rPr lang="en-GB" dirty="0"/>
                  <a:t>: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b="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=0.5</m:t>
                    </m:r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0" y="0"/>
                <a:ext cx="9144000" cy="807395"/>
              </a:xfrm>
              <a:blipFill>
                <a:blip r:embed="rId2"/>
                <a:stretch>
                  <a:fillRect t="-2273" b="-1287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A9808F65-A485-495B-81F9-2C8B354217C3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1797276"/>
      </p:ext>
    </p:extLst>
  </p:cSld>
  <p:clrMapOvr>
    <a:masterClrMapping/>
  </p:clrMapOvr>
</p:sld>
</file>

<file path=ppt/slides/slide4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0" y="0"/>
                <a:ext cx="9144000" cy="982494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100000"/>
                  </a:lnSpc>
                  <a:spcBef>
                    <a:spcPts val="0"/>
                  </a:spcBef>
                  <a:defRPr/>
                </a:pPr>
                <a:r>
                  <a:rPr lang="en-GB" dirty="0"/>
                  <a:t>Solving harder trigonometric equations in a given interval </a:t>
                </a:r>
                <a:br>
                  <a:rPr lang="en-GB" dirty="0"/>
                </a:br>
                <a:r>
                  <a:rPr lang="en-GB" dirty="0" err="1"/>
                  <a:t>eg</a:t>
                </a:r>
                <a:r>
                  <a:rPr lang="en-GB" dirty="0"/>
                  <a:t>: </a:t>
                </a:r>
                <a14:m>
                  <m:oMath xmlns:m="http://schemas.openxmlformats.org/officeDocument/2006/math">
                    <m:r>
                      <a:rPr lang="en-GB" b="0" i="1">
                        <a:latin typeface="Cambria Math" panose="02040503050406030204" pitchFamily="18" charset="0"/>
                      </a:rPr>
                      <m:t>2</m:t>
                    </m:r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sin</m:t>
                            </m:r>
                          </m:e>
                          <m:sup>
                            <m:r>
                              <a:rPr lang="en-GB" b="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−3</m:t>
                    </m:r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b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+1=0</m:t>
                    </m:r>
                  </m:oMath>
                </a14:m>
                <a:r>
                  <a:rPr lang="en-GB" dirty="0"/>
                  <a:t> and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tan</m:t>
                            </m:r>
                          </m:e>
                          <m:sup>
                            <m:r>
                              <a:rPr lang="en-GB" b="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b="0" i="1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0" y="0"/>
                <a:ext cx="9144000" cy="982494"/>
              </a:xfrm>
              <a:blipFill>
                <a:blip r:embed="rId2"/>
                <a:stretch>
                  <a:fillRect t="-4348" b="-683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5DCC106B-66CB-4597-8173-4D709D4960F3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1393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5925</TotalTime>
  <Words>20011</Words>
  <Application>Microsoft Office PowerPoint</Application>
  <PresentationFormat>On-screen Show (4:3)</PresentationFormat>
  <Paragraphs>4212</Paragraphs>
  <Slides>428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428</vt:i4>
      </vt:variant>
    </vt:vector>
  </HeadingPairs>
  <TitlesOfParts>
    <vt:vector size="436" baseType="lpstr">
      <vt:lpstr>Arial</vt:lpstr>
      <vt:lpstr>Calibri</vt:lpstr>
      <vt:lpstr>Calibri Light</vt:lpstr>
      <vt:lpstr>Cambria Math</vt:lpstr>
      <vt:lpstr>Candara</vt:lpstr>
      <vt:lpstr>Comic Sans MS</vt:lpstr>
      <vt:lpstr>Tinos</vt:lpstr>
      <vt:lpstr>Office Theme</vt:lpstr>
      <vt:lpstr>PowerPoint Presentation</vt:lpstr>
      <vt:lpstr>PowerPoint Presentation</vt:lpstr>
      <vt:lpstr>GCSE Further Maths (AQA Level 2)</vt:lpstr>
      <vt:lpstr>PowerPoint Presentation</vt:lpstr>
      <vt:lpstr>Product rule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Surds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Functions: Domain, Range, composite, inverse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Expanding brackets + Use of Pascal’s triangle to find coefficients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Factorising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Algebraic fractions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Rearranging formulae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Factor theorem + using FT to factorise/solve cubic equations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Completing the square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Sketching graphs (linear, quadratic, exponential ab^x + ab^(-x)) + Piecewise functions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Solving linear and quadratic equations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Simultaneous equations (Two unknowns)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Simultaneous equations (Three unknowns)</vt:lpstr>
      <vt:lpstr>PowerPoint Presentation</vt:lpstr>
      <vt:lpstr>PowerPoint Presentation</vt:lpstr>
      <vt:lpstr>Solving linear and quadratic inequalities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Indices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Proof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Sequences: Quadratic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Sequences: nth term and limiting values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Equating coefficients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Equation of a straight line</vt:lpstr>
      <vt:lpstr>PowerPoint Presentation</vt:lpstr>
      <vt:lpstr>PowerPoint Presentation</vt:lpstr>
      <vt:lpstr>PowerPoint Presentation</vt:lpstr>
      <vt:lpstr>PowerPoint Presentation</vt:lpstr>
      <vt:lpstr>Distance between two points</vt:lpstr>
      <vt:lpstr>PowerPoint Presentation</vt:lpstr>
      <vt:lpstr>Ratio with straight lines</vt:lpstr>
      <vt:lpstr>PowerPoint Presentation</vt:lpstr>
      <vt:lpstr>PowerPoint Presentation</vt:lpstr>
      <vt:lpstr>PowerPoint Presentation</vt:lpstr>
      <vt:lpstr>Equation of a circle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Equation of a tangent to a circle</vt:lpstr>
      <vt:lpstr>PowerPoint Presentation</vt:lpstr>
      <vt:lpstr>PowerPoint Presentation</vt:lpstr>
      <vt:lpstr>Basic differentiation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Equation of a tangent and normal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Increasing/decreasing functions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Stationary points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Second derivative and maxima/minima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Optimisation</vt:lpstr>
      <vt:lpstr>PowerPoint Presentation</vt:lpstr>
      <vt:lpstr>PowerPoint Presentation</vt:lpstr>
      <vt:lpstr>PowerPoint Presentation</vt:lpstr>
      <vt:lpstr>Graph sketching</vt:lpstr>
      <vt:lpstr>PowerPoint Presentation</vt:lpstr>
      <vt:lpstr>PowerPoint Presentation</vt:lpstr>
      <vt:lpstr>PowerPoint Presentation</vt:lpstr>
      <vt:lpstr>PowerPoint Presentation</vt:lpstr>
      <vt:lpstr>Multiplication of matrices (2 x 2)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Transformations of the unit square: Rotations, reflections, enlargements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Combinations of transformations</vt:lpstr>
      <vt:lpstr>PowerPoint Presentation</vt:lpstr>
      <vt:lpstr>PowerPoint Presentation</vt:lpstr>
      <vt:lpstr>PowerPoint Presentation</vt:lpstr>
      <vt:lpstr>PowerPoint Presentation</vt:lpstr>
      <vt:lpstr>Circle theorems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Sine/cosine rules and Area of triangle using 1/2 absinC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Pythagoras’ Theorem 2D and 3D (recognise triples)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Sketch trigonometric graphs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Identities using tan⁡θ=sin⁡θ/cos⁡θ  and sin^2⁡θ+cos^2⁡θ=1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Solving simple trigonometric equations in a given interval  eg: sin⁡x=0.5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Solving harder trigonometric equations in a given interval  eg: 2 sin^2⁡x-3 cos⁡x+1=0 and tan^2⁡x=1/4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Algebra</dc:title>
  <dc:creator>cspeller</dc:creator>
  <cp:lastModifiedBy>Chris Speller</cp:lastModifiedBy>
  <cp:revision>370</cp:revision>
  <dcterms:created xsi:type="dcterms:W3CDTF">2020-05-18T02:11:06Z</dcterms:created>
  <dcterms:modified xsi:type="dcterms:W3CDTF">2022-05-10T08:12:29Z</dcterms:modified>
</cp:coreProperties>
</file>