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6" r:id="rId121"/>
    <p:sldId id="1422" r:id="rId122"/>
    <p:sldId id="1424" r:id="rId123"/>
    <p:sldId id="1432" r:id="rId124"/>
    <p:sldId id="1433" r:id="rId125"/>
    <p:sldId id="1434" r:id="rId126"/>
    <p:sldId id="1435" r:id="rId127"/>
    <p:sldId id="1436" r:id="rId128"/>
    <p:sldId id="4867" r:id="rId129"/>
    <p:sldId id="4877" r:id="rId130"/>
    <p:sldId id="4928" r:id="rId1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71.png"/><Relationship Id="rId3" Type="http://schemas.openxmlformats.org/officeDocument/2006/relationships/image" Target="../media/image3681.png"/><Relationship Id="rId4" Type="http://schemas.openxmlformats.org/officeDocument/2006/relationships/image" Target="../media/image65.png"/><Relationship Id="rId5" Type="http://schemas.openxmlformats.org/officeDocument/2006/relationships/image" Target="../media/image555.png"/><Relationship Id="rId6" Type="http://schemas.openxmlformats.org/officeDocument/2006/relationships/image" Target="../media/image556.png"/><Relationship Id="rId7" Type="http://schemas.openxmlformats.org/officeDocument/2006/relationships/image" Target="../media/image557.png"/><Relationship Id="rId8" Type="http://schemas.openxmlformats.org/officeDocument/2006/relationships/hyperlink" Target="https://www.desmos.com/" TargetMode="Externa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42.png"/><Relationship Id="rId3" Type="http://schemas.openxmlformats.org/officeDocument/2006/relationships/image" Target="../media/image8510.png"/><Relationship Id="rId4" Type="http://schemas.openxmlformats.org/officeDocument/2006/relationships/image" Target="../media/image66.png"/><Relationship Id="rId5" Type="http://schemas.openxmlformats.org/officeDocument/2006/relationships/image" Target="../media/image8711.png"/><Relationship Id="rId6" Type="http://schemas.openxmlformats.org/officeDocument/2006/relationships/image" Target="../media/image8811.png"/><Relationship Id="rId7" Type="http://schemas.openxmlformats.org/officeDocument/2006/relationships/hyperlink" Target="https://www.desmos.com/" TargetMode="Externa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4.png"/><Relationship Id="rId4" Type="http://schemas.openxmlformats.org/officeDocument/2006/relationships/image" Target="../media/image839.png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hyperlink" Target="https://www.desmos.com/" TargetMode="Externa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52.png"/><Relationship Id="rId4" Type="http://schemas.openxmlformats.org/officeDocument/2006/relationships/image" Target="../media/image843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hyperlink" Target="https://www.desmos.com/" TargetMode="Externa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3.png"/><Relationship Id="rId3" Type="http://schemas.openxmlformats.org/officeDocument/2006/relationships/image" Target="../media/image3842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846.png"/><Relationship Id="rId7" Type="http://schemas.openxmlformats.org/officeDocument/2006/relationships/image" Target="../media/image847.png"/><Relationship Id="rId10" Type="http://schemas.openxmlformats.org/officeDocument/2006/relationships/image" Target="../media/image852.png"/><Relationship Id="rId11" Type="http://schemas.openxmlformats.org/officeDocument/2006/relationships/image" Target="../media/image9811.pn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3892.png"/><Relationship Id="rId5" Type="http://schemas.openxmlformats.org/officeDocument/2006/relationships/image" Target="../media/image3901.png"/><Relationship Id="rId6" Type="http://schemas.openxmlformats.org/officeDocument/2006/relationships/image" Target="../media/image854.png"/><Relationship Id="rId7" Type="http://schemas.openxmlformats.org/officeDocument/2006/relationships/image" Target="../media/image855.png"/><Relationship Id="rId8" Type="http://schemas.openxmlformats.org/officeDocument/2006/relationships/image" Target="../media/image856.png"/><Relationship Id="rId9" Type="http://schemas.openxmlformats.org/officeDocument/2006/relationships/image" Target="../media/image857.pn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5.png"/><Relationship Id="rId3" Type="http://schemas.openxmlformats.org/officeDocument/2006/relationships/image" Target="../media/image3923.png"/><Relationship Id="rId4" Type="http://schemas.openxmlformats.org/officeDocument/2006/relationships/image" Target="../media/image858.pn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1.png"/><Relationship Id="rId3" Type="http://schemas.openxmlformats.org/officeDocument/2006/relationships/image" Target="../media/image571.png"/><Relationship Id="rId4" Type="http://schemas.openxmlformats.org/officeDocument/2006/relationships/image" Target="../media/image582.pn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1.png"/><Relationship Id="rId3" Type="http://schemas.openxmlformats.org/officeDocument/2006/relationships/image" Target="../media/image601.png"/><Relationship Id="rId4" Type="http://schemas.openxmlformats.org/officeDocument/2006/relationships/image" Target="../media/image27.png"/><Relationship Id="rId5" Type="http://schemas.openxmlformats.org/officeDocument/2006/relationships/hyperlink" Target="https://www.drfrostmaths.com/" TargetMode="Externa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3.png"/><Relationship Id="rId3" Type="http://schemas.openxmlformats.org/officeDocument/2006/relationships/image" Target="../media/image721.png"/><Relationship Id="rId4" Type="http://schemas.openxmlformats.org/officeDocument/2006/relationships/image" Target="../media/image76.png"/><Relationship Id="rId5" Type="http://schemas.openxmlformats.org/officeDocument/2006/relationships/hyperlink" Target="https://www.drfrostmaths.com/" TargetMode="Externa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r="-12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133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5597718" y="1746346"/>
            <a:ext cx="2519469" cy="4710113"/>
            <a:chOff x="5365582" y="1746346"/>
            <a:chExt cx="2751605" cy="511165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65582" y="1746346"/>
              <a:ext cx="2751605" cy="501837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5684848" y="2242287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−9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4848" y="2242287"/>
                  <a:ext cx="533158" cy="33855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7331941" y="2242287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941" y="2242287"/>
                  <a:ext cx="533158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6474805" y="6519446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(−4, −25)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4805" y="6519446"/>
                  <a:ext cx="533158" cy="338554"/>
                </a:xfrm>
                <a:prstGeom prst="rect">
                  <a:avLst/>
                </a:prstGeom>
                <a:blipFill>
                  <a:blip r:embed="rId7"/>
                  <a:stretch>
                    <a:fillRect l="-54545" r="-46591" b="-89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0023E0-9C61-45A0-896A-6A75CD891E7F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52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labelling the intercepts with the axes and the turning points.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5135857" y="1792891"/>
            <a:ext cx="3434252" cy="3873634"/>
            <a:chOff x="5135857" y="1792891"/>
            <a:chExt cx="3434252" cy="387363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5857" y="1792891"/>
              <a:ext cx="3434252" cy="387363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7042722" y="2222130"/>
                  <a:ext cx="533158" cy="55835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2722" y="2222130"/>
                  <a:ext cx="533158" cy="55835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7215009" y="2780488"/>
                  <a:ext cx="53315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spcBef>
                      <a:spcPts val="0"/>
                    </a:spcBef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oMath>
                    </m:oMathPara>
                  </a14:m>
                  <a:endPara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</a:endParaRPr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5009" y="2780488"/>
                  <a:ext cx="533158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A14737C-56DE-4EDB-A095-04E6F3C8B2E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79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25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25507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blipFill>
                <a:blip r:embed="rId4"/>
                <a:stretch>
                  <a:fillRect l="-2000" b="-6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275" y="1107744"/>
            <a:ext cx="3405415" cy="23212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275" y="4179012"/>
            <a:ext cx="3410432" cy="22964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D70D63-FB2A-41FC-B26D-52092C8670B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27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666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666132"/>
              </a:xfrm>
              <a:prstGeom prst="rect">
                <a:avLst/>
              </a:prstGeom>
              <a:blipFill>
                <a:blip r:embed="rId2"/>
                <a:stretch>
                  <a:fillRect l="-2000" b="-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26276"/>
              </a:xfrm>
              <a:prstGeom prst="rect">
                <a:avLst/>
              </a:prstGeom>
              <a:blipFill>
                <a:blip r:embed="rId4"/>
                <a:stretch>
                  <a:fillRect l="-2000" b="-6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0417" y="4237859"/>
            <a:ext cx="3005132" cy="23680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0417" y="1310053"/>
            <a:ext cx="3005132" cy="21392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ADD295-1D1A-441D-9018-9FE6B0A8DFC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16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0" y="480929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80929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72000" y="1430446"/>
                <a:ext cx="4572000" cy="5294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16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endParaRPr lang="en-US" sz="2400" b="0" dirty="0"/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b="0" dirty="0"/>
              </a:p>
              <a:p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30446"/>
                <a:ext cx="4572000" cy="52940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9" y="644596"/>
            <a:ext cx="4347549" cy="32781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59" y="574013"/>
            <a:ext cx="4377069" cy="29860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363559" y="738664"/>
                <a:ext cx="18149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3559" y="738664"/>
                <a:ext cx="1814991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308545" y="726483"/>
                <a:ext cx="18149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545" y="726483"/>
                <a:ext cx="1814991" cy="369332"/>
              </a:xfrm>
              <a:prstGeom prst="rect">
                <a:avLst/>
              </a:prstGeom>
              <a:blipFill>
                <a:blip r:embed="rId7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460395" y="2531756"/>
                <a:ext cx="1814991" cy="612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0395" y="2531756"/>
                <a:ext cx="1814991" cy="6127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573356" y="2653456"/>
                <a:ext cx="18149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=3−2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356" y="2653456"/>
                <a:ext cx="1814991" cy="369332"/>
              </a:xfrm>
              <a:prstGeom prst="rect">
                <a:avLst/>
              </a:prstGeom>
              <a:blipFill>
                <a:blip r:embed="rId11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309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2" grpId="0"/>
      <p:bldP spid="15" grpId="0"/>
      <p:bldP spid="16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95"/>
          <a:stretch/>
        </p:blipFill>
        <p:spPr>
          <a:xfrm>
            <a:off x="4708528" y="638348"/>
            <a:ext cx="4298943" cy="4424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7" y="497586"/>
            <a:ext cx="4460306" cy="44760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72000" y="502592"/>
                <a:ext cx="4572000" cy="6370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02592"/>
                <a:ext cx="4572000" cy="6370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333585"/>
                <a:ext cx="4572000" cy="6524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16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US" sz="2400" b="0" dirty="0"/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33585"/>
                <a:ext cx="4572000" cy="65244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546489" y="2159618"/>
                <a:ext cx="142624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489" y="2159618"/>
                <a:ext cx="142624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548379" y="638347"/>
                <a:ext cx="142624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=2−3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379" y="638347"/>
                <a:ext cx="1426243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88072" y="2159619"/>
                <a:ext cx="1426243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072" y="2159619"/>
                <a:ext cx="1426243" cy="307777"/>
              </a:xfrm>
              <a:prstGeom prst="rect">
                <a:avLst/>
              </a:prstGeom>
              <a:blipFill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03767" y="638348"/>
                <a:ext cx="1593297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3767" y="638348"/>
                <a:ext cx="1593297" cy="307777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669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  <p:bldP spid="11" grpId="0"/>
      <p:bldP spid="12" grpId="0"/>
      <p:bldP spid="15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572000" y="461665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The curve passes through the points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(1, 5)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(4, 320)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Calculate the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61665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r="-24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0" y="461665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The curve passes through the points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(2, 45)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(4, 405)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 Calculate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1665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24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4571999" y="2031325"/>
                <a:ext cx="4572001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31325"/>
                <a:ext cx="4572001" cy="791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96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6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points (1, 4)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2,</m:t>
                        </m:r>
                        <m:f>
                          <m:fPr>
                            <m:ctrlPr>
                              <a:rPr lang="en-GB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20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line on the curve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60748"/>
              </a:xfrm>
              <a:prstGeom prst="rect">
                <a:avLst/>
              </a:prstGeom>
              <a:blipFill>
                <a:blip r:embed="rId2"/>
                <a:stretch>
                  <a:fillRect l="-1333" b="-120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60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points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(−1</m:t>
                    </m:r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0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GB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GB" sz="20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line on the curve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60748"/>
              </a:xfrm>
              <a:prstGeom prst="rect">
                <a:avLst/>
              </a:prstGeom>
              <a:blipFill>
                <a:blip r:embed="rId3"/>
                <a:stretch>
                  <a:fillRect l="-1333" b="-120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8197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=−12 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8197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79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39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,     0≤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&lt;3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                        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≤7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39780"/>
              </a:xfrm>
              <a:prstGeom prst="rect">
                <a:avLst/>
              </a:prstGeom>
              <a:blipFill>
                <a:blip r:embed="rId2"/>
                <a:stretch>
                  <a:fillRect l="-1333" b="-63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1539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+2,     0≤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&lt;2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2≤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≤5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1539780"/>
              </a:xfrm>
              <a:prstGeom prst="rect">
                <a:avLst/>
              </a:prstGeom>
              <a:blipFill>
                <a:blip r:embed="rId3"/>
                <a:stretch>
                  <a:fillRect l="-1333" b="-5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D7B58EF-EFEA-42C2-AEC9-DC2CC0BA1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281" y="2091317"/>
            <a:ext cx="4251020" cy="28446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12A27B-DCAE-65CE-4779-A2E0F7CF9AE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16309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382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0≤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1≤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&lt;2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8−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2≤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&lt;3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382686"/>
              </a:xfrm>
              <a:prstGeom prst="rect">
                <a:avLst/>
              </a:prstGeom>
              <a:blipFill>
                <a:blip r:embed="rId2"/>
                <a:stretch>
                  <a:fillRect l="-1333" b="-7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13826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0≤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1≤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&lt;2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3−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2≤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&lt;3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Sketch the graph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1382686"/>
              </a:xfrm>
              <a:prstGeom prst="rect">
                <a:avLst/>
              </a:prstGeom>
              <a:blipFill>
                <a:blip r:embed="rId3"/>
                <a:stretch>
                  <a:fillRect l="-1333" b="-7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294D1C20-E8B4-4A7F-B7FD-050B799B3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336" y="1839886"/>
            <a:ext cx="4061301" cy="27587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B6C72D-1584-DF6C-8EFF-6331A0973C6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5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25326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