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53" r:id="rId210"/>
    <p:sldId id="4926" r:id="rId211"/>
    <p:sldId id="4951" r:id="rId212"/>
    <p:sldId id="4868" r:id="rId213"/>
    <p:sldId id="4927" r:id="rId214"/>
    <p:sldId id="4974" r:id="rId215"/>
    <p:sldId id="4925" r:id="rId216"/>
    <p:sldId id="4978" r:id="rId217"/>
    <p:sldId id="4980" r:id="rId2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10" Type="http://schemas.openxmlformats.org/officeDocument/2006/relationships/slide" Target="slides/slide209.xml"/><Relationship Id="rId211" Type="http://schemas.openxmlformats.org/officeDocument/2006/relationships/slide" Target="slides/slide210.xml"/><Relationship Id="rId212" Type="http://schemas.openxmlformats.org/officeDocument/2006/relationships/slide" Target="slides/slide211.xml"/><Relationship Id="rId213" Type="http://schemas.openxmlformats.org/officeDocument/2006/relationships/slide" Target="slides/slide212.xml"/><Relationship Id="rId214" Type="http://schemas.openxmlformats.org/officeDocument/2006/relationships/slide" Target="slides/slide213.xml"/><Relationship Id="rId215" Type="http://schemas.openxmlformats.org/officeDocument/2006/relationships/slide" Target="slides/slide214.xml"/><Relationship Id="rId216" Type="http://schemas.openxmlformats.org/officeDocument/2006/relationships/slide" Target="slides/slide215.xml"/><Relationship Id="rId217" Type="http://schemas.openxmlformats.org/officeDocument/2006/relationships/slide" Target="slides/slide216.xml"/><Relationship Id="rId218" Type="http://schemas.openxmlformats.org/officeDocument/2006/relationships/slide" Target="slides/slide217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23.png"/><Relationship Id="rId3" Type="http://schemas.openxmlformats.org/officeDocument/2006/relationships/image" Target="../media/image861.png"/><Relationship Id="rId4" Type="http://schemas.openxmlformats.org/officeDocument/2006/relationships/image" Target="../media/image871.png"/></Relationships>
</file>

<file path=ppt/slides/_rels/slide2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33.png"/><Relationship Id="rId3" Type="http://schemas.openxmlformats.org/officeDocument/2006/relationships/image" Target="../media/image943.png"/><Relationship Id="rId4" Type="http://schemas.openxmlformats.org/officeDocument/2006/relationships/image" Target="../media/image952.png"/></Relationships>
</file>

<file path=ppt/slides/_rels/slide2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23.png"/><Relationship Id="rId3" Type="http://schemas.openxmlformats.org/officeDocument/2006/relationships/image" Target="../media/image833.png"/><Relationship Id="rId4" Type="http://schemas.openxmlformats.org/officeDocument/2006/relationships/image" Target="../media/image844.png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75.png"/><Relationship Id="rId3" Type="http://schemas.openxmlformats.org/officeDocument/2006/relationships/image" Target="../media/image98.png"/><Relationship Id="rId4" Type="http://schemas.openxmlformats.org/officeDocument/2006/relationships/image" Target="../media/image99.png"/></Relationships>
</file>

<file path=ppt/slides/_rels/slide2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81.png"/><Relationship Id="rId3" Type="http://schemas.openxmlformats.org/officeDocument/2006/relationships/image" Target="../media/image891.png"/><Relationship Id="rId4" Type="http://schemas.openxmlformats.org/officeDocument/2006/relationships/image" Target="../media/image902.png"/></Relationships>
</file>

<file path=ppt/slides/_rels/slide2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55.png"/><Relationship Id="rId3" Type="http://schemas.openxmlformats.org/officeDocument/2006/relationships/image" Target="../media/image667.png"/><Relationship Id="rId4" Type="http://schemas.openxmlformats.org/officeDocument/2006/relationships/image" Target="../media/image6711.png"/></Relationships>
</file>

<file path=ppt/slides/_rels/slide2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0.png"/><Relationship Id="rId3" Type="http://schemas.openxmlformats.org/officeDocument/2006/relationships/image" Target="../media/image101.png"/><Relationship Id="rId4" Type="http://schemas.openxmlformats.org/officeDocument/2006/relationships/image" Target="../media/image102.png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3.png"/><Relationship Id="rId3" Type="http://schemas.openxmlformats.org/officeDocument/2006/relationships/image" Target="../media/image104.png"/><Relationship Id="rId4" Type="http://schemas.openxmlformats.org/officeDocument/2006/relationships/image" Target="../media/image105.png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976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Find the n</a:t>
                </a:r>
                <a:r>
                  <a:rPr lang="en-GB" sz="2000" baseline="30000" dirty="0"/>
                  <a:t>th</a:t>
                </a:r>
                <a:r>
                  <a:rPr lang="en-GB" sz="2000" dirty="0"/>
                  <a:t> term of the sequence: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…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976293"/>
              </a:xfrm>
              <a:prstGeom prst="rect">
                <a:avLst/>
              </a:prstGeom>
              <a:blipFill>
                <a:blip r:embed="rId2"/>
                <a:stretch>
                  <a:fillRect l="-1333" t="-3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78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Find the n</a:t>
                </a:r>
                <a:r>
                  <a:rPr lang="en-GB" sz="2000" baseline="30000" dirty="0"/>
                  <a:t>th</a:t>
                </a:r>
                <a:r>
                  <a:rPr lang="en-GB" sz="2000" dirty="0"/>
                  <a:t> term of the sequence: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000" i="1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2000" i="1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  <m:r>
                        <a:rPr lang="en-GB" sz="2000" i="1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en-GB" sz="2000" i="1">
                          <a:latin typeface="Cambria Math" panose="02040503050406030204" pitchFamily="18" charset="0"/>
                        </a:rPr>
                        <m:t> …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78345"/>
              </a:xfrm>
              <a:prstGeom prst="rect">
                <a:avLst/>
              </a:prstGeom>
              <a:blipFill>
                <a:blip r:embed="rId3"/>
                <a:stretch>
                  <a:fillRect l="-1333" t="-31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537038"/>
                <a:ext cx="4572001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537038"/>
                <a:ext cx="4572001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686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864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Sequence A has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baseline="30000" dirty="0"/>
                  <a:t>th</a:t>
                </a:r>
                <a:r>
                  <a:rPr lang="en-GB" sz="2000" dirty="0"/>
                  <a:t> term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41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−20</m:t>
                        </m:r>
                      </m:den>
                    </m:f>
                  </m:oMath>
                </a14:m>
                <a:endParaRPr lang="en-GB" sz="2000" dirty="0"/>
              </a:p>
              <a:p>
                <a:r>
                  <a:rPr lang="en-GB" sz="2000" dirty="0"/>
                  <a:t>Sequence B has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baseline="30000" dirty="0"/>
                  <a:t>th</a:t>
                </a:r>
                <a:r>
                  <a:rPr lang="en-GB" sz="2000" dirty="0"/>
                  <a:t> term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GB" sz="2000" dirty="0"/>
              </a:p>
              <a:p>
                <a:r>
                  <a:rPr lang="en-GB" sz="2000" dirty="0"/>
                  <a:t>The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000" baseline="30000" dirty="0" err="1"/>
                  <a:t>th</a:t>
                </a:r>
                <a:r>
                  <a:rPr lang="en-GB" sz="2000" dirty="0"/>
                  <a:t> term of sequence A equals the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000" baseline="30000" dirty="0" err="1"/>
                  <a:t>th</a:t>
                </a:r>
                <a:r>
                  <a:rPr lang="en-GB" sz="2000" dirty="0"/>
                  <a:t> term of sequence B.</a:t>
                </a:r>
              </a:p>
              <a:p>
                <a:r>
                  <a:rPr lang="en-GB" sz="2000" dirty="0"/>
                  <a:t>Find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000" dirty="0"/>
                  <a:t>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864678"/>
              </a:xfrm>
              <a:prstGeom prst="rect">
                <a:avLst/>
              </a:prstGeom>
              <a:blipFill>
                <a:blip r:embed="rId2"/>
                <a:stretch>
                  <a:fillRect l="-1333" b="-52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7017" y="454968"/>
                <a:ext cx="4572000" cy="1864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Sequence A has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baseline="30000" dirty="0"/>
                  <a:t>th</a:t>
                </a:r>
                <a:r>
                  <a:rPr lang="en-GB" sz="2000" dirty="0"/>
                  <a:t> term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14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+30</m:t>
                        </m:r>
                      </m:den>
                    </m:f>
                  </m:oMath>
                </a14:m>
                <a:endParaRPr lang="en-GB" sz="2000" dirty="0"/>
              </a:p>
              <a:p>
                <a:r>
                  <a:rPr lang="en-GB" sz="2000" dirty="0"/>
                  <a:t>Sequence B has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baseline="30000" dirty="0"/>
                  <a:t>th</a:t>
                </a:r>
                <a:r>
                  <a:rPr lang="en-GB" sz="2000" dirty="0"/>
                  <a:t> term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GB" sz="2000" dirty="0"/>
              </a:p>
              <a:p>
                <a:r>
                  <a:rPr lang="en-GB" sz="2000" dirty="0"/>
                  <a:t>The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000" baseline="30000" dirty="0" err="1"/>
                  <a:t>th</a:t>
                </a:r>
                <a:r>
                  <a:rPr lang="en-GB" sz="2000" dirty="0"/>
                  <a:t> term of sequence A equals the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000" baseline="30000" dirty="0" err="1"/>
                  <a:t>th</a:t>
                </a:r>
                <a:r>
                  <a:rPr lang="en-GB" sz="2000" dirty="0"/>
                  <a:t> term of sequence B.</a:t>
                </a:r>
              </a:p>
              <a:p>
                <a:r>
                  <a:rPr lang="en-GB" sz="2000" dirty="0"/>
                  <a:t>Find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000" dirty="0"/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454968"/>
                <a:ext cx="4572000" cy="1864678"/>
              </a:xfrm>
              <a:prstGeom prst="rect">
                <a:avLst/>
              </a:prstGeom>
              <a:blipFill>
                <a:blip r:embed="rId3"/>
                <a:stretch>
                  <a:fillRect l="-1467" b="-4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185691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185691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118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93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a) Find the n</a:t>
                </a:r>
                <a:r>
                  <a:rPr lang="en-GB" sz="2000" baseline="30000" dirty="0"/>
                  <a:t>th</a:t>
                </a:r>
                <a:r>
                  <a:rPr lang="en-GB" sz="2000" dirty="0"/>
                  <a:t> term of the sequence: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9,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…</m:t>
                      </m:r>
                    </m:oMath>
                  </m:oMathPara>
                </a14:m>
                <a:endParaRPr lang="en-GB" sz="2000" dirty="0"/>
              </a:p>
              <a:p>
                <a:r>
                  <a:rPr lang="en-GB" sz="2000" dirty="0"/>
                  <a:t>b) Hence find the limit of the sequence as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93898"/>
              </a:xfrm>
              <a:prstGeom prst="rect">
                <a:avLst/>
              </a:prstGeom>
              <a:blipFill>
                <a:blip r:embed="rId2"/>
                <a:stretch>
                  <a:fillRect l="-1333" t="-2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016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a) Find the n</a:t>
                </a:r>
                <a:r>
                  <a:rPr lang="en-GB" sz="2000" baseline="30000" dirty="0"/>
                  <a:t>th</a:t>
                </a:r>
                <a:r>
                  <a:rPr lang="en-GB" sz="2000" dirty="0"/>
                  <a:t> term of the sequence: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000" i="1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2000" i="1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GB" sz="2000" i="1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  <m:r>
                        <a:rPr lang="en-GB" sz="2000" i="1">
                          <a:latin typeface="Cambria Math" panose="02040503050406030204" pitchFamily="18" charset="0"/>
                        </a:rPr>
                        <m:t> …</m:t>
                      </m:r>
                    </m:oMath>
                  </m:oMathPara>
                </a14:m>
                <a:endParaRPr lang="en-GB" sz="2000" dirty="0"/>
              </a:p>
              <a:p>
                <a:r>
                  <a:rPr lang="en-GB" sz="2000" dirty="0"/>
                  <a:t>b) Hence find the limit of the sequence as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endParaRPr lang="en-GB" sz="2000" dirty="0"/>
              </a:p>
              <a:p>
                <a:endParaRPr lang="en-GB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01674"/>
              </a:xfrm>
              <a:prstGeom prst="rect">
                <a:avLst/>
              </a:prstGeom>
              <a:blipFill>
                <a:blip r:embed="rId3"/>
                <a:stretch>
                  <a:fillRect l="-1333" t="-1603" r="-9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853411"/>
                <a:ext cx="4572001" cy="964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b="0" dirty="0">
                    <a:solidFill>
                      <a:srgbClr val="FF0000"/>
                    </a:solidFill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</m:den>
                    </m:f>
                  </m:oMath>
                </a14:m>
                <a:endParaRPr lang="en-GB" sz="2000" b="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853411"/>
                <a:ext cx="4572001" cy="964431"/>
              </a:xfrm>
              <a:prstGeom prst="rect">
                <a:avLst/>
              </a:prstGeom>
              <a:blipFill>
                <a:blip r:embed="rId4"/>
                <a:stretch>
                  <a:fillRect l="-1333" b="-44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745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009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Show that the limiting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+7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r>
                  <a:rPr lang="en-GB" sz="2000" dirty="0"/>
                  <a:t> as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2000" dirty="0"/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009251"/>
              </a:xfrm>
              <a:prstGeom prst="rect">
                <a:avLst/>
              </a:prstGeom>
              <a:blipFill>
                <a:blip r:embed="rId2"/>
                <a:stretch>
                  <a:fillRect l="-1333" b="-4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09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Show that the limiting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+7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r>
                  <a:rPr lang="en-GB" sz="2000" dirty="0"/>
                  <a:t> as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2000" dirty="0"/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09251"/>
              </a:xfrm>
              <a:prstGeom prst="rect">
                <a:avLst/>
              </a:prstGeom>
              <a:blipFill>
                <a:blip r:embed="rId3"/>
                <a:stretch>
                  <a:fillRect l="-1333" b="-36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853411"/>
                <a:ext cx="4572001" cy="32690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dirty="0">
                    <a:solidFill>
                      <a:srgbClr val="FF0000"/>
                    </a:solidFill>
                  </a:rPr>
                  <a:t>Shown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2+</m:t>
                          </m:r>
                          <m:f>
                            <m:fPr>
                              <m:ctrlP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GB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3−</m:t>
                          </m:r>
                          <m:f>
                            <m:fPr>
                              <m:ctrlP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GB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As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→∞,</m:t>
                    </m:r>
                    <m:f>
                      <m:f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sSup>
                          <m:sSupPr>
                            <m:ctrlP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∴</m:t>
                      </m:r>
                      <m:f>
                        <m:f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2+</m:t>
                          </m:r>
                          <m:f>
                            <m:fPr>
                              <m:ctrlP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GB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num>
                        <m:den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3−</m:t>
                          </m:r>
                          <m:f>
                            <m:fPr>
                              <m:ctrlP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GB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853411"/>
                <a:ext cx="4572001" cy="3269036"/>
              </a:xfrm>
              <a:prstGeom prst="rect">
                <a:avLst/>
              </a:prstGeom>
              <a:blipFill>
                <a:blip r:embed="rId4"/>
                <a:stretch>
                  <a:fillRect l="-1333" t="-9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416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Find the limit of the sequence as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2000" dirty="0"/>
                  <a:t> where the n</a:t>
                </a:r>
                <a:r>
                  <a:rPr lang="en-GB" sz="2000" baseline="30000" dirty="0"/>
                  <a:t>th</a:t>
                </a:r>
                <a:r>
                  <a:rPr lang="en-GB" sz="2000" dirty="0"/>
                  <a:t> term of the sequence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sSup>
                            <m:sSup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  <m:sSup>
                            <m:sSup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323439"/>
              </a:xfrm>
              <a:prstGeom prst="rect">
                <a:avLst/>
              </a:prstGeom>
              <a:blipFill>
                <a:blip r:embed="rId2"/>
                <a:stretch>
                  <a:fillRect l="-1333" t="-2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3254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Find the limit of the sequence as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2000" dirty="0"/>
                  <a:t> where the n</a:t>
                </a:r>
                <a:r>
                  <a:rPr lang="en-GB" sz="2000" baseline="30000" dirty="0"/>
                  <a:t>th</a:t>
                </a:r>
                <a:r>
                  <a:rPr lang="en-GB" sz="2000" dirty="0"/>
                  <a:t> term of the sequence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18</m:t>
                          </m:r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325491"/>
              </a:xfrm>
              <a:prstGeom prst="rect">
                <a:avLst/>
              </a:prstGeom>
              <a:blipFill>
                <a:blip r:embed="rId3"/>
                <a:stretch>
                  <a:fillRect l="-1333" t="-22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853411"/>
                <a:ext cx="4572001" cy="670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853411"/>
                <a:ext cx="4572001" cy="6705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0636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2209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n</a:t>
                </a:r>
                <a:r>
                  <a:rPr lang="en-GB" sz="2000" baseline="30000" dirty="0"/>
                  <a:t>th</a:t>
                </a:r>
                <a:r>
                  <a:rPr lang="en-GB" sz="2000" dirty="0"/>
                  <a:t> term of a sequence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  <a:p>
                <a:pPr marL="514350" indent="-514350">
                  <a:buAutoNum type="romanLcParenR"/>
                </a:pPr>
                <a:r>
                  <a:rPr lang="en-GB" sz="2000" dirty="0"/>
                  <a:t>Work out the largest value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dirty="0"/>
                  <a:t> for which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&gt;4</m:t>
                    </m:r>
                  </m:oMath>
                </a14:m>
                <a:endParaRPr lang="en-GB" sz="2000" dirty="0"/>
              </a:p>
              <a:p>
                <a:pPr marL="514350" indent="-514350">
                  <a:buAutoNum type="romanLcParenR"/>
                </a:pPr>
                <a:r>
                  <a:rPr lang="en-GB" sz="2000" dirty="0"/>
                  <a:t>Write down the limiting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000" dirty="0"/>
                  <a:t> as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→∞ 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2209451"/>
              </a:xfrm>
              <a:prstGeom prst="rect">
                <a:avLst/>
              </a:prstGeom>
              <a:blipFill>
                <a:blip r:embed="rId2"/>
                <a:stretch>
                  <a:fillRect l="-1467" t="-1657" b="-41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209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n</a:t>
                </a:r>
                <a:r>
                  <a:rPr lang="en-GB" sz="2000" baseline="30000" dirty="0"/>
                  <a:t>th</a:t>
                </a:r>
                <a:r>
                  <a:rPr lang="en-GB" sz="2000" dirty="0"/>
                  <a:t> term of a sequence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−7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  <a:p>
                <a:pPr marL="514350" indent="-514350">
                  <a:buAutoNum type="romanLcParenR"/>
                </a:pPr>
                <a:r>
                  <a:rPr lang="en-GB" sz="2000" dirty="0"/>
                  <a:t>Work out the largest value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dirty="0"/>
                  <a:t> for which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GB" sz="2000" i="1">
                        <a:latin typeface="Cambria Math" panose="02040503050406030204" pitchFamily="18" charset="0"/>
                      </a:rPr>
                      <m:t>&gt;11</m:t>
                    </m:r>
                  </m:oMath>
                </a14:m>
                <a:endParaRPr lang="en-GB" sz="2000" dirty="0"/>
              </a:p>
              <a:p>
                <a:pPr marL="514350" indent="-514350">
                  <a:buAutoNum type="romanLcParenR"/>
                </a:pPr>
                <a:r>
                  <a:rPr lang="en-GB" sz="2000" dirty="0"/>
                  <a:t>Write down the limiting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000" dirty="0"/>
                  <a:t> as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→∞ 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209451"/>
              </a:xfrm>
              <a:prstGeom prst="rect">
                <a:avLst/>
              </a:prstGeom>
              <a:blipFill>
                <a:blip r:embed="rId3"/>
                <a:stretch>
                  <a:fillRect l="-1467" t="-1377" b="-3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644328"/>
                <a:ext cx="4572001" cy="8369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dirty="0">
                    <a:solidFill>
                      <a:srgbClr val="FF0000"/>
                    </a:solidFill>
                  </a:rPr>
                  <a:t>i)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76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ii)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644328"/>
                <a:ext cx="4572001" cy="836960"/>
              </a:xfrm>
              <a:prstGeom prst="rect">
                <a:avLst/>
              </a:prstGeom>
              <a:blipFill>
                <a:blip r:embed="rId4"/>
                <a:stretch>
                  <a:fillRect l="-1333" t="-4380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863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2016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n</a:t>
                </a:r>
                <a:r>
                  <a:rPr lang="en-GB" sz="2000" baseline="30000" dirty="0"/>
                  <a:t>th</a:t>
                </a:r>
                <a:r>
                  <a:rPr lang="en-GB" sz="2000" dirty="0"/>
                  <a:t> term of a sequence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+7</m:t>
                        </m:r>
                      </m:den>
                    </m:f>
                  </m:oMath>
                </a14:m>
                <a:endParaRPr lang="en-GB" sz="2000" dirty="0"/>
              </a:p>
              <a:p>
                <a:pPr marL="457200" indent="-457200">
                  <a:buAutoNum type="alphaLcParenR"/>
                </a:pPr>
                <a:r>
                  <a:rPr lang="en-GB" sz="2000" dirty="0"/>
                  <a:t>Work out the position of the term that has a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000" dirty="0"/>
              </a:p>
              <a:p>
                <a:pPr marL="457200" indent="-457200">
                  <a:buAutoNum type="alphaLcParenR"/>
                </a:pPr>
                <a:r>
                  <a:rPr lang="en-GB" sz="2000" dirty="0"/>
                  <a:t>Write down the limiting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+12</m:t>
                        </m:r>
                      </m:den>
                    </m:f>
                  </m:oMath>
                </a14:m>
                <a:r>
                  <a:rPr lang="en-GB" sz="2000" dirty="0"/>
                  <a:t> as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2016834"/>
              </a:xfrm>
              <a:prstGeom prst="rect">
                <a:avLst/>
              </a:prstGeom>
              <a:blipFill>
                <a:blip r:embed="rId2"/>
                <a:stretch>
                  <a:fillRect l="-1467" b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016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n</a:t>
                </a:r>
                <a:r>
                  <a:rPr lang="en-GB" sz="2000" baseline="30000" dirty="0"/>
                  <a:t>th</a:t>
                </a:r>
                <a:r>
                  <a:rPr lang="en-GB" sz="2000" dirty="0"/>
                  <a:t> term of a sequence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+12</m:t>
                        </m:r>
                      </m:den>
                    </m:f>
                  </m:oMath>
                </a14:m>
                <a:endParaRPr lang="en-GB" sz="2000" dirty="0"/>
              </a:p>
              <a:p>
                <a:pPr marL="457200" indent="-457200">
                  <a:buAutoNum type="alphaLcParenR"/>
                </a:pPr>
                <a:r>
                  <a:rPr lang="en-GB" sz="2000" dirty="0"/>
                  <a:t>Work out the position of the term that has a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000" dirty="0"/>
              </a:p>
              <a:p>
                <a:pPr marL="457200" indent="-457200">
                  <a:buAutoNum type="alphaLcParenR"/>
                </a:pPr>
                <a:r>
                  <a:rPr lang="en-GB" sz="2000" dirty="0"/>
                  <a:t>Write down the limiting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+12</m:t>
                        </m:r>
                      </m:den>
                    </m:f>
                  </m:oMath>
                </a14:m>
                <a:r>
                  <a:rPr lang="en-GB" sz="2000" dirty="0"/>
                  <a:t> as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016834"/>
              </a:xfrm>
              <a:prstGeom prst="rect">
                <a:avLst/>
              </a:prstGeom>
              <a:blipFill>
                <a:blip r:embed="rId3"/>
                <a:stretch>
                  <a:fillRect l="-1467" b="-1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644328"/>
                <a:ext cx="4572001" cy="8372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dirty="0">
                    <a:solidFill>
                      <a:srgbClr val="FF0000"/>
                    </a:solidFill>
                  </a:rPr>
                  <a:t>a)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644328"/>
                <a:ext cx="4572001" cy="837280"/>
              </a:xfrm>
              <a:prstGeom prst="rect">
                <a:avLst/>
              </a:prstGeom>
              <a:blipFill>
                <a:blip r:embed="rId4"/>
                <a:stretch>
                  <a:fillRect l="-1333" t="-4380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436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889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n</a:t>
                </a:r>
                <a:r>
                  <a:rPr lang="en-GB" sz="2000" baseline="30000" dirty="0"/>
                  <a:t>th</a:t>
                </a:r>
                <a:r>
                  <a:rPr lang="en-GB" sz="2000" dirty="0"/>
                  <a:t> term of a sequence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14−7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14+7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GB" sz="2000" dirty="0"/>
              </a:p>
              <a:p>
                <a:pPr marL="457200" indent="-457200">
                  <a:buAutoNum type="alphaLcParenR"/>
                </a:pPr>
                <a:r>
                  <a:rPr lang="en-GB" sz="2000" dirty="0"/>
                  <a:t>Work out the position of the term that has a value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2000" dirty="0"/>
              </a:p>
              <a:p>
                <a:pPr marL="457200" indent="-457200">
                  <a:buAutoNum type="alphaLcParenR"/>
                </a:pPr>
                <a:r>
                  <a:rPr lang="en-GB" sz="2000" dirty="0"/>
                  <a:t>Write down the limiting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14−7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14+7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GB" sz="2000" dirty="0"/>
                  <a:t> as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889043"/>
              </a:xfrm>
              <a:prstGeom prst="rect">
                <a:avLst/>
              </a:prstGeom>
              <a:blipFill>
                <a:blip r:embed="rId2"/>
                <a:stretch>
                  <a:fillRect l="-1467" b="-1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888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n</a:t>
                </a:r>
                <a:r>
                  <a:rPr lang="en-GB" sz="2000" baseline="30000" dirty="0"/>
                  <a:t>th</a:t>
                </a:r>
                <a:r>
                  <a:rPr lang="en-GB" sz="2000" dirty="0"/>
                  <a:t> term of a sequence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14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14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GB" sz="2000" dirty="0"/>
              </a:p>
              <a:p>
                <a:pPr marL="457200" indent="-457200">
                  <a:buAutoNum type="alphaLcParenR"/>
                </a:pPr>
                <a:r>
                  <a:rPr lang="en-GB" sz="2000" dirty="0"/>
                  <a:t>Work out the position of the term that has a value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2000" dirty="0"/>
              </a:p>
              <a:p>
                <a:pPr marL="457200" indent="-457200">
                  <a:buAutoNum type="alphaLcParenR"/>
                </a:pPr>
                <a:r>
                  <a:rPr lang="en-GB" sz="2000" dirty="0"/>
                  <a:t>Write down the limiting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14−7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14+7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GB" sz="2000" dirty="0"/>
                  <a:t> as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888081"/>
              </a:xfrm>
              <a:prstGeom prst="rect">
                <a:avLst/>
              </a:prstGeom>
              <a:blipFill>
                <a:blip r:embed="rId3"/>
                <a:stretch>
                  <a:fillRect l="-1467" b="-16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644328"/>
                <a:ext cx="4572001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dirty="0">
                    <a:solidFill>
                      <a:srgbClr val="FF0000"/>
                    </a:solidFill>
                  </a:rPr>
                  <a:t>a)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284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b)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644328"/>
                <a:ext cx="4572001" cy="707886"/>
              </a:xfrm>
              <a:prstGeom prst="rect">
                <a:avLst/>
              </a:prstGeom>
              <a:blipFill>
                <a:blip r:embed="rId4"/>
                <a:stretch>
                  <a:fillRect l="-1333" t="-5172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430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