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62" r:id="rId294"/>
    <p:sldId id="4874" r:id="rId295"/>
    <p:sldId id="4850" r:id="rId296"/>
    <p:sldId id="4851" r:id="rId297"/>
    <p:sldId id="4856" r:id="rId298"/>
    <p:sldId id="4857" r:id="rId299"/>
    <p:sldId id="4921" r:id="rId30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94" Type="http://schemas.openxmlformats.org/officeDocument/2006/relationships/slide" Target="slides/slide293.xml"/><Relationship Id="rId295" Type="http://schemas.openxmlformats.org/officeDocument/2006/relationships/slide" Target="slides/slide294.xml"/><Relationship Id="rId296" Type="http://schemas.openxmlformats.org/officeDocument/2006/relationships/slide" Target="slides/slide295.xml"/><Relationship Id="rId297" Type="http://schemas.openxmlformats.org/officeDocument/2006/relationships/slide" Target="slides/slide296.xml"/><Relationship Id="rId298" Type="http://schemas.openxmlformats.org/officeDocument/2006/relationships/slide" Target="slides/slide297.xml"/><Relationship Id="rId299" Type="http://schemas.openxmlformats.org/officeDocument/2006/relationships/slide" Target="slides/slide298.xml"/><Relationship Id="rId300" Type="http://schemas.openxmlformats.org/officeDocument/2006/relationships/slide" Target="slides/slide299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71.png"/><Relationship Id="rId3" Type="http://schemas.openxmlformats.org/officeDocument/2006/relationships/image" Target="../media/image1181.png"/><Relationship Id="rId4" Type="http://schemas.openxmlformats.org/officeDocument/2006/relationships/image" Target="../media/image1191.png"/></Relationships>
</file>

<file path=ppt/slides/_rels/slide2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700.png"/></Relationships>
</file>

<file path=ppt/slides/_rels/slide2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80.png"/><Relationship Id="rId3" Type="http://schemas.openxmlformats.org/officeDocument/2006/relationships/image" Target="../media/image1190.png"/></Relationships>
</file>

<file path=ppt/slides/_rels/slide2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12.png"/><Relationship Id="rId3" Type="http://schemas.openxmlformats.org/officeDocument/2006/relationships/image" Target="../media/image1222.png"/><Relationship Id="rId4" Type="http://schemas.openxmlformats.org/officeDocument/2006/relationships/image" Target="../media/image1232.png"/></Relationships>
</file>

<file path=ppt/slides/_rels/slide2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44.png"/><Relationship Id="rId3" Type="http://schemas.openxmlformats.org/officeDocument/2006/relationships/image" Target="../media/image1251.png"/><Relationship Id="rId4" Type="http://schemas.openxmlformats.org/officeDocument/2006/relationships/image" Target="../media/image126.png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80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−7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80241"/>
              </a:xfrm>
              <a:prstGeom prst="rect">
                <a:avLst/>
              </a:prstGeom>
              <a:blipFill>
                <a:blip r:embed="rId2"/>
                <a:stretch>
                  <a:fillRect l="-1333" b="-48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80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80241"/>
              </a:xfrm>
              <a:prstGeom prst="rect">
                <a:avLst/>
              </a:prstGeom>
              <a:blipFill>
                <a:blip r:embed="rId3"/>
                <a:stretch>
                  <a:fillRect l="-1333" b="-41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525489"/>
                <a:ext cx="457200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525489"/>
                <a:ext cx="457200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642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 the stationary point on the curve with equation </a:t>
                </a:r>
                <a:br>
                  <a:rPr lang="en-GB" sz="1600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−108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>
                    <a:latin typeface="Candara" panose="020E0502030303020204" pitchFamily="34" charset="0"/>
                  </a:rPr>
                  <a:t>, and determine whether it is a local maximum, a local minimum or a point of inflection.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077218"/>
              </a:xfrm>
              <a:prstGeom prst="rect">
                <a:avLst/>
              </a:prstGeom>
              <a:blipFill>
                <a:blip r:embed="rId2"/>
                <a:stretch>
                  <a:fillRect l="-667" t="-1705" r="-667" b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 the stationary point on the curve with equation </a:t>
                </a:r>
                <a:br>
                  <a:rPr lang="en-GB" sz="1600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−32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>
                    <a:latin typeface="Candara" panose="020E0502030303020204" pitchFamily="34" charset="0"/>
                  </a:rPr>
                  <a:t>, and determine whether it is a local maximum, a local minimum or a point of inflection.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77218"/>
              </a:xfrm>
              <a:prstGeom prst="rect">
                <a:avLst/>
              </a:prstGeom>
              <a:blipFill>
                <a:blip r:embed="rId3"/>
                <a:stretch>
                  <a:fillRect l="-667" t="-1695" b="-62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525489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(2, −48)</m:t>
                    </m:r>
                  </m:oMath>
                </a14:m>
                <a:r>
                  <a:rPr lang="en-US" sz="20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Local minimum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525489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573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 the coordinates of the stationary points on the curve with equation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=4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+30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+48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sz="1600" dirty="0">
                    <a:latin typeface="Candara" panose="020E0502030303020204" pitchFamily="34" charset="0"/>
                  </a:rPr>
                  <a:t> and use the second derivative to determine their nature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077218"/>
              </a:xfrm>
              <a:prstGeom prst="rect">
                <a:avLst/>
              </a:prstGeom>
              <a:blipFill>
                <a:blip r:embed="rId2"/>
                <a:stretch>
                  <a:fillRect l="-667" t="-1705" r="-267" b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 the coordinates of the stationary points on the curve with equation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−15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+24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+6</m:t>
                    </m:r>
                  </m:oMath>
                </a14:m>
                <a:r>
                  <a:rPr lang="en-GB" sz="1600" dirty="0">
                    <a:latin typeface="Candara" panose="020E0502030303020204" pitchFamily="34" charset="0"/>
                  </a:rPr>
                  <a:t> and use the second derivative to determine their nature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77218"/>
              </a:xfrm>
              <a:prstGeom prst="rect">
                <a:avLst/>
              </a:prstGeom>
              <a:blipFill>
                <a:blip r:embed="rId3"/>
                <a:stretch>
                  <a:fillRect l="-667" t="-1695" r="-267" b="-62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74804"/>
                <a:ext cx="457200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(1, 17)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Local maximum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4, −10</m:t>
                        </m:r>
                      </m:e>
                    </m:d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Local minimum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74804"/>
                <a:ext cx="4572001" cy="646331"/>
              </a:xfrm>
              <a:prstGeom prst="rect">
                <a:avLst/>
              </a:prstGeom>
              <a:blipFill>
                <a:blip r:embed="rId4"/>
                <a:stretch>
                  <a:fillRect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440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Show that one of the stationary points of the curve with equation</a:t>
                </a:r>
                <a:br>
                  <a:rPr lang="en-GB" sz="1600" dirty="0"/>
                </a:b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+45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/>
                  <a:t>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−3,−159</m:t>
                        </m:r>
                      </m:e>
                    </m:d>
                  </m:oMath>
                </a14:m>
                <a:r>
                  <a:rPr lang="en-GB" sz="1600" dirty="0"/>
                  <a:t>, and by testing the gradient of the curve either side of the stationary point, determine whether it is a maximum, a minimum or a point of inflection.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667" t="-1167" r="-1600" b="-4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Show that one of the stationary points of the curve with equation</a:t>
                </a:r>
                <a:br>
                  <a:rPr lang="en-GB" sz="1600" dirty="0"/>
                </a:b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−45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/>
                  <a:t>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3,−81</m:t>
                        </m:r>
                      </m:e>
                    </m:d>
                  </m:oMath>
                </a14:m>
                <a:r>
                  <a:rPr lang="en-GB" sz="1600" dirty="0"/>
                  <a:t>, and by testing the gradient of the curve either side of the stationary point, determine whether it is a maximum, a minimum or a point of inflection.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667" t="-1163" b="-3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4572000" y="2017931"/>
            <a:ext cx="4572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Minimum</a:t>
            </a:r>
          </a:p>
        </p:txBody>
      </p:sp>
    </p:spTree>
    <p:extLst>
      <p:ext uri="{BB962C8B-B14F-4D97-AF65-F5344CB8AC3E}">
        <p14:creationId xmlns:p14="http://schemas.microsoft.com/office/powerpoint/2010/main" val="75683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431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lphaLcParenR"/>
                </a:pPr>
                <a:r>
                  <a:rPr lang="en-GB" sz="1600" dirty="0"/>
                  <a:t>Find the turning point of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1600" dirty="0"/>
              </a:p>
              <a:p>
                <a:r>
                  <a:rPr lang="en-GB" sz="1600" dirty="0"/>
                  <a:t>b) Write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1600" dirty="0"/>
                  <a:t> in the form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600" dirty="0"/>
              </a:p>
              <a:p>
                <a:r>
                  <a:rPr lang="en-GB" sz="1600" dirty="0"/>
                  <a:t>c) Hence, explain why your turning point is a point of inflection.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431802"/>
              </a:xfrm>
              <a:prstGeom prst="rect">
                <a:avLst/>
              </a:prstGeom>
              <a:blipFill>
                <a:blip r:embed="rId2"/>
                <a:stretch>
                  <a:fillRect l="-667" t="-1282" r="-800" b="-5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431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lphaLcParenR"/>
                </a:pPr>
                <a:r>
                  <a:rPr lang="en-GB" sz="1600" dirty="0"/>
                  <a:t>Find the turning point of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600" i="1">
                          <a:latin typeface="Cambria Math" panose="02040503050406030204" pitchFamily="18" charset="0"/>
                        </a:rPr>
                        <m:t>−6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1600" dirty="0"/>
              </a:p>
              <a:p>
                <a:r>
                  <a:rPr lang="en-GB" sz="1600" dirty="0"/>
                  <a:t>b) Write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1600" dirty="0"/>
                  <a:t> in the form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600" dirty="0"/>
              </a:p>
              <a:p>
                <a:r>
                  <a:rPr lang="en-GB" sz="1600" dirty="0"/>
                  <a:t>c) Hence, explain why your turning point is a point of inflection.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431802"/>
              </a:xfrm>
              <a:prstGeom prst="rect">
                <a:avLst/>
              </a:prstGeom>
              <a:blipFill>
                <a:blip r:embed="rId3"/>
                <a:stretch>
                  <a:fillRect l="-667" t="-1277" r="-800" b="-46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017931"/>
                <a:ext cx="4572001" cy="13222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2,5</m:t>
                        </m:r>
                      </m:e>
                    </m:d>
                  </m:oMath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c)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for all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, the gradient is positive except at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017931"/>
                <a:ext cx="4572001" cy="1322285"/>
              </a:xfrm>
              <a:prstGeom prst="rect">
                <a:avLst/>
              </a:prstGeom>
              <a:blipFill>
                <a:blip r:embed="rId4"/>
                <a:stretch>
                  <a:fillRect l="-1067" t="-2304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210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1599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/>
                  <a:t>The curve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/>
                  <a:t> is such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14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−3</m:t>
                            </m:r>
                          </m:e>
                        </m:d>
                      </m:e>
                      <m:sup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400" dirty="0"/>
                  <a:t>. The stationary points of the curve are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GB" sz="14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3, −</m:t>
                        </m:r>
                        <m:f>
                          <m:f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23</m:t>
                            </m:r>
                          </m:num>
                          <m:den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1400" dirty="0"/>
                  <a:t>. Determine the nature of each stationary point. You </a:t>
                </a:r>
                <a:r>
                  <a:rPr lang="en-GB" sz="1400" b="1" dirty="0"/>
                  <a:t>must</a:t>
                </a:r>
                <a:r>
                  <a:rPr lang="en-GB" sz="1400" dirty="0"/>
                  <a:t> show your working.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159933"/>
              </a:xfrm>
              <a:prstGeom prst="rect">
                <a:avLst/>
              </a:prstGeom>
              <a:blipFill>
                <a:blip r:embed="rId2"/>
                <a:stretch>
                  <a:fillRect l="-400" b="-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99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/>
                  <a:t>The curve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/>
                  <a:t> is such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14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400" dirty="0"/>
                  <a:t>. The stationary points of the curve are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0,</m:t>
                        </m:r>
                        <m:f>
                          <m:f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GB" sz="1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14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2, 0</m:t>
                        </m:r>
                      </m:e>
                    </m:d>
                  </m:oMath>
                </a14:m>
                <a:r>
                  <a:rPr lang="en-GB" sz="1400" dirty="0"/>
                  <a:t>.</a:t>
                </a:r>
              </a:p>
              <a:p>
                <a:r>
                  <a:rPr lang="en-GB" sz="1400" dirty="0"/>
                  <a:t>Determine the nature of each stationary point. You </a:t>
                </a:r>
                <a:r>
                  <a:rPr lang="en-GB" sz="1400" b="1" dirty="0"/>
                  <a:t>must</a:t>
                </a:r>
                <a:r>
                  <a:rPr lang="en-GB" sz="1400" dirty="0"/>
                  <a:t> show your working.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9933"/>
              </a:xfrm>
              <a:prstGeom prst="rect">
                <a:avLst/>
              </a:prstGeom>
              <a:blipFill>
                <a:blip r:embed="rId3"/>
                <a:stretch>
                  <a:fillRect l="-400" b="-47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017931"/>
                <a:ext cx="4572001" cy="8770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(0,</m:t>
                    </m:r>
                    <m:f>
                      <m:f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is a local maximum because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GB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GB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=−4&lt;0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   ;   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(2, 0)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is a point of inflection because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GB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GB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017931"/>
                <a:ext cx="4572001" cy="877035"/>
              </a:xfrm>
              <a:prstGeom prst="rect">
                <a:avLst/>
              </a:prstGeom>
              <a:blipFill>
                <a:blip r:embed="rId4"/>
                <a:stretch>
                  <a:fillRect r="-8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654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