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changesInfos/changesInfo1.xml" ContentType="application/vnd.ms-powerpoint.changesinfo+xml"/>
  <Override PartName="/ppt/handoutMasters/handoutMaster1.xml" ContentType="application/vnd.openxmlformats-officedocument.presentationml.handoutMaster+xml"/>
  <Override PartName="/ppt/notesMasters/notesMaster1.xml" ContentType="application/vnd.openxmlformats-officedocument.presentationml.notesMaster+xml"/>
  <Override PartName="/ppt/notesSlides/notesSlide2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00.xml" ContentType="application/vnd.openxmlformats-officedocument.presentationml.slide+xml"/>
  <Override PartName="/ppt/slides/slide101.xml" ContentType="application/vnd.openxmlformats-officedocument.presentationml.slide+xml"/>
  <Override PartName="/ppt/slides/slide102.xml" ContentType="application/vnd.openxmlformats-officedocument.presentationml.slide+xml"/>
  <Override PartName="/ppt/slides/slide103.xml" ContentType="application/vnd.openxmlformats-officedocument.presentationml.slide+xml"/>
  <Override PartName="/ppt/slides/slide113.xml" ContentType="application/vnd.openxmlformats-officedocument.presentationml.slide+xml"/>
  <Override PartName="/ppt/slides/slide12.xml" ContentType="application/vnd.openxmlformats-officedocument.presentationml.slide+xml"/>
  <Override PartName="/ppt/slides/slide120.xml" ContentType="application/vnd.openxmlformats-officedocument.presentationml.slide+xml"/>
  <Override PartName="/ppt/slides/slide131.xml" ContentType="application/vnd.openxmlformats-officedocument.presentationml.slide+xml"/>
  <Override PartName="/ppt/slides/slide141.xml" ContentType="application/vnd.openxmlformats-officedocument.presentationml.slide+xml"/>
  <Override PartName="/ppt/slides/slide153.xml" ContentType="application/vnd.openxmlformats-officedocument.presentationml.slide+xml"/>
  <Override PartName="/ppt/slides/slide156.xml" ContentType="application/vnd.openxmlformats-officedocument.presentationml.slide+xml"/>
  <Override PartName="/ppt/slides/slide169.xml" ContentType="application/vnd.openxmlformats-officedocument.presentationml.slide+xml"/>
  <Override PartName="/ppt/slides/slide192.xml" ContentType="application/vnd.openxmlformats-officedocument.presentationml.slide+xml"/>
  <Override PartName="/ppt/slides/slide203.xml" ContentType="application/vnd.openxmlformats-officedocument.presentationml.slide+xml"/>
  <Override PartName="/ppt/slides/slide209.xml" ContentType="application/vnd.openxmlformats-officedocument.presentationml.slide+xml"/>
  <Override PartName="/ppt/slides/slide218.xml" ContentType="application/vnd.openxmlformats-officedocument.presentationml.slide+xml"/>
  <Override PartName="/ppt/slides/slide223.xml" ContentType="application/vnd.openxmlformats-officedocument.presentationml.slide+xml"/>
  <Override PartName="/ppt/slides/slide224.xml" ContentType="application/vnd.openxmlformats-officedocument.presentationml.slide+xml"/>
  <Override PartName="/ppt/slides/slide229.xml" ContentType="application/vnd.openxmlformats-officedocument.presentationml.slide+xml"/>
  <Override PartName="/ppt/slides/slide231.xml" ContentType="application/vnd.openxmlformats-officedocument.presentationml.slide+xml"/>
  <Override PartName="/ppt/slides/slide235.xml" ContentType="application/vnd.openxmlformats-officedocument.presentationml.slide+xml"/>
  <Override PartName="/ppt/slides/slide241.xml" ContentType="application/vnd.openxmlformats-officedocument.presentationml.slide+xml"/>
  <Override PartName="/ppt/slides/slide243.xml" ContentType="application/vnd.openxmlformats-officedocument.presentationml.slide+xml"/>
  <Override PartName="/ppt/slides/slide24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65.xml" ContentType="application/vnd.openxmlformats-officedocument.presentationml.slide+xml"/>
  <Override PartName="/ppt/slides/slide275.xml" ContentType="application/vnd.openxmlformats-officedocument.presentationml.slide+xml"/>
  <Override PartName="/ppt/slides/slide282.xml" ContentType="application/vnd.openxmlformats-officedocument.presentationml.slide+xml"/>
  <Override PartName="/ppt/slides/slide293.xml" ContentType="application/vnd.openxmlformats-officedocument.presentationml.slide+xml"/>
  <Override PartName="/ppt/slides/slide3.xml" ContentType="application/vnd.openxmlformats-officedocument.presentationml.slide+xml"/>
  <Override PartName="/ppt/slides/slide300.xml" ContentType="application/vnd.openxmlformats-officedocument.presentationml.slide+xml"/>
  <Override PartName="/ppt/slides/slide304.xml" ContentType="application/vnd.openxmlformats-officedocument.presentationml.slide+xml"/>
  <Override PartName="/ppt/slides/slide308.xml" ContentType="application/vnd.openxmlformats-officedocument.presentationml.slide+xml"/>
  <Override PartName="/ppt/slides/slide309.xml" ContentType="application/vnd.openxmlformats-officedocument.presentationml.slide+xml"/>
  <Override PartName="/ppt/slides/slide319.xml" ContentType="application/vnd.openxmlformats-officedocument.presentationml.slide+xml"/>
  <Override PartName="/ppt/slides/slide327.xml" ContentType="application/vnd.openxmlformats-officedocument.presentationml.slide+xml"/>
  <Override PartName="/ppt/slides/slide331.xml" ContentType="application/vnd.openxmlformats-officedocument.presentationml.slide+xml"/>
  <Override PartName="/ppt/slides/slide332.xml" ContentType="application/vnd.openxmlformats-officedocument.presentationml.slide+xml"/>
  <Override PartName="/ppt/slides/slide353.xml" ContentType="application/vnd.openxmlformats-officedocument.presentationml.slide+xml"/>
  <Override PartName="/ppt/slides/slide366.xml" ContentType="application/vnd.openxmlformats-officedocument.presentationml.slide+xml"/>
  <Override PartName="/ppt/slides/slide383.xml" ContentType="application/vnd.openxmlformats-officedocument.presentationml.slide+xml"/>
  <Override PartName="/ppt/slides/slide39.xml" ContentType="application/vnd.openxmlformats-officedocument.presentationml.slide+xml"/>
  <Override PartName="/ppt/slides/slide392.xml" ContentType="application/vnd.openxmlformats-officedocument.presentationml.slide+xml"/>
  <Override PartName="/ppt/slides/slide4.xml" ContentType="application/vnd.openxmlformats-officedocument.presentationml.slide+xml"/>
  <Override PartName="/ppt/slides/slide408.xml" ContentType="application/vnd.openxmlformats-officedocument.presentationml.slide+xml"/>
  <Override PartName="/ppt/slides/slide414.xml" ContentType="application/vnd.openxmlformats-officedocument.presentationml.slide+xml"/>
  <Override PartName="/ppt/slides/slide5.xml" ContentType="application/vnd.openxmlformats-officedocument.presentationml.slide+xml"/>
  <Override PartName="/ppt/slides/slide63.xml" ContentType="application/vnd.openxmlformats-officedocument.presentationml.slide+xml"/>
  <Override PartName="/ppt/slides/slide73.xml" ContentType="application/vnd.openxmlformats-officedocument.presentationml.slide+xml"/>
  <Override PartName="/ppt/slides/slide90.xml" ContentType="application/vnd.openxmlformats-officedocument.presentationml.slide+xml"/>
  <Override PartName="/ppt/slides/slide91.xml" ContentType="application/vnd.openxmlformats-officedocument.presentationml.slide+xml"/>
  <Override PartName="/ppt/slides/slide92.xml" ContentType="application/vnd.openxmlformats-officedocument.presentationml.slide+xml"/>
  <Override PartName="/ppt/slides/slide93.xml" ContentType="application/vnd.openxmlformats-officedocument.presentationml.slide+xml"/>
  <Override PartName="/ppt/slides/slide94.xml" ContentType="application/vnd.openxmlformats-officedocument.presentationml.slide+xml"/>
  <Override PartName="/ppt/slides/slide95.xml" ContentType="application/vnd.openxmlformats-officedocument.presentationml.slide+xml"/>
  <Override PartName="/ppt/slides/slide96.xml" ContentType="application/vnd.openxmlformats-officedocument.presentationml.slide+xml"/>
  <Override PartName="/ppt/slides/slide97.xml" ContentType="application/vnd.openxmlformats-officedocument.presentationml.slide+xml"/>
  <Override PartName="/ppt/slides/slide98.xml" ContentType="application/vnd.openxmlformats-officedocument.presentationml.slide+xml"/>
  <Override PartName="/ppt/slides/slide9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core-properties" Target="docProps/core.xml"/><Relationship Id="rId3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430"/>
  </p:notesMasterIdLst>
  <p:handoutMasterIdLst>
    <p:handoutMasterId r:id="rId431"/>
  </p:handoutMasterIdLst>
  <p:sldIdLst>
    <p:sldId id="1643" r:id="rId91"/>
    <p:sldId id="1454" r:id="rId92"/>
    <p:sldId id="1456" r:id="rId93"/>
    <p:sldId id="1457" r:id="rId94"/>
    <p:sldId id="1459" r:id="rId95"/>
    <p:sldId id="1463" r:id="rId96"/>
    <p:sldId id="1465" r:id="rId97"/>
    <p:sldId id="1466" r:id="rId98"/>
    <p:sldId id="1468" r:id="rId99"/>
    <p:sldId id="1469" r:id="rId100"/>
    <p:sldId id="1470" r:id="rId101"/>
    <p:sldId id="1471" r:id="rId102"/>
    <p:sldId id="1472" r:id="rId103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940675A-B579-460E-94D1-54222C63F5DA}" styleName="No Style, Table Grid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22623" autoAdjust="0"/>
    <p:restoredTop sz="94660"/>
  </p:normalViewPr>
  <p:slideViewPr>
    <p:cSldViewPr snapToGrid="0">
      <p:cViewPr varScale="1">
        <p:scale>
          <a:sx n="98" d="100"/>
          <a:sy n="98" d="100"/>
        </p:scale>
        <p:origin x="96" y="14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>
      <p:cViewPr varScale="1">
        <p:scale>
          <a:sx n="88" d="100"/>
          <a:sy n="88" d="100"/>
        </p:scale>
        <p:origin x="936" y="66"/>
      </p:cViewPr>
      <p:guideLst/>
    </p:cSldViewPr>
  </p:notesViewPr>
  <p:gridSpacing cx="72008" cy="72008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91" Type="http://schemas.openxmlformats.org/officeDocument/2006/relationships/slide" Target="slides/slide90.xml"/><Relationship Id="rId92" Type="http://schemas.openxmlformats.org/officeDocument/2006/relationships/slide" Target="slides/slide91.xml"/><Relationship Id="rId93" Type="http://schemas.openxmlformats.org/officeDocument/2006/relationships/slide" Target="slides/slide92.xml"/><Relationship Id="rId94" Type="http://schemas.openxmlformats.org/officeDocument/2006/relationships/slide" Target="slides/slide93.xml"/><Relationship Id="rId95" Type="http://schemas.openxmlformats.org/officeDocument/2006/relationships/slide" Target="slides/slide94.xml"/><Relationship Id="rId96" Type="http://schemas.openxmlformats.org/officeDocument/2006/relationships/slide" Target="slides/slide95.xml"/><Relationship Id="rId97" Type="http://schemas.openxmlformats.org/officeDocument/2006/relationships/slide" Target="slides/slide96.xml"/><Relationship Id="rId98" Type="http://schemas.openxmlformats.org/officeDocument/2006/relationships/slide" Target="slides/slide97.xml"/><Relationship Id="rId99" Type="http://schemas.openxmlformats.org/officeDocument/2006/relationships/slide" Target="slides/slide98.xml"/><Relationship Id="rId100" Type="http://schemas.openxmlformats.org/officeDocument/2006/relationships/slide" Target="slides/slide99.xml"/><Relationship Id="rId101" Type="http://schemas.openxmlformats.org/officeDocument/2006/relationships/slide" Target="slides/slide100.xml"/><Relationship Id="rId102" Type="http://schemas.openxmlformats.org/officeDocument/2006/relationships/slide" Target="slides/slide101.xml"/><Relationship Id="rId103" Type="http://schemas.openxmlformats.org/officeDocument/2006/relationships/slide" Target="slides/slide102.xml"/><Relationship Id="rId430" Type="http://schemas.openxmlformats.org/officeDocument/2006/relationships/notesMaster" Target="notesMasters/notesMaster1.xml"/><Relationship Id="rId431" Type="http://schemas.openxmlformats.org/officeDocument/2006/relationships/handoutMaster" Target="handoutMasters/handoutMaster1.xml"/><Relationship Id="rId432" Type="http://schemas.openxmlformats.org/officeDocument/2006/relationships/presProps" Target="presProps.xml"/><Relationship Id="rId433" Type="http://schemas.openxmlformats.org/officeDocument/2006/relationships/viewProps" Target="viewProps.xml"/><Relationship Id="rId434" Type="http://schemas.openxmlformats.org/officeDocument/2006/relationships/theme" Target="theme/theme1.xml"/><Relationship Id="rId435" Type="http://schemas.openxmlformats.org/officeDocument/2006/relationships/tableStyles" Target="tableStyles.xml"/><Relationship Id="rId436" Type="http://schemas.microsoft.com/office/2016/11/relationships/changesInfo" Target="changesInfos/changesInfo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Chris Speller" userId="0a97f007-b978-4543-a8a0-9ee0abccdf0a" providerId="ADAL" clId="{4B19FFFC-DCC3-43BD-9109-CF989CA127F7}"/>
    <pc:docChg chg="modSld">
      <pc:chgData name="Chris Speller" userId="0a97f007-b978-4543-a8a0-9ee0abccdf0a" providerId="ADAL" clId="{4B19FFFC-DCC3-43BD-9109-CF989CA127F7}" dt="2022-05-10T08:11:50.326" v="0" actId="20577"/>
      <pc:docMkLst>
        <pc:docMk/>
      </pc:docMkLst>
      <pc:sldChg chg="modSp">
        <pc:chgData name="Chris Speller" userId="0a97f007-b978-4543-a8a0-9ee0abccdf0a" providerId="ADAL" clId="{4B19FFFC-DCC3-43BD-9109-CF989CA127F7}" dt="2022-05-10T08:11:50.326" v="0" actId="20577"/>
        <pc:sldMkLst>
          <pc:docMk/>
          <pc:sldMk cId="51669780" sldId="4918"/>
        </pc:sldMkLst>
        <pc:spChg chg="mod">
          <ac:chgData name="Chris Speller" userId="0a97f007-b978-4543-a8a0-9ee0abccdf0a" providerId="ADAL" clId="{4B19FFFC-DCC3-43BD-9109-CF989CA127F7}" dt="2022-05-10T08:11:50.326" v="0" actId="20577"/>
          <ac:spMkLst>
            <pc:docMk/>
            <pc:sldMk cId="51669780" sldId="4918"/>
            <ac:spMk id="10" creationId="{00000000-0000-0000-0000-000000000000}"/>
          </ac:spMkLst>
        </pc:spChg>
      </pc:sldChg>
    </pc:docChg>
  </pc:docChgLst>
</pc:chgInfo>
</file>

<file path=ppt/handoutMasters/_rels/handoutMaster1.xml.rels><?xml version='1.0' encoding='UTF-8' standalone='yes'?>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6E46472-3B53-4C41-9CE7-4AA81C455DF9}" type="datetimeFigureOut">
              <a:rPr lang="en-GB" smtClean="0"/>
              <a:t>10/05/2022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70BF8F7-F567-42EA-AB37-2B19A8E54B4F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80121272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'1.0' encoding='UTF-8' standalone='yes'?>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7F719AC-94F7-499F-A602-AA6055162636}" type="datetimeFigureOut">
              <a:rPr lang="en-GB" smtClean="0"/>
              <a:t>10/05/2022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4BF47B2-D77C-4DDA-BB43-A967ADFE2DE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29050620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2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5.xml"/></Relationship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4BF47B2-D77C-4DDA-BB43-A967ADFE2DE6}" type="slidenum">
              <a:rPr lang="en-GB" smtClean="0"/>
              <a:t>25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153217106"/>
      </p:ext>
    </p:extLst>
  </p:cSld>
  <p:clrMapOvr>
    <a:masterClrMapping/>
  </p:clrMapOvr>
</p:note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43000" y="1122363"/>
            <a:ext cx="6858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92FEE7-0506-419A-83A2-6F0EC3D084CA}" type="datetimeFigureOut">
              <a:rPr lang="en-GB" smtClean="0"/>
              <a:t>10/05/2022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5565DD-A157-409D-932F-BD0A2574848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63646579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92FEE7-0506-419A-83A2-6F0EC3D084CA}" type="datetimeFigureOut">
              <a:rPr lang="en-GB" smtClean="0"/>
              <a:t>10/05/2022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5565DD-A157-409D-932F-BD0A2574848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54488180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92FEE7-0506-419A-83A2-6F0EC3D084CA}" type="datetimeFigureOut">
              <a:rPr lang="en-GB" smtClean="0"/>
              <a:t>10/05/2022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5565DD-A157-409D-932F-BD0A2574848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42849443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92FEE7-0506-419A-83A2-6F0EC3D084CA}" type="datetimeFigureOut">
              <a:rPr lang="en-GB" smtClean="0"/>
              <a:t>10/05/2022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5565DD-A157-409D-932F-BD0A2574848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12492422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92FEE7-0506-419A-83A2-6F0EC3D084CA}" type="datetimeFigureOut">
              <a:rPr lang="en-GB" smtClean="0"/>
              <a:t>10/05/2022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5565DD-A157-409D-932F-BD0A2574848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08959012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92FEE7-0506-419A-83A2-6F0EC3D084CA}" type="datetimeFigureOut">
              <a:rPr lang="en-GB" smtClean="0"/>
              <a:t>10/05/2022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5565DD-A157-409D-932F-BD0A2574848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23828463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92FEE7-0506-419A-83A2-6F0EC3D084CA}" type="datetimeFigureOut">
              <a:rPr lang="en-GB" smtClean="0"/>
              <a:t>10/05/2022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5565DD-A157-409D-932F-BD0A2574848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21901499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92FEE7-0506-419A-83A2-6F0EC3D084CA}" type="datetimeFigureOut">
              <a:rPr lang="en-GB" smtClean="0"/>
              <a:t>10/05/2022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5565DD-A157-409D-932F-BD0A2574848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38223307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92FEE7-0506-419A-83A2-6F0EC3D084CA}" type="datetimeFigureOut">
              <a:rPr lang="en-GB" smtClean="0"/>
              <a:t>10/05/2022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5565DD-A157-409D-932F-BD0A2574848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56964824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92FEE7-0506-419A-83A2-6F0EC3D084CA}" type="datetimeFigureOut">
              <a:rPr lang="en-GB" smtClean="0"/>
              <a:t>10/05/2022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5565DD-A157-409D-932F-BD0A2574848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61665176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92FEE7-0506-419A-83A2-6F0EC3D084CA}" type="datetimeFigureOut">
              <a:rPr lang="en-GB" smtClean="0"/>
              <a:t>10/05/2022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5565DD-A157-409D-932F-BD0A2574848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716390483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1"/>
            <a:ext cx="9144000" cy="527222"/>
          </a:xfrm>
          <a:prstGeom prst="rect">
            <a:avLst/>
          </a:prstGeom>
        </p:spPr>
        <p:txBody>
          <a:bodyPr/>
          <a:lstStyle>
            <a:lvl1pPr algn="ctr">
              <a:defRPr sz="2400" b="1">
                <a:latin typeface="Candara" panose="020E0502030303020204" pitchFamily="34" charset="0"/>
              </a:defRPr>
            </a:lvl1pPr>
          </a:lstStyle>
          <a:p>
            <a:r>
              <a:rPr lang="en-US" dirty="0"/>
              <a:t>Click to edit Master title style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551170307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slideLayout" Target="../slideLayouts/slideLayout12.xml"/><Relationship Id="rId13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492FEE7-0506-419A-83A2-6F0EC3D084CA}" type="datetimeFigureOut">
              <a:rPr lang="en-GB" smtClean="0"/>
              <a:t>10/05/2022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55565DD-A157-409D-932F-BD0A2574848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84314916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" Target="slide4.xml"/><Relationship Id="rId3" Type="http://schemas.openxmlformats.org/officeDocument/2006/relationships/slide" Target="slide25.xml"/><Relationship Id="rId4" Type="http://schemas.openxmlformats.org/officeDocument/2006/relationships/slide" Target="slide223.xml"/><Relationship Id="rId5" Type="http://schemas.openxmlformats.org/officeDocument/2006/relationships/slide" Target="slide243.xml"/><Relationship Id="rId6" Type="http://schemas.openxmlformats.org/officeDocument/2006/relationships/slide" Target="slide308.xml"/><Relationship Id="rId7" Type="http://schemas.openxmlformats.org/officeDocument/2006/relationships/slide" Target="slide331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" Target="slide3.xml"/><Relationship Id="rId3" Type="http://schemas.openxmlformats.org/officeDocument/2006/relationships/slide" Target="slide5.xml"/><Relationship Id="rId4" Type="http://schemas.openxmlformats.org/officeDocument/2006/relationships/slide" Target="slide12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" Target="slide3.xml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" Target="slide3.xml"/></Relationships>
</file>

<file path=ppt/slides/_rels/slide2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2.xml"/><Relationship Id="rId3" Type="http://schemas.openxmlformats.org/officeDocument/2006/relationships/slide" Target="slide3.xml"/><Relationship Id="rId4" Type="http://schemas.openxmlformats.org/officeDocument/2006/relationships/slide" Target="slide26.xml"/><Relationship Id="rId5" Type="http://schemas.openxmlformats.org/officeDocument/2006/relationships/slide" Target="slide39.xml"/><Relationship Id="rId6" Type="http://schemas.openxmlformats.org/officeDocument/2006/relationships/slide" Target="slide63.xml"/><Relationship Id="rId7" Type="http://schemas.openxmlformats.org/officeDocument/2006/relationships/slide" Target="slide73.xml"/><Relationship Id="rId8" Type="http://schemas.openxmlformats.org/officeDocument/2006/relationships/slide" Target="slide90.xml"/><Relationship Id="rId9" Type="http://schemas.openxmlformats.org/officeDocument/2006/relationships/slide" Target="slide103.xml"/><Relationship Id="rId10" Type="http://schemas.openxmlformats.org/officeDocument/2006/relationships/slide" Target="slide113.xml"/><Relationship Id="rId11" Type="http://schemas.openxmlformats.org/officeDocument/2006/relationships/slide" Target="slide120.xml"/><Relationship Id="rId12" Type="http://schemas.openxmlformats.org/officeDocument/2006/relationships/slide" Target="slide131.xml"/><Relationship Id="rId13" Type="http://schemas.openxmlformats.org/officeDocument/2006/relationships/slide" Target="slide141.xml"/><Relationship Id="rId14" Type="http://schemas.openxmlformats.org/officeDocument/2006/relationships/slide" Target="slide153.xml"/><Relationship Id="rId15" Type="http://schemas.openxmlformats.org/officeDocument/2006/relationships/slide" Target="slide156.xml"/><Relationship Id="rId16" Type="http://schemas.openxmlformats.org/officeDocument/2006/relationships/slide" Target="slide169.xml"/><Relationship Id="rId17" Type="http://schemas.openxmlformats.org/officeDocument/2006/relationships/slide" Target="slide192.xml"/><Relationship Id="rId18" Type="http://schemas.openxmlformats.org/officeDocument/2006/relationships/slide" Target="slide203.xml"/><Relationship Id="rId19" Type="http://schemas.openxmlformats.org/officeDocument/2006/relationships/slide" Target="slide209.xml"/><Relationship Id="rId20" Type="http://schemas.openxmlformats.org/officeDocument/2006/relationships/slide" Target="slide218.xml"/><Relationship Id="rId21" Type="http://schemas.openxmlformats.org/officeDocument/2006/relationships/slide" Target="slide26.xml"/><Relationship Id="rId22" Type="http://schemas.openxmlformats.org/officeDocument/2006/relationships/slide" Target="slide39.xml"/><Relationship Id="rId23" Type="http://schemas.openxmlformats.org/officeDocument/2006/relationships/slide" Target="slide63.xml"/><Relationship Id="rId24" Type="http://schemas.openxmlformats.org/officeDocument/2006/relationships/slide" Target="slide73.xml"/><Relationship Id="rId25" Type="http://schemas.openxmlformats.org/officeDocument/2006/relationships/slide" Target="slide90.xml"/><Relationship Id="rId26" Type="http://schemas.openxmlformats.org/officeDocument/2006/relationships/slide" Target="slide103.xml"/><Relationship Id="rId27" Type="http://schemas.openxmlformats.org/officeDocument/2006/relationships/slide" Target="slide113.xml"/><Relationship Id="rId28" Type="http://schemas.openxmlformats.org/officeDocument/2006/relationships/image" Target="../media/image514.png"/><Relationship Id="rId29" Type="http://schemas.openxmlformats.org/officeDocument/2006/relationships/slide" Target="slide131.xml"/><Relationship Id="rId30" Type="http://schemas.openxmlformats.org/officeDocument/2006/relationships/slide" Target="slide141.xml"/><Relationship Id="rId31" Type="http://schemas.openxmlformats.org/officeDocument/2006/relationships/slide" Target="slide153.xml"/><Relationship Id="rId32" Type="http://schemas.openxmlformats.org/officeDocument/2006/relationships/slide" Target="slide156.xml"/><Relationship Id="rId33" Type="http://schemas.openxmlformats.org/officeDocument/2006/relationships/slide" Target="slide169.xml"/><Relationship Id="rId34" Type="http://schemas.openxmlformats.org/officeDocument/2006/relationships/slide" Target="slide192.xml"/><Relationship Id="rId35" Type="http://schemas.openxmlformats.org/officeDocument/2006/relationships/slide" Target="slide203.xml"/><Relationship Id="rId36" Type="http://schemas.openxmlformats.org/officeDocument/2006/relationships/slide" Target="slide209.xml"/><Relationship Id="rId37" Type="http://schemas.openxmlformats.org/officeDocument/2006/relationships/slide" Target="slide218.xml"/></Relationships>
</file>

<file path=ppt/slides/_rels/slide2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" Target="slide3.xml"/></Relationships>
</file>

<file path=ppt/slides/_rels/slide3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" Target="slide3.xml"/></Relationships>
</file>

<file path=ppt/slides/_rels/slide6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" Target="slide3.xml"/></Relationships>
</file>

<file path=ppt/slides/_rels/slide7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" Target="slide3.xml"/></Relationships>
</file>

<file path=ppt/slides/_rels/slide9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" Target="slide3.xml"/></Relationships>
</file>

<file path=ppt/slides/_rels/slide9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3" Type="http://schemas.openxmlformats.org/officeDocument/2006/relationships/image" Target="../media/image3620.png"/><Relationship Id="rId4" Type="http://schemas.openxmlformats.org/officeDocument/2006/relationships/image" Target="../media/image966.png"/><Relationship Id="rId5" Type="http://schemas.openxmlformats.org/officeDocument/2006/relationships/image" Target="../media/image967.png"/></Relationships>
</file>

<file path=ppt/slides/_rels/slide9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image" Target="../media/image3650.png"/><Relationship Id="rId3" Type="http://schemas.openxmlformats.org/officeDocument/2006/relationships/image" Target="../media/image3660.png"/><Relationship Id="rId4" Type="http://schemas.openxmlformats.org/officeDocument/2006/relationships/image" Target="../media/image969.png"/></Relationships>
</file>

<file path=ppt/slides/_rels/slide9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image" Target="../media/image3670.png"/><Relationship Id="rId3" Type="http://schemas.openxmlformats.org/officeDocument/2006/relationships/image" Target="../media/image3680.png"/><Relationship Id="rId4" Type="http://schemas.openxmlformats.org/officeDocument/2006/relationships/image" Target="../media/image972.png"/></Relationships>
</file>

<file path=ppt/slides/_rels/slide9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image" Target="../media/image3710.png"/><Relationship Id="rId3" Type="http://schemas.openxmlformats.org/officeDocument/2006/relationships/image" Target="../media/image3720.png"/><Relationship Id="rId4" Type="http://schemas.openxmlformats.org/officeDocument/2006/relationships/image" Target="../media/image974.png"/></Relationships>
</file>

<file path=ppt/slides/_rels/slide9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image" Target="../media/image3770.png"/><Relationship Id="rId3" Type="http://schemas.openxmlformats.org/officeDocument/2006/relationships/image" Target="../media/image3780.png"/><Relationship Id="rId4" Type="http://schemas.openxmlformats.org/officeDocument/2006/relationships/image" Target="../media/image983.png"/></Relationships>
</file>

<file path=ppt/slides/_rels/slide9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image" Target="../media/image3811.png"/><Relationship Id="rId3" Type="http://schemas.openxmlformats.org/officeDocument/2006/relationships/image" Target="../media/image3821.png"/><Relationship Id="rId4" Type="http://schemas.openxmlformats.org/officeDocument/2006/relationships/image" Target="../media/image985.png"/></Relationships>
</file>

<file path=ppt/slides/_rels/slide9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image" Target="../media/image3831.png"/><Relationship Id="rId3" Type="http://schemas.openxmlformats.org/officeDocument/2006/relationships/image" Target="../media/image3841.png"/><Relationship Id="rId4" Type="http://schemas.openxmlformats.org/officeDocument/2006/relationships/image" Target="../media/image986.png"/></Relationships>
</file>

<file path=ppt/slides/_rels/slide9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image" Target="../media/image3830.png"/><Relationship Id="rId3" Type="http://schemas.openxmlformats.org/officeDocument/2006/relationships/image" Target="../media/image3840.png"/><Relationship Id="rId4" Type="http://schemas.openxmlformats.org/officeDocument/2006/relationships/image" Target="../media/image991.png"/></Relationships>
</file>

<file path=ppt/slides/_rels/slide9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image" Target="../media/image3850.png"/><Relationship Id="rId3" Type="http://schemas.openxmlformats.org/officeDocument/2006/relationships/image" Target="../media/image3860.png"/><Relationship Id="rId4" Type="http://schemas.openxmlformats.org/officeDocument/2006/relationships/image" Target="../media/image992.png"/></Relationships>
</file>

<file path=ppt/slides/_rels/slide10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image" Target="../media/image3870.png"/><Relationship Id="rId3" Type="http://schemas.openxmlformats.org/officeDocument/2006/relationships/image" Target="../media/image3880.png"/><Relationship Id="rId4" Type="http://schemas.openxmlformats.org/officeDocument/2006/relationships/image" Target="../media/image993.png"/></Relationships>
</file>

<file path=ppt/slides/_rels/slide10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image" Target="../media/image994.png"/><Relationship Id="rId3" Type="http://schemas.openxmlformats.org/officeDocument/2006/relationships/image" Target="../media/image995.png"/><Relationship Id="rId4" Type="http://schemas.openxmlformats.org/officeDocument/2006/relationships/image" Target="../media/image996.png"/></Relationships>
</file>

<file path=ppt/slides/_rels/slide10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image" Target="../media/image3890.png"/><Relationship Id="rId3" Type="http://schemas.openxmlformats.org/officeDocument/2006/relationships/image" Target="../media/image3900.png"/><Relationship Id="rId5" Type="http://schemas.openxmlformats.org/officeDocument/2006/relationships/image" Target="../media/image998.png"/></Relationships>
</file>

<file path=ppt/slides/_rels/slide10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" Target="slide3.xml"/></Relationships>
</file>

<file path=ppt/slides/_rels/slide1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" Target="slide3.xml"/></Relationships>
</file>

<file path=ppt/slides/_rels/slide12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image" Target="../media/image500.png"/><Relationship Id="rId3" Type="http://schemas.openxmlformats.org/officeDocument/2006/relationships/slide" Target="slide3.xml"/></Relationships>
</file>

<file path=ppt/slides/_rels/slide13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" Target="slide3.xml"/></Relationships>
</file>

<file path=ppt/slides/_rels/slide14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" Target="slide3.xml"/></Relationships>
</file>

<file path=ppt/slides/_rels/slide15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" Target="slide3.xml"/></Relationships>
</file>

<file path=ppt/slides/_rels/slide15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" Target="slide3.xml"/></Relationships>
</file>

<file path=ppt/slides/_rels/slide16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" Target="slide3.xml"/></Relationships>
</file>

<file path=ppt/slides/_rels/slide19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" Target="slide3.xml"/></Relationships>
</file>

<file path=ppt/slides/_rels/slide20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" Target="slide3.xml"/></Relationships>
</file>

<file path=ppt/slides/_rels/slide20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" Target="slide3.xml"/></Relationships>
</file>

<file path=ppt/slides/_rels/slide21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" Target="slide3.xml"/></Relationships>
</file>

<file path=ppt/slides/_rels/slide22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" Target="slide3.xml"/><Relationship Id="rId3" Type="http://schemas.openxmlformats.org/officeDocument/2006/relationships/slide" Target="slide224.xml"/><Relationship Id="rId4" Type="http://schemas.openxmlformats.org/officeDocument/2006/relationships/slide" Target="slide229.xml"/><Relationship Id="rId5" Type="http://schemas.openxmlformats.org/officeDocument/2006/relationships/slide" Target="slide231.xml"/><Relationship Id="rId6" Type="http://schemas.openxmlformats.org/officeDocument/2006/relationships/slide" Target="slide235.xml"/><Relationship Id="rId7" Type="http://schemas.openxmlformats.org/officeDocument/2006/relationships/slide" Target="slide241.xml"/></Relationships>
</file>

<file path=ppt/slides/_rels/slide22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" Target="slide3.xml"/></Relationships>
</file>

<file path=ppt/slides/_rels/slide22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" Target="slide3.xml"/></Relationships>
</file>

<file path=ppt/slides/_rels/slide23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" Target="slide3.xml"/></Relationships>
</file>

<file path=ppt/slides/_rels/slide23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" Target="slide3.xml"/></Relationships>
</file>

<file path=ppt/slides/_rels/slide24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" Target="slide3.xml"/></Relationships>
</file>

<file path=ppt/slides/_rels/slide24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" Target="slide3.xml"/><Relationship Id="rId3" Type="http://schemas.openxmlformats.org/officeDocument/2006/relationships/slide" Target="slide244.xml"/><Relationship Id="rId4" Type="http://schemas.openxmlformats.org/officeDocument/2006/relationships/slide" Target="slide265.xml"/><Relationship Id="rId5" Type="http://schemas.openxmlformats.org/officeDocument/2006/relationships/slide" Target="slide275.xml"/><Relationship Id="rId6" Type="http://schemas.openxmlformats.org/officeDocument/2006/relationships/slide" Target="slide282.xml"/><Relationship Id="rId7" Type="http://schemas.openxmlformats.org/officeDocument/2006/relationships/slide" Target="slide293.xml"/><Relationship Id="rId8" Type="http://schemas.openxmlformats.org/officeDocument/2006/relationships/slide" Target="slide300.xml"/><Relationship Id="rId9" Type="http://schemas.openxmlformats.org/officeDocument/2006/relationships/slide" Target="slide304.xml"/></Relationships>
</file>

<file path=ppt/slides/_rels/slide24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" Target="slide3.xml"/></Relationships>
</file>

<file path=ppt/slides/_rels/slide26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" Target="slide3.xml"/></Relationships>
</file>

<file path=ppt/slides/_rels/slide27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" Target="slide3.xml"/></Relationships>
</file>

<file path=ppt/slides/_rels/slide28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" Target="slide3.xml"/></Relationships>
</file>

<file path=ppt/slides/_rels/slide29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" Target="slide3.xml"/></Relationships>
</file>

<file path=ppt/slides/_rels/slide30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" Target="slide3.xml"/></Relationships>
</file>

<file path=ppt/slides/_rels/slide30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" Target="slide3.xml"/></Relationships>
</file>

<file path=ppt/slides/_rels/slide30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" Target="slide3.xml"/><Relationship Id="rId3" Type="http://schemas.openxmlformats.org/officeDocument/2006/relationships/slide" Target="slide309.xml"/><Relationship Id="rId4" Type="http://schemas.openxmlformats.org/officeDocument/2006/relationships/slide" Target="slide319.xml"/><Relationship Id="rId5" Type="http://schemas.openxmlformats.org/officeDocument/2006/relationships/slide" Target="slide327.xml"/></Relationships>
</file>

<file path=ppt/slides/_rels/slide30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" Target="slide3.xml"/></Relationships>
</file>

<file path=ppt/slides/_rels/slide31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" Target="slide3.xml"/></Relationships>
</file>

<file path=ppt/slides/_rels/slide32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" Target="slide3.xml"/></Relationships>
</file>

<file path=ppt/slides/_rels/slide33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" Target="slide3.xml"/><Relationship Id="rId3" Type="http://schemas.openxmlformats.org/officeDocument/2006/relationships/slide" Target="slide332.xml"/><Relationship Id="rId4" Type="http://schemas.openxmlformats.org/officeDocument/2006/relationships/slide" Target="slide353.xml"/><Relationship Id="rId5" Type="http://schemas.openxmlformats.org/officeDocument/2006/relationships/slide" Target="slide366.xml"/><Relationship Id="rId6" Type="http://schemas.openxmlformats.org/officeDocument/2006/relationships/slide" Target="slide383.xml"/><Relationship Id="rId7" Type="http://schemas.openxmlformats.org/officeDocument/2006/relationships/slide" Target="slide392.xml"/><Relationship Id="rId8" Type="http://schemas.openxmlformats.org/officeDocument/2006/relationships/slide" Target="slide408.xml"/><Relationship Id="rId9" Type="http://schemas.openxmlformats.org/officeDocument/2006/relationships/slide" Target="slide414.xml"/><Relationship Id="rId10" Type="http://schemas.openxmlformats.org/officeDocument/2006/relationships/slide" Target="slide332.xml"/><Relationship Id="rId11" Type="http://schemas.openxmlformats.org/officeDocument/2006/relationships/image" Target="../media/image172.png"/><Relationship Id="rId12" Type="http://schemas.openxmlformats.org/officeDocument/2006/relationships/slide" Target="slide366.xml"/><Relationship Id="rId13" Type="http://schemas.openxmlformats.org/officeDocument/2006/relationships/slide" Target="slide383.xml"/></Relationships>
</file>

<file path=ppt/slides/_rels/slide33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" Target="slide3.xml"/></Relationships>
</file>

<file path=ppt/slides/_rels/slide35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image" Target="../media/image1760.png"/><Relationship Id="rId3" Type="http://schemas.openxmlformats.org/officeDocument/2006/relationships/slide" Target="slide3.xml"/></Relationships>
</file>

<file path=ppt/slides/_rels/slide36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" Target="slide3.xml"/></Relationships>
</file>

<file path=ppt/slides/_rels/slide38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" Target="slide3.xml"/></Relationships>
</file>

<file path=ppt/slides/_rels/slide39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image" Target="../media/image700.png"/><Relationship Id="rId3" Type="http://schemas.openxmlformats.org/officeDocument/2006/relationships/slide" Target="slide3.xml"/></Relationships>
</file>

<file path=ppt/slides/_rels/slide40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image" Target="../media/image800.png"/><Relationship Id="rId3" Type="http://schemas.openxmlformats.org/officeDocument/2006/relationships/slide" Target="slide3.xml"/></Relationships>
</file>

<file path=ppt/slides/_rels/slide41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image" Target="../media/image900.png"/><Relationship Id="rId3" Type="http://schemas.openxmlformats.org/officeDocument/2006/relationships/slide" Target="slide3.xml"/></Relationships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sz="3200" dirty="0"/>
              <a:t>GCSE Further Maths (AQA Level 2)</a:t>
            </a:r>
            <a:endParaRPr lang="en-GB" sz="3200" dirty="0"/>
          </a:p>
        </p:txBody>
      </p:sp>
      <p:graphicFrame>
        <p:nvGraphicFramePr>
          <p:cNvPr id="3" name="Table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553191490"/>
              </p:ext>
            </p:extLst>
          </p:nvPr>
        </p:nvGraphicFramePr>
        <p:xfrm>
          <a:off x="-2" y="681145"/>
          <a:ext cx="9144001" cy="271434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9144001">
                  <a:extLst>
                    <a:ext uri="{9D8B030D-6E8A-4147-A177-3AD203B41FA5}">
                      <a16:colId xmlns:a16="http://schemas.microsoft.com/office/drawing/2014/main" val="2502444471"/>
                    </a:ext>
                  </a:extLst>
                </a:gridCol>
              </a:tblGrid>
              <a:tr h="452390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2400" dirty="0">
                          <a:latin typeface="Candara" panose="020E0502030303020204" pitchFamily="34" charset="0"/>
                          <a:hlinkClick r:id="rId2" action="ppaction://hlinksldjump"/>
                        </a:rPr>
                        <a:t>Number</a:t>
                      </a:r>
                      <a:endParaRPr lang="en-GB" sz="2400" dirty="0">
                        <a:latin typeface="Candara" panose="020E0502030303020204" pitchFamily="34" charset="0"/>
                      </a:endParaRPr>
                    </a:p>
                  </a:txBody>
                  <a:tcPr marL="68580" marR="68580" marT="34290" marB="34290"/>
                </a:tc>
                <a:extLst>
                  <a:ext uri="{0D108BD9-81ED-4DB2-BD59-A6C34878D82A}">
                    <a16:rowId xmlns:a16="http://schemas.microsoft.com/office/drawing/2014/main" val="3291779291"/>
                  </a:ext>
                </a:extLst>
              </a:tr>
              <a:tr h="452390">
                <a:tc>
                  <a:txBody>
                    <a:bodyPr/>
                    <a:lstStyle/>
                    <a:p>
                      <a:pPr algn="l"/>
                      <a:r>
                        <a:rPr lang="en-GB" sz="2400" dirty="0">
                          <a:latin typeface="Candara" panose="020E0502030303020204" pitchFamily="34" charset="0"/>
                          <a:hlinkClick r:id="rId3" action="ppaction://hlinksldjump"/>
                        </a:rPr>
                        <a:t>Algebra</a:t>
                      </a:r>
                      <a:endParaRPr lang="en-GB" sz="2400" dirty="0">
                        <a:latin typeface="Candara" panose="020E0502030303020204" pitchFamily="34" charset="0"/>
                      </a:endParaRPr>
                    </a:p>
                  </a:txBody>
                  <a:tcPr marL="68580" marR="68580" marT="34290" marB="34290"/>
                </a:tc>
                <a:extLst>
                  <a:ext uri="{0D108BD9-81ED-4DB2-BD59-A6C34878D82A}">
                    <a16:rowId xmlns:a16="http://schemas.microsoft.com/office/drawing/2014/main" val="2035927595"/>
                  </a:ext>
                </a:extLst>
              </a:tr>
              <a:tr h="452390">
                <a:tc>
                  <a:txBody>
                    <a:bodyPr/>
                    <a:lstStyle/>
                    <a:p>
                      <a:pPr algn="l"/>
                      <a:r>
                        <a:rPr lang="en-GB" sz="2400" dirty="0">
                          <a:latin typeface="Candara" panose="020E0502030303020204" pitchFamily="34" charset="0"/>
                          <a:hlinkClick r:id="rId4" action="ppaction://hlinksldjump"/>
                        </a:rPr>
                        <a:t>Coordinate geometry</a:t>
                      </a:r>
                      <a:endParaRPr lang="en-GB" sz="2400" dirty="0">
                        <a:latin typeface="Candara" panose="020E0502030303020204" pitchFamily="34" charset="0"/>
                      </a:endParaRPr>
                    </a:p>
                  </a:txBody>
                  <a:tcPr marL="68580" marR="68580" marT="34290" marB="34290"/>
                </a:tc>
                <a:extLst>
                  <a:ext uri="{0D108BD9-81ED-4DB2-BD59-A6C34878D82A}">
                    <a16:rowId xmlns:a16="http://schemas.microsoft.com/office/drawing/2014/main" val="980631915"/>
                  </a:ext>
                </a:extLst>
              </a:tr>
              <a:tr h="452390">
                <a:tc>
                  <a:txBody>
                    <a:bodyPr/>
                    <a:lstStyle/>
                    <a:p>
                      <a:pPr algn="l"/>
                      <a:r>
                        <a:rPr lang="en-GB" sz="2400" dirty="0">
                          <a:latin typeface="Candara" panose="020E0502030303020204" pitchFamily="34" charset="0"/>
                          <a:hlinkClick r:id="rId5" action="ppaction://hlinksldjump"/>
                        </a:rPr>
                        <a:t>Calculus</a:t>
                      </a:r>
                      <a:endParaRPr lang="en-GB" sz="2400" dirty="0">
                        <a:latin typeface="Candara" panose="020E0502030303020204" pitchFamily="34" charset="0"/>
                      </a:endParaRPr>
                    </a:p>
                  </a:txBody>
                  <a:tcPr marL="68580" marR="68580" marT="34290" marB="34290"/>
                </a:tc>
                <a:extLst>
                  <a:ext uri="{0D108BD9-81ED-4DB2-BD59-A6C34878D82A}">
                    <a16:rowId xmlns:a16="http://schemas.microsoft.com/office/drawing/2014/main" val="4047009995"/>
                  </a:ext>
                </a:extLst>
              </a:tr>
              <a:tr h="452390">
                <a:tc>
                  <a:txBody>
                    <a:bodyPr/>
                    <a:lstStyle/>
                    <a:p>
                      <a:pPr algn="l"/>
                      <a:r>
                        <a:rPr lang="en-GB" sz="2400" dirty="0">
                          <a:latin typeface="Candara" panose="020E0502030303020204" pitchFamily="34" charset="0"/>
                          <a:hlinkClick r:id="rId6" action="ppaction://hlinksldjump"/>
                        </a:rPr>
                        <a:t>Matrix transformations</a:t>
                      </a:r>
                      <a:endParaRPr lang="en-GB" sz="2400" dirty="0">
                        <a:latin typeface="Candara" panose="020E0502030303020204" pitchFamily="34" charset="0"/>
                      </a:endParaRPr>
                    </a:p>
                  </a:txBody>
                  <a:tcPr marL="68580" marR="68580" marT="34290" marB="34290"/>
                </a:tc>
                <a:extLst>
                  <a:ext uri="{0D108BD9-81ED-4DB2-BD59-A6C34878D82A}">
                    <a16:rowId xmlns:a16="http://schemas.microsoft.com/office/drawing/2014/main" val="4239374604"/>
                  </a:ext>
                </a:extLst>
              </a:tr>
              <a:tr h="452390">
                <a:tc>
                  <a:txBody>
                    <a:bodyPr/>
                    <a:lstStyle/>
                    <a:p>
                      <a:pPr algn="l"/>
                      <a:r>
                        <a:rPr lang="en-GB" sz="2400" dirty="0">
                          <a:latin typeface="Candara" panose="020E0502030303020204" pitchFamily="34" charset="0"/>
                          <a:hlinkClick r:id="rId7" action="ppaction://hlinksldjump"/>
                        </a:rPr>
                        <a:t>Geometry</a:t>
                      </a:r>
                      <a:endParaRPr lang="en-GB" sz="2400" dirty="0">
                        <a:latin typeface="Candara" panose="020E0502030303020204" pitchFamily="34" charset="0"/>
                      </a:endParaRPr>
                    </a:p>
                  </a:txBody>
                  <a:tcPr marL="68580" marR="68580" marT="34290" marB="34290"/>
                </a:tc>
                <a:extLst>
                  <a:ext uri="{0D108BD9-81ED-4DB2-BD59-A6C34878D82A}">
                    <a16:rowId xmlns:a16="http://schemas.microsoft.com/office/drawing/2014/main" val="1762598964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84635486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134112"/>
            <a:ext cx="914400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000" b="1" dirty="0">
                <a:latin typeface="Candara" panose="020E0502030303020204" pitchFamily="34" charset="0"/>
              </a:rPr>
              <a:t>Number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3902825" y="6209607"/>
            <a:ext cx="133834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latin typeface="Candara" panose="020E0502030303020204" pitchFamily="34" charset="0"/>
                <a:hlinkClick r:id="rId2" action="ppaction://hlinksldjump"/>
              </a:rPr>
              <a:t>CONTENTS</a:t>
            </a:r>
            <a:endParaRPr lang="en-GB" b="1" dirty="0">
              <a:latin typeface="Candara" panose="020E0502030303020204" pitchFamily="34" charset="0"/>
            </a:endParaRPr>
          </a:p>
        </p:txBody>
      </p:sp>
      <p:graphicFrame>
        <p:nvGraphicFramePr>
          <p:cNvPr id="5" name="Table 4">
            <a:extLst>
              <a:ext uri="{FF2B5EF4-FFF2-40B4-BE49-F238E27FC236}">
                <a16:creationId xmlns:a16="http://schemas.microsoft.com/office/drawing/2014/main" id="{0F0829E5-6782-4B91-AD2A-8239EA85F743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172240252"/>
              </p:ext>
            </p:extLst>
          </p:nvPr>
        </p:nvGraphicFramePr>
        <p:xfrm>
          <a:off x="-1" y="1149775"/>
          <a:ext cx="9144000" cy="74676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9144000">
                  <a:extLst>
                    <a:ext uri="{9D8B030D-6E8A-4147-A177-3AD203B41FA5}">
                      <a16:colId xmlns:a16="http://schemas.microsoft.com/office/drawing/2014/main" val="2502444471"/>
                    </a:ext>
                  </a:extLst>
                </a:gridCol>
              </a:tblGrid>
              <a:tr h="350665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2000" dirty="0">
                          <a:latin typeface="Candara" panose="020E0502030303020204" pitchFamily="34" charset="0"/>
                          <a:hlinkClick r:id="rId3" action="ppaction://hlinksldjump"/>
                        </a:rPr>
                        <a:t>Product rule</a:t>
                      </a:r>
                      <a:endParaRPr lang="en-GB" sz="2000" dirty="0">
                        <a:latin typeface="Candara" panose="020E0502030303020204" pitchFamily="34" charset="0"/>
                      </a:endParaRPr>
                    </a:p>
                  </a:txBody>
                  <a:tcPr marL="68580" marR="68580" marT="34290" marB="34290"/>
                </a:tc>
                <a:extLst>
                  <a:ext uri="{0D108BD9-81ED-4DB2-BD59-A6C34878D82A}">
                    <a16:rowId xmlns:a16="http://schemas.microsoft.com/office/drawing/2014/main" val="3291779291"/>
                  </a:ext>
                </a:extLst>
              </a:tr>
              <a:tr h="350665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2000" dirty="0">
                          <a:latin typeface="Candara" panose="020E0502030303020204" pitchFamily="34" charset="0"/>
                          <a:hlinkClick r:id="rId4" action="ppaction://hlinksldjump"/>
                        </a:rPr>
                        <a:t>Surds</a:t>
                      </a:r>
                      <a:endParaRPr lang="en-GB" sz="2000" dirty="0">
                        <a:latin typeface="Candara" panose="020E0502030303020204" pitchFamily="34" charset="0"/>
                      </a:endParaRPr>
                    </a:p>
                  </a:txBody>
                  <a:tcPr marL="68580" marR="68580" marT="34290" marB="34290"/>
                </a:tc>
                <a:extLst>
                  <a:ext uri="{0D108BD9-81ED-4DB2-BD59-A6C34878D82A}">
                    <a16:rowId xmlns:a16="http://schemas.microsoft.com/office/drawing/2014/main" val="721349682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66018157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E574158-1F01-429E-A5A0-864910FA08F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lnSpc>
                <a:spcPct val="100000"/>
              </a:lnSpc>
              <a:spcBef>
                <a:spcPts val="0"/>
              </a:spcBef>
              <a:defRPr/>
            </a:pPr>
            <a:r>
              <a:rPr lang="en-GB" dirty="0"/>
              <a:t>Product rule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661B7101-A0D8-4632-B4CD-CD76D7320F5B}"/>
              </a:ext>
            </a:extLst>
          </p:cNvPr>
          <p:cNvSpPr txBox="1"/>
          <p:nvPr/>
        </p:nvSpPr>
        <p:spPr>
          <a:xfrm>
            <a:off x="3902825" y="6209607"/>
            <a:ext cx="133834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latin typeface="Candara" panose="020E0502030303020204" pitchFamily="34" charset="0"/>
                <a:hlinkClick r:id="rId2" action="ppaction://hlinksldjump"/>
              </a:rPr>
              <a:t>CONTENTS</a:t>
            </a:r>
            <a:endParaRPr lang="en-GB" b="1" dirty="0">
              <a:latin typeface="Candara" panose="020E0502030303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46226760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E574158-1F01-429E-A5A0-864910FA08F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lnSpc>
                <a:spcPct val="100000"/>
              </a:lnSpc>
              <a:spcBef>
                <a:spcPts val="0"/>
              </a:spcBef>
              <a:defRPr/>
            </a:pPr>
            <a:r>
              <a:rPr lang="en-GB" dirty="0"/>
              <a:t>Surds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C337A0DC-1A5A-47FE-8838-A6D08B13E73D}"/>
              </a:ext>
            </a:extLst>
          </p:cNvPr>
          <p:cNvSpPr txBox="1"/>
          <p:nvPr/>
        </p:nvSpPr>
        <p:spPr>
          <a:xfrm>
            <a:off x="3902825" y="6209607"/>
            <a:ext cx="133834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latin typeface="Candara" panose="020E0502030303020204" pitchFamily="34" charset="0"/>
                <a:hlinkClick r:id="rId2" action="ppaction://hlinksldjump"/>
              </a:rPr>
              <a:t>CONTENTS</a:t>
            </a:r>
            <a:endParaRPr lang="en-GB" b="1" dirty="0">
              <a:latin typeface="Candara" panose="020E0502030303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24841536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-1" y="0"/>
            <a:ext cx="91440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b="1" dirty="0">
                <a:latin typeface="Candara" panose="020E0502030303020204" pitchFamily="34" charset="0"/>
              </a:rPr>
              <a:t>Algebra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3902825" y="6488668"/>
            <a:ext cx="133834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latin typeface="Candara" panose="020E0502030303020204" pitchFamily="34" charset="0"/>
                <a:hlinkClick r:id="rId3" action="ppaction://hlinksldjump"/>
              </a:rPr>
              <a:t>CONTENTS</a:t>
            </a:r>
            <a:endParaRPr lang="en-GB" b="1" dirty="0">
              <a:latin typeface="Candara" panose="020E0502030303020204" pitchFamily="34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graphicFrame>
            <p:nvGraphicFramePr>
              <p:cNvPr id="5" name="Table 4">
                <a:extLst>
                  <a:ext uri="{FF2B5EF4-FFF2-40B4-BE49-F238E27FC236}">
                    <a16:creationId xmlns:a16="http://schemas.microsoft.com/office/drawing/2014/main" id="{35227568-FB4B-47AB-B1E3-5513F4937551}"/>
                  </a:ext>
                </a:extLst>
              </p:cNvPr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1619178420"/>
                  </p:ext>
                </p:extLst>
              </p:nvPr>
            </p:nvGraphicFramePr>
            <p:xfrm>
              <a:off x="0" y="528053"/>
              <a:ext cx="9144000" cy="6017337"/>
            </p:xfrm>
            <a:graphic>
              <a:graphicData uri="http://schemas.openxmlformats.org/drawingml/2006/table">
                <a:tbl>
                  <a:tblPr firstRow="1" bandRow="1">
                    <a:tableStyleId>{5940675A-B579-460E-94D1-54222C63F5DA}</a:tableStyleId>
                  </a:tblPr>
                  <a:tblGrid>
                    <a:gridCol w="9144000">
                      <a:extLst>
                        <a:ext uri="{9D8B030D-6E8A-4147-A177-3AD203B41FA5}">
                          <a16:colId xmlns:a16="http://schemas.microsoft.com/office/drawing/2014/main" val="2502444471"/>
                        </a:ext>
                      </a:extLst>
                    </a:gridCol>
                  </a:tblGrid>
                  <a:tr h="353961">
                    <a:tc>
                      <a:txBody>
                        <a:bodyPr/>
                        <a:lstStyle/>
                        <a:p>
                          <a:pPr marL="0" marR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GB" sz="1800" dirty="0">
                              <a:latin typeface="Candara" panose="020E0502030303020204" pitchFamily="34" charset="0"/>
                              <a:hlinkClick r:id="rId4" action="ppaction://hlinksldjump"/>
                            </a:rPr>
                            <a:t>Functions: Domain, Range, composite, inverse</a:t>
                          </a:r>
                          <a:endParaRPr lang="en-GB" sz="1800" dirty="0">
                            <a:latin typeface="Candara" panose="020E0502030303020204" pitchFamily="34" charset="0"/>
                          </a:endParaRPr>
                        </a:p>
                      </a:txBody>
                      <a:tcPr marL="68580" marR="68580" marT="34290" marB="34290"/>
                    </a:tc>
                    <a:extLst>
                      <a:ext uri="{0D108BD9-81ED-4DB2-BD59-A6C34878D82A}">
                        <a16:rowId xmlns:a16="http://schemas.microsoft.com/office/drawing/2014/main" val="3291779291"/>
                      </a:ext>
                    </a:extLst>
                  </a:tr>
                  <a:tr h="353961">
                    <a:tc>
                      <a:txBody>
                        <a:bodyPr/>
                        <a:lstStyle/>
                        <a:p>
                          <a:pPr marL="0" marR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GB" sz="1800" dirty="0">
                              <a:latin typeface="Candara" panose="020E0502030303020204" pitchFamily="34" charset="0"/>
                              <a:hlinkClick r:id="rId5" action="ppaction://hlinksldjump"/>
                            </a:rPr>
                            <a:t>Expanding brackets + Use of Pascal’s triangle to find coefficients</a:t>
                          </a:r>
                          <a:endParaRPr lang="en-GB" sz="1800" dirty="0">
                            <a:latin typeface="Candara" panose="020E0502030303020204" pitchFamily="34" charset="0"/>
                          </a:endParaRPr>
                        </a:p>
                      </a:txBody>
                      <a:tcPr marL="68580" marR="68580" marT="34290" marB="34290"/>
                    </a:tc>
                    <a:extLst>
                      <a:ext uri="{0D108BD9-81ED-4DB2-BD59-A6C34878D82A}">
                        <a16:rowId xmlns:a16="http://schemas.microsoft.com/office/drawing/2014/main" val="3746978554"/>
                      </a:ext>
                    </a:extLst>
                  </a:tr>
                  <a:tr h="353961">
                    <a:tc>
                      <a:txBody>
                        <a:bodyPr/>
                        <a:lstStyle/>
                        <a:p>
                          <a:pPr marL="0" marR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GB" sz="1800" dirty="0">
                              <a:latin typeface="Candara" panose="020E0502030303020204" pitchFamily="34" charset="0"/>
                              <a:hlinkClick r:id="rId6" action="ppaction://hlinksldjump"/>
                            </a:rPr>
                            <a:t>Factorising</a:t>
                          </a:r>
                          <a:endParaRPr lang="en-GB" sz="1800" dirty="0">
                            <a:latin typeface="Candara" panose="020E0502030303020204" pitchFamily="34" charset="0"/>
                          </a:endParaRPr>
                        </a:p>
                      </a:txBody>
                      <a:tcPr marL="68580" marR="68580" marT="34290" marB="34290"/>
                    </a:tc>
                    <a:extLst>
                      <a:ext uri="{0D108BD9-81ED-4DB2-BD59-A6C34878D82A}">
                        <a16:rowId xmlns:a16="http://schemas.microsoft.com/office/drawing/2014/main" val="1340743406"/>
                      </a:ext>
                    </a:extLst>
                  </a:tr>
                  <a:tr h="353961">
                    <a:tc>
                      <a:txBody>
                        <a:bodyPr/>
                        <a:lstStyle/>
                        <a:p>
                          <a:pPr marL="0" marR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GB" sz="1800" dirty="0">
                              <a:latin typeface="Candara" panose="020E0502030303020204" pitchFamily="34" charset="0"/>
                              <a:hlinkClick r:id="rId7" action="ppaction://hlinksldjump"/>
                            </a:rPr>
                            <a:t>Algebraic fractions</a:t>
                          </a:r>
                          <a:endParaRPr lang="en-GB" sz="1800" dirty="0">
                            <a:latin typeface="Candara" panose="020E0502030303020204" pitchFamily="34" charset="0"/>
                          </a:endParaRPr>
                        </a:p>
                      </a:txBody>
                      <a:tcPr marL="68580" marR="68580" marT="34290" marB="34290"/>
                    </a:tc>
                    <a:extLst>
                      <a:ext uri="{0D108BD9-81ED-4DB2-BD59-A6C34878D82A}">
                        <a16:rowId xmlns:a16="http://schemas.microsoft.com/office/drawing/2014/main" val="1607094416"/>
                      </a:ext>
                    </a:extLst>
                  </a:tr>
                  <a:tr h="353961">
                    <a:tc>
                      <a:txBody>
                        <a:bodyPr/>
                        <a:lstStyle/>
                        <a:p>
                          <a:pPr marL="0" marR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GB" sz="1800" dirty="0">
                              <a:latin typeface="Candara" panose="020E0502030303020204" pitchFamily="34" charset="0"/>
                              <a:hlinkClick r:id="rId8" action="ppaction://hlinksldjump"/>
                            </a:rPr>
                            <a:t>Rearranging formulae</a:t>
                          </a:r>
                          <a:endParaRPr lang="en-GB" sz="1800" dirty="0">
                            <a:latin typeface="Candara" panose="020E0502030303020204" pitchFamily="34" charset="0"/>
                          </a:endParaRPr>
                        </a:p>
                      </a:txBody>
                      <a:tcPr marL="68580" marR="68580" marT="34290" marB="34290"/>
                    </a:tc>
                    <a:extLst>
                      <a:ext uri="{0D108BD9-81ED-4DB2-BD59-A6C34878D82A}">
                        <a16:rowId xmlns:a16="http://schemas.microsoft.com/office/drawing/2014/main" val="2125271861"/>
                      </a:ext>
                    </a:extLst>
                  </a:tr>
                  <a:tr h="353961">
                    <a:tc>
                      <a:txBody>
                        <a:bodyPr/>
                        <a:lstStyle/>
                        <a:p>
                          <a:pPr marL="0" marR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GB" sz="1800" dirty="0">
                              <a:latin typeface="Candara" panose="020E0502030303020204" pitchFamily="34" charset="0"/>
                              <a:hlinkClick r:id="rId9" action="ppaction://hlinksldjump"/>
                            </a:rPr>
                            <a:t>Factor theorem + using FT to factorise/solve cubic equations</a:t>
                          </a:r>
                          <a:endParaRPr lang="en-GB" sz="1800" dirty="0">
                            <a:latin typeface="Candara" panose="020E0502030303020204" pitchFamily="34" charset="0"/>
                          </a:endParaRPr>
                        </a:p>
                      </a:txBody>
                      <a:tcPr marL="68580" marR="68580" marT="34290" marB="34290"/>
                    </a:tc>
                    <a:extLst>
                      <a:ext uri="{0D108BD9-81ED-4DB2-BD59-A6C34878D82A}">
                        <a16:rowId xmlns:a16="http://schemas.microsoft.com/office/drawing/2014/main" val="3605696154"/>
                      </a:ext>
                    </a:extLst>
                  </a:tr>
                  <a:tr h="353961">
                    <a:tc>
                      <a:txBody>
                        <a:bodyPr/>
                        <a:lstStyle/>
                        <a:p>
                          <a:pPr marL="0" marR="0" lvl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GB" sz="1800" dirty="0">
                              <a:latin typeface="Candara" panose="020E0502030303020204" pitchFamily="34" charset="0"/>
                              <a:hlinkClick r:id="rId10" action="ppaction://hlinksldjump"/>
                            </a:rPr>
                            <a:t>Completing the square</a:t>
                          </a:r>
                          <a:endParaRPr lang="en-GB" sz="1800" dirty="0">
                            <a:latin typeface="Candara" panose="020E0502030303020204" pitchFamily="34" charset="0"/>
                          </a:endParaRPr>
                        </a:p>
                      </a:txBody>
                      <a:tcPr marL="68580" marR="68580" marT="34290" marB="34290"/>
                    </a:tc>
                    <a:extLst>
                      <a:ext uri="{0D108BD9-81ED-4DB2-BD59-A6C34878D82A}">
                        <a16:rowId xmlns:a16="http://schemas.microsoft.com/office/drawing/2014/main" val="3739409327"/>
                      </a:ext>
                    </a:extLst>
                  </a:tr>
                  <a:tr h="353961">
                    <a:tc>
                      <a:txBody>
                        <a:bodyPr/>
                        <a:lstStyle/>
                        <a:p>
                          <a:pPr marL="0" marR="0" lvl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GB" sz="1800" dirty="0">
                              <a:latin typeface="Candara" panose="020E0502030303020204" pitchFamily="34" charset="0"/>
                              <a:hlinkClick r:id="rId11" action="ppaction://hlinksldjump"/>
                            </a:rPr>
                            <a:t>Sketching graphs (linear, quadratic, exponential </a:t>
                          </a:r>
                          <a14:m>
                            <m:oMath xmlns:m="http://schemas.openxmlformats.org/officeDocument/2006/math">
                              <m:r>
                                <a:rPr lang="en-GB" sz="1800" b="0" i="1" smtClean="0">
                                  <a:latin typeface="Cambria Math" panose="02040503050406030204" pitchFamily="18" charset="0"/>
                                  <a:hlinkClick r:id="rId11" action="ppaction://hlinksldjump"/>
                                </a:rPr>
                                <m:t>𝑎</m:t>
                              </m:r>
                              <m:sSup>
                                <m:sSupPr>
                                  <m:ctrlPr>
                                    <a:rPr lang="en-GB" sz="1800" b="0" i="1" smtClean="0">
                                      <a:latin typeface="Cambria Math" panose="02040503050406030204" pitchFamily="18" charset="0"/>
                                      <a:hlinkClick r:id="rId11" action="ppaction://hlinksldjump"/>
                                    </a:rPr>
                                  </m:ctrlPr>
                                </m:sSupPr>
                                <m:e>
                                  <m:r>
                                    <a:rPr lang="en-GB" sz="1800" b="0" i="1" smtClean="0">
                                      <a:latin typeface="Cambria Math" panose="02040503050406030204" pitchFamily="18" charset="0"/>
                                      <a:hlinkClick r:id="rId11" action="ppaction://hlinksldjump"/>
                                    </a:rPr>
                                    <m:t>𝑏</m:t>
                                  </m:r>
                                </m:e>
                                <m:sup>
                                  <m:r>
                                    <a:rPr lang="en-GB" sz="1800" b="0" i="1" smtClean="0">
                                      <a:latin typeface="Cambria Math" panose="02040503050406030204" pitchFamily="18" charset="0"/>
                                      <a:hlinkClick r:id="rId11" action="ppaction://hlinksldjump"/>
                                    </a:rPr>
                                    <m:t>𝑥</m:t>
                                  </m:r>
                                </m:sup>
                              </m:sSup>
                            </m:oMath>
                          </a14:m>
                          <a:r>
                            <a:rPr lang="en-GB" sz="1800" dirty="0">
                              <a:latin typeface="Candara" panose="020E0502030303020204" pitchFamily="34" charset="0"/>
                              <a:hlinkClick r:id="rId11" action="ppaction://hlinksldjump"/>
                            </a:rPr>
                            <a:t> + </a:t>
                          </a:r>
                          <a14:m>
                            <m:oMath xmlns:m="http://schemas.openxmlformats.org/officeDocument/2006/math">
                              <m:r>
                                <a:rPr lang="en-GB" sz="1800" b="0" i="1" smtClean="0">
                                  <a:latin typeface="Cambria Math" panose="02040503050406030204" pitchFamily="18" charset="0"/>
                                  <a:hlinkClick r:id="rId11" action="ppaction://hlinksldjump"/>
                                </a:rPr>
                                <m:t>𝑎</m:t>
                              </m:r>
                              <m:sSup>
                                <m:sSupPr>
                                  <m:ctrlPr>
                                    <a:rPr lang="en-GB" sz="1800" b="0" i="1" smtClean="0">
                                      <a:latin typeface="Cambria Math" panose="02040503050406030204" pitchFamily="18" charset="0"/>
                                      <a:hlinkClick r:id="rId11" action="ppaction://hlinksldjump"/>
                                    </a:rPr>
                                  </m:ctrlPr>
                                </m:sSupPr>
                                <m:e>
                                  <m:r>
                                    <a:rPr lang="en-GB" sz="1800" b="0" i="1" smtClean="0">
                                      <a:latin typeface="Cambria Math" panose="02040503050406030204" pitchFamily="18" charset="0"/>
                                      <a:hlinkClick r:id="rId11" action="ppaction://hlinksldjump"/>
                                    </a:rPr>
                                    <m:t>𝑏</m:t>
                                  </m:r>
                                </m:e>
                                <m:sup>
                                  <m:r>
                                    <a:rPr lang="en-GB" sz="1800" b="0" i="1" smtClean="0">
                                      <a:latin typeface="Cambria Math" panose="02040503050406030204" pitchFamily="18" charset="0"/>
                                      <a:hlinkClick r:id="rId11" action="ppaction://hlinksldjump"/>
                                    </a:rPr>
                                    <m:t>−</m:t>
                                  </m:r>
                                  <m:r>
                                    <a:rPr lang="en-GB" sz="1800" b="0" i="1" smtClean="0">
                                      <a:latin typeface="Cambria Math" panose="02040503050406030204" pitchFamily="18" charset="0"/>
                                      <a:hlinkClick r:id="rId11" action="ppaction://hlinksldjump"/>
                                    </a:rPr>
                                    <m:t>𝑥</m:t>
                                  </m:r>
                                </m:sup>
                              </m:sSup>
                            </m:oMath>
                          </a14:m>
                          <a:r>
                            <a:rPr lang="en-GB" sz="1800" dirty="0">
                              <a:latin typeface="Candara" panose="020E0502030303020204" pitchFamily="34" charset="0"/>
                              <a:hlinkClick r:id="rId11" action="ppaction://hlinksldjump"/>
                            </a:rPr>
                            <a:t>)</a:t>
                          </a:r>
                          <a:r>
                            <a:rPr lang="en-GB" sz="1800" baseline="0" dirty="0">
                              <a:latin typeface="Candara" panose="020E0502030303020204" pitchFamily="34" charset="0"/>
                              <a:hlinkClick r:id="rId11" action="ppaction://hlinksldjump"/>
                            </a:rPr>
                            <a:t> + Piecewise functions</a:t>
                          </a:r>
                          <a:endParaRPr lang="en-GB" sz="1800" dirty="0">
                            <a:latin typeface="Candara" panose="020E0502030303020204" pitchFamily="34" charset="0"/>
                          </a:endParaRPr>
                        </a:p>
                      </a:txBody>
                      <a:tcPr marL="68580" marR="68580" marT="34290" marB="34290"/>
                    </a:tc>
                    <a:extLst>
                      <a:ext uri="{0D108BD9-81ED-4DB2-BD59-A6C34878D82A}">
                        <a16:rowId xmlns:a16="http://schemas.microsoft.com/office/drawing/2014/main" val="967910511"/>
                      </a:ext>
                    </a:extLst>
                  </a:tr>
                  <a:tr h="353961">
                    <a:tc>
                      <a:txBody>
                        <a:bodyPr/>
                        <a:lstStyle/>
                        <a:p>
                          <a:pPr marL="0" marR="0" lvl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GB" sz="1800" dirty="0">
                              <a:latin typeface="Candara" panose="020E0502030303020204" pitchFamily="34" charset="0"/>
                              <a:hlinkClick r:id="rId12" action="ppaction://hlinksldjump"/>
                            </a:rPr>
                            <a:t>Solving linear and quadratic equations</a:t>
                          </a:r>
                          <a:endParaRPr lang="en-GB" sz="1800" dirty="0">
                            <a:latin typeface="Candara" panose="020E0502030303020204" pitchFamily="34" charset="0"/>
                          </a:endParaRPr>
                        </a:p>
                      </a:txBody>
                      <a:tcPr marL="68580" marR="68580" marT="34290" marB="34290"/>
                    </a:tc>
                    <a:extLst>
                      <a:ext uri="{0D108BD9-81ED-4DB2-BD59-A6C34878D82A}">
                        <a16:rowId xmlns:a16="http://schemas.microsoft.com/office/drawing/2014/main" val="3163385825"/>
                      </a:ext>
                    </a:extLst>
                  </a:tr>
                  <a:tr h="353961">
                    <a:tc>
                      <a:txBody>
                        <a:bodyPr/>
                        <a:lstStyle/>
                        <a:p>
                          <a:pPr marL="0" marR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GB" sz="1800" dirty="0">
                              <a:latin typeface="Candara" panose="020E0502030303020204" pitchFamily="34" charset="0"/>
                              <a:hlinkClick r:id="rId13" action="ppaction://hlinksldjump"/>
                            </a:rPr>
                            <a:t>Simultaneous equations (Two unknowns)</a:t>
                          </a:r>
                          <a:endParaRPr lang="en-GB" sz="1800" dirty="0">
                            <a:latin typeface="Candara" panose="020E0502030303020204" pitchFamily="34" charset="0"/>
                          </a:endParaRPr>
                        </a:p>
                      </a:txBody>
                      <a:tcPr marL="68580" marR="68580" marT="34290" marB="34290"/>
                    </a:tc>
                    <a:extLst>
                      <a:ext uri="{0D108BD9-81ED-4DB2-BD59-A6C34878D82A}">
                        <a16:rowId xmlns:a16="http://schemas.microsoft.com/office/drawing/2014/main" val="1992044271"/>
                      </a:ext>
                    </a:extLst>
                  </a:tr>
                  <a:tr h="353961">
                    <a:tc>
                      <a:txBody>
                        <a:bodyPr/>
                        <a:lstStyle/>
                        <a:p>
                          <a:pPr marL="0" marR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GB" sz="1800" dirty="0">
                              <a:latin typeface="Candara" panose="020E0502030303020204" pitchFamily="34" charset="0"/>
                              <a:hlinkClick r:id="rId14" action="ppaction://hlinksldjump"/>
                            </a:rPr>
                            <a:t>Simultaneous equations (Three unknowns)</a:t>
                          </a:r>
                          <a:endParaRPr lang="en-GB" sz="1800" dirty="0">
                            <a:latin typeface="Candara" panose="020E0502030303020204" pitchFamily="34" charset="0"/>
                          </a:endParaRPr>
                        </a:p>
                      </a:txBody>
                      <a:tcPr marL="68580" marR="68580" marT="34290" marB="34290"/>
                    </a:tc>
                    <a:extLst>
                      <a:ext uri="{0D108BD9-81ED-4DB2-BD59-A6C34878D82A}">
                        <a16:rowId xmlns:a16="http://schemas.microsoft.com/office/drawing/2014/main" val="828396080"/>
                      </a:ext>
                    </a:extLst>
                  </a:tr>
                  <a:tr h="353961">
                    <a:tc>
                      <a:txBody>
                        <a:bodyPr/>
                        <a:lstStyle/>
                        <a:p>
                          <a:pPr marL="0" marR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GB" sz="1800" dirty="0">
                              <a:latin typeface="Candara" panose="020E0502030303020204" pitchFamily="34" charset="0"/>
                              <a:hlinkClick r:id="rId15" action="ppaction://hlinksldjump"/>
                            </a:rPr>
                            <a:t>Solving linear and quadratic inequalities</a:t>
                          </a:r>
                          <a:endParaRPr lang="en-GB" sz="1800" dirty="0">
                            <a:latin typeface="Candara" panose="020E0502030303020204" pitchFamily="34" charset="0"/>
                          </a:endParaRPr>
                        </a:p>
                      </a:txBody>
                      <a:tcPr marL="68580" marR="68580" marT="34290" marB="34290"/>
                    </a:tc>
                    <a:extLst>
                      <a:ext uri="{0D108BD9-81ED-4DB2-BD59-A6C34878D82A}">
                        <a16:rowId xmlns:a16="http://schemas.microsoft.com/office/drawing/2014/main" val="2315626116"/>
                      </a:ext>
                    </a:extLst>
                  </a:tr>
                  <a:tr h="353961">
                    <a:tc>
                      <a:txBody>
                        <a:bodyPr/>
                        <a:lstStyle/>
                        <a:p>
                          <a:pPr marL="0" marR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GB" sz="1800" dirty="0">
                              <a:latin typeface="Candara" panose="020E0502030303020204" pitchFamily="34" charset="0"/>
                              <a:hlinkClick r:id="rId16" action="ppaction://hlinksldjump"/>
                            </a:rPr>
                            <a:t>Indices</a:t>
                          </a:r>
                          <a:endParaRPr lang="en-GB" sz="1800" dirty="0">
                            <a:latin typeface="Candara" panose="020E0502030303020204" pitchFamily="34" charset="0"/>
                          </a:endParaRPr>
                        </a:p>
                      </a:txBody>
                      <a:tcPr marL="68580" marR="68580" marT="34290" marB="34290"/>
                    </a:tc>
                    <a:extLst>
                      <a:ext uri="{0D108BD9-81ED-4DB2-BD59-A6C34878D82A}">
                        <a16:rowId xmlns:a16="http://schemas.microsoft.com/office/drawing/2014/main" val="2984375508"/>
                      </a:ext>
                    </a:extLst>
                  </a:tr>
                  <a:tr h="353961">
                    <a:tc>
                      <a:txBody>
                        <a:bodyPr/>
                        <a:lstStyle/>
                        <a:p>
                          <a:pPr marL="0" marR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GB" sz="1800" dirty="0">
                              <a:latin typeface="Candara" panose="020E0502030303020204" pitchFamily="34" charset="0"/>
                              <a:hlinkClick r:id="rId17" action="ppaction://hlinksldjump"/>
                            </a:rPr>
                            <a:t>Proof</a:t>
                          </a:r>
                          <a:endParaRPr lang="en-GB" sz="1800" dirty="0">
                            <a:latin typeface="Candara" panose="020E0502030303020204" pitchFamily="34" charset="0"/>
                          </a:endParaRPr>
                        </a:p>
                      </a:txBody>
                      <a:tcPr marL="68580" marR="68580" marT="34290" marB="34290"/>
                    </a:tc>
                    <a:extLst>
                      <a:ext uri="{0D108BD9-81ED-4DB2-BD59-A6C34878D82A}">
                        <a16:rowId xmlns:a16="http://schemas.microsoft.com/office/drawing/2014/main" val="12887476"/>
                      </a:ext>
                    </a:extLst>
                  </a:tr>
                  <a:tr h="353961">
                    <a:tc>
                      <a:txBody>
                        <a:bodyPr/>
                        <a:lstStyle/>
                        <a:p>
                          <a:pPr marL="0" marR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GB" sz="1800" dirty="0">
                              <a:latin typeface="Candara" panose="020E0502030303020204" pitchFamily="34" charset="0"/>
                              <a:hlinkClick r:id="rId18" action="ppaction://hlinksldjump"/>
                            </a:rPr>
                            <a:t>Sequences: Quadratic</a:t>
                          </a:r>
                          <a:endParaRPr lang="en-GB" sz="1800" dirty="0">
                            <a:latin typeface="Candara" panose="020E0502030303020204" pitchFamily="34" charset="0"/>
                          </a:endParaRPr>
                        </a:p>
                      </a:txBody>
                      <a:tcPr marL="68580" marR="68580" marT="34290" marB="34290"/>
                    </a:tc>
                    <a:extLst>
                      <a:ext uri="{0D108BD9-81ED-4DB2-BD59-A6C34878D82A}">
                        <a16:rowId xmlns:a16="http://schemas.microsoft.com/office/drawing/2014/main" val="2949312661"/>
                      </a:ext>
                    </a:extLst>
                  </a:tr>
                  <a:tr h="353961">
                    <a:tc>
                      <a:txBody>
                        <a:bodyPr/>
                        <a:lstStyle/>
                        <a:p>
                          <a:pPr marL="0" marR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GB" sz="1800" dirty="0">
                              <a:latin typeface="Candara" panose="020E0502030303020204" pitchFamily="34" charset="0"/>
                              <a:hlinkClick r:id="rId19" action="ppaction://hlinksldjump"/>
                            </a:rPr>
                            <a:t>Sequences: n</a:t>
                          </a:r>
                          <a:r>
                            <a:rPr lang="en-GB" sz="1800" baseline="30000" dirty="0">
                              <a:latin typeface="Candara" panose="020E0502030303020204" pitchFamily="34" charset="0"/>
                              <a:hlinkClick r:id="rId19" action="ppaction://hlinksldjump"/>
                            </a:rPr>
                            <a:t>th</a:t>
                          </a:r>
                          <a:r>
                            <a:rPr lang="en-GB" sz="1800" baseline="0" dirty="0">
                              <a:latin typeface="Candara" panose="020E0502030303020204" pitchFamily="34" charset="0"/>
                              <a:hlinkClick r:id="rId19" action="ppaction://hlinksldjump"/>
                            </a:rPr>
                            <a:t> term and limiting values</a:t>
                          </a:r>
                          <a:endParaRPr lang="en-GB" sz="1800" dirty="0">
                            <a:latin typeface="Candara" panose="020E0502030303020204" pitchFamily="34" charset="0"/>
                          </a:endParaRPr>
                        </a:p>
                      </a:txBody>
                      <a:tcPr marL="68580" marR="68580" marT="34290" marB="34290"/>
                    </a:tc>
                    <a:extLst>
                      <a:ext uri="{0D108BD9-81ED-4DB2-BD59-A6C34878D82A}">
                        <a16:rowId xmlns:a16="http://schemas.microsoft.com/office/drawing/2014/main" val="3672280605"/>
                      </a:ext>
                    </a:extLst>
                  </a:tr>
                  <a:tr h="353961">
                    <a:tc>
                      <a:txBody>
                        <a:bodyPr/>
                        <a:lstStyle/>
                        <a:p>
                          <a:pPr marL="0" marR="0" lvl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GB" sz="1800" dirty="0">
                              <a:latin typeface="Candara" panose="020E0502030303020204" pitchFamily="34" charset="0"/>
                              <a:hlinkClick r:id="rId20" action="ppaction://hlinksldjump"/>
                            </a:rPr>
                            <a:t>Equating coefficients</a:t>
                          </a:r>
                          <a:endParaRPr lang="en-GB" sz="1800" dirty="0">
                            <a:latin typeface="Candara" panose="020E0502030303020204" pitchFamily="34" charset="0"/>
                          </a:endParaRPr>
                        </a:p>
                      </a:txBody>
                      <a:tcPr marL="68580" marR="68580" marT="34290" marB="34290"/>
                    </a:tc>
                    <a:extLst>
                      <a:ext uri="{0D108BD9-81ED-4DB2-BD59-A6C34878D82A}">
                        <a16:rowId xmlns:a16="http://schemas.microsoft.com/office/drawing/2014/main" val="1204729634"/>
                      </a:ext>
                    </a:extLst>
                  </a:tr>
                </a:tbl>
              </a:graphicData>
            </a:graphic>
          </p:graphicFrame>
        </mc:Choice>
        <mc:Fallback xmlns="">
          <p:graphicFrame>
            <p:nvGraphicFramePr>
              <p:cNvPr id="5" name="Table 4">
                <a:extLst>
                  <a:ext uri="{FF2B5EF4-FFF2-40B4-BE49-F238E27FC236}">
                    <a16:creationId xmlns:a16="http://schemas.microsoft.com/office/drawing/2014/main" id="{35227568-FB4B-47AB-B1E3-5513F4937551}"/>
                  </a:ext>
                </a:extLst>
              </p:cNvPr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1619178420"/>
                  </p:ext>
                </p:extLst>
              </p:nvPr>
            </p:nvGraphicFramePr>
            <p:xfrm>
              <a:off x="0" y="528053"/>
              <a:ext cx="9144000" cy="6017337"/>
            </p:xfrm>
            <a:graphic>
              <a:graphicData uri="http://schemas.openxmlformats.org/drawingml/2006/table">
                <a:tbl>
                  <a:tblPr firstRow="1" bandRow="1">
                    <a:tableStyleId>{5940675A-B579-460E-94D1-54222C63F5DA}</a:tableStyleId>
                  </a:tblPr>
                  <a:tblGrid>
                    <a:gridCol w="9144000">
                      <a:extLst>
                        <a:ext uri="{9D8B030D-6E8A-4147-A177-3AD203B41FA5}">
                          <a16:colId xmlns:a16="http://schemas.microsoft.com/office/drawing/2014/main" val="2502444471"/>
                        </a:ext>
                      </a:extLst>
                    </a:gridCol>
                  </a:tblGrid>
                  <a:tr h="353961">
                    <a:tc>
                      <a:txBody>
                        <a:bodyPr/>
                        <a:lstStyle/>
                        <a:p>
                          <a:pPr marL="0" marR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GB" sz="1800" dirty="0">
                              <a:latin typeface="Candara" panose="020E0502030303020204" pitchFamily="34" charset="0"/>
                              <a:hlinkClick r:id="rId21" action="ppaction://hlinksldjump"/>
                            </a:rPr>
                            <a:t>Functions: Domain, Range, composite, inverse</a:t>
                          </a:r>
                          <a:endParaRPr lang="en-GB" sz="1800" dirty="0">
                            <a:latin typeface="Candara" panose="020E0502030303020204" pitchFamily="34" charset="0"/>
                          </a:endParaRPr>
                        </a:p>
                      </a:txBody>
                      <a:tcPr marL="68580" marR="68580" marT="34290" marB="34290"/>
                    </a:tc>
                    <a:extLst>
                      <a:ext uri="{0D108BD9-81ED-4DB2-BD59-A6C34878D82A}">
                        <a16:rowId xmlns:a16="http://schemas.microsoft.com/office/drawing/2014/main" val="3291779291"/>
                      </a:ext>
                    </a:extLst>
                  </a:tr>
                  <a:tr h="353961">
                    <a:tc>
                      <a:txBody>
                        <a:bodyPr/>
                        <a:lstStyle/>
                        <a:p>
                          <a:pPr marL="0" marR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GB" sz="1800" dirty="0">
                              <a:latin typeface="Candara" panose="020E0502030303020204" pitchFamily="34" charset="0"/>
                              <a:hlinkClick r:id="rId22" action="ppaction://hlinksldjump"/>
                            </a:rPr>
                            <a:t>Expanding brackets + Use of Pascal’s triangle to find coefficients</a:t>
                          </a:r>
                          <a:endParaRPr lang="en-GB" sz="1800" dirty="0">
                            <a:latin typeface="Candara" panose="020E0502030303020204" pitchFamily="34" charset="0"/>
                          </a:endParaRPr>
                        </a:p>
                      </a:txBody>
                      <a:tcPr marL="68580" marR="68580" marT="34290" marB="34290"/>
                    </a:tc>
                    <a:extLst>
                      <a:ext uri="{0D108BD9-81ED-4DB2-BD59-A6C34878D82A}">
                        <a16:rowId xmlns:a16="http://schemas.microsoft.com/office/drawing/2014/main" val="3746978554"/>
                      </a:ext>
                    </a:extLst>
                  </a:tr>
                  <a:tr h="353961">
                    <a:tc>
                      <a:txBody>
                        <a:bodyPr/>
                        <a:lstStyle/>
                        <a:p>
                          <a:pPr marL="0" marR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GB" sz="1800" dirty="0">
                              <a:latin typeface="Candara" panose="020E0502030303020204" pitchFamily="34" charset="0"/>
                              <a:hlinkClick r:id="rId23" action="ppaction://hlinksldjump"/>
                            </a:rPr>
                            <a:t>Factorising</a:t>
                          </a:r>
                          <a:endParaRPr lang="en-GB" sz="1800" dirty="0">
                            <a:latin typeface="Candara" panose="020E0502030303020204" pitchFamily="34" charset="0"/>
                          </a:endParaRPr>
                        </a:p>
                      </a:txBody>
                      <a:tcPr marL="68580" marR="68580" marT="34290" marB="34290"/>
                    </a:tc>
                    <a:extLst>
                      <a:ext uri="{0D108BD9-81ED-4DB2-BD59-A6C34878D82A}">
                        <a16:rowId xmlns:a16="http://schemas.microsoft.com/office/drawing/2014/main" val="1340743406"/>
                      </a:ext>
                    </a:extLst>
                  </a:tr>
                  <a:tr h="353961">
                    <a:tc>
                      <a:txBody>
                        <a:bodyPr/>
                        <a:lstStyle/>
                        <a:p>
                          <a:pPr marL="0" marR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GB" sz="1800" dirty="0">
                              <a:latin typeface="Candara" panose="020E0502030303020204" pitchFamily="34" charset="0"/>
                              <a:hlinkClick r:id="rId24" action="ppaction://hlinksldjump"/>
                            </a:rPr>
                            <a:t>Algebraic fractions</a:t>
                          </a:r>
                          <a:endParaRPr lang="en-GB" sz="1800" dirty="0">
                            <a:latin typeface="Candara" panose="020E0502030303020204" pitchFamily="34" charset="0"/>
                          </a:endParaRPr>
                        </a:p>
                      </a:txBody>
                      <a:tcPr marL="68580" marR="68580" marT="34290" marB="34290"/>
                    </a:tc>
                    <a:extLst>
                      <a:ext uri="{0D108BD9-81ED-4DB2-BD59-A6C34878D82A}">
                        <a16:rowId xmlns:a16="http://schemas.microsoft.com/office/drawing/2014/main" val="1607094416"/>
                      </a:ext>
                    </a:extLst>
                  </a:tr>
                  <a:tr h="353961">
                    <a:tc>
                      <a:txBody>
                        <a:bodyPr/>
                        <a:lstStyle/>
                        <a:p>
                          <a:pPr marL="0" marR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GB" sz="1800" dirty="0">
                              <a:latin typeface="Candara" panose="020E0502030303020204" pitchFamily="34" charset="0"/>
                              <a:hlinkClick r:id="rId25" action="ppaction://hlinksldjump"/>
                            </a:rPr>
                            <a:t>Rearranging formulae</a:t>
                          </a:r>
                          <a:endParaRPr lang="en-GB" sz="1800" dirty="0">
                            <a:latin typeface="Candara" panose="020E0502030303020204" pitchFamily="34" charset="0"/>
                          </a:endParaRPr>
                        </a:p>
                      </a:txBody>
                      <a:tcPr marL="68580" marR="68580" marT="34290" marB="34290"/>
                    </a:tc>
                    <a:extLst>
                      <a:ext uri="{0D108BD9-81ED-4DB2-BD59-A6C34878D82A}">
                        <a16:rowId xmlns:a16="http://schemas.microsoft.com/office/drawing/2014/main" val="2125271861"/>
                      </a:ext>
                    </a:extLst>
                  </a:tr>
                  <a:tr h="353961">
                    <a:tc>
                      <a:txBody>
                        <a:bodyPr/>
                        <a:lstStyle/>
                        <a:p>
                          <a:pPr marL="0" marR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GB" sz="1800" dirty="0">
                              <a:latin typeface="Candara" panose="020E0502030303020204" pitchFamily="34" charset="0"/>
                              <a:hlinkClick r:id="rId26" action="ppaction://hlinksldjump"/>
                            </a:rPr>
                            <a:t>Factor theorem + using FT to factorise/solve cubic equations</a:t>
                          </a:r>
                          <a:endParaRPr lang="en-GB" sz="1800" dirty="0">
                            <a:latin typeface="Candara" panose="020E0502030303020204" pitchFamily="34" charset="0"/>
                          </a:endParaRPr>
                        </a:p>
                      </a:txBody>
                      <a:tcPr marL="68580" marR="68580" marT="34290" marB="34290"/>
                    </a:tc>
                    <a:extLst>
                      <a:ext uri="{0D108BD9-81ED-4DB2-BD59-A6C34878D82A}">
                        <a16:rowId xmlns:a16="http://schemas.microsoft.com/office/drawing/2014/main" val="3605696154"/>
                      </a:ext>
                    </a:extLst>
                  </a:tr>
                  <a:tr h="353961">
                    <a:tc>
                      <a:txBody>
                        <a:bodyPr/>
                        <a:lstStyle/>
                        <a:p>
                          <a:pPr marL="0" marR="0" lvl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GB" sz="1800" dirty="0">
                              <a:latin typeface="Candara" panose="020E0502030303020204" pitchFamily="34" charset="0"/>
                              <a:hlinkClick r:id="rId27" action="ppaction://hlinksldjump"/>
                            </a:rPr>
                            <a:t>Completing the square</a:t>
                          </a:r>
                          <a:endParaRPr lang="en-GB" sz="1800" dirty="0">
                            <a:latin typeface="Candara" panose="020E0502030303020204" pitchFamily="34" charset="0"/>
                          </a:endParaRPr>
                        </a:p>
                      </a:txBody>
                      <a:tcPr marL="68580" marR="68580" marT="34290" marB="34290"/>
                    </a:tc>
                    <a:extLst>
                      <a:ext uri="{0D108BD9-81ED-4DB2-BD59-A6C34878D82A}">
                        <a16:rowId xmlns:a16="http://schemas.microsoft.com/office/drawing/2014/main" val="3739409327"/>
                      </a:ext>
                    </a:extLst>
                  </a:tr>
                  <a:tr h="353961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marL="68580" marR="68580" marT="34290" marB="34290">
                        <a:blipFill>
                          <a:blip r:embed="rId28"/>
                          <a:stretch>
                            <a:fillRect l="-133" t="-713793" r="-200" b="-929310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967910511"/>
                      </a:ext>
                    </a:extLst>
                  </a:tr>
                  <a:tr h="353961">
                    <a:tc>
                      <a:txBody>
                        <a:bodyPr/>
                        <a:lstStyle/>
                        <a:p>
                          <a:pPr marL="0" marR="0" lvl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GB" sz="1800" dirty="0">
                              <a:latin typeface="Candara" panose="020E0502030303020204" pitchFamily="34" charset="0"/>
                              <a:hlinkClick r:id="rId29" action="ppaction://hlinksldjump"/>
                            </a:rPr>
                            <a:t>Solving linear and quadratic equations</a:t>
                          </a:r>
                          <a:endParaRPr lang="en-GB" sz="1800" dirty="0">
                            <a:latin typeface="Candara" panose="020E0502030303020204" pitchFamily="34" charset="0"/>
                          </a:endParaRPr>
                        </a:p>
                      </a:txBody>
                      <a:tcPr marL="68580" marR="68580" marT="34290" marB="34290"/>
                    </a:tc>
                    <a:extLst>
                      <a:ext uri="{0D108BD9-81ED-4DB2-BD59-A6C34878D82A}">
                        <a16:rowId xmlns:a16="http://schemas.microsoft.com/office/drawing/2014/main" val="3163385825"/>
                      </a:ext>
                    </a:extLst>
                  </a:tr>
                  <a:tr h="353961">
                    <a:tc>
                      <a:txBody>
                        <a:bodyPr/>
                        <a:lstStyle/>
                        <a:p>
                          <a:pPr marL="0" marR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GB" sz="1800" dirty="0">
                              <a:latin typeface="Candara" panose="020E0502030303020204" pitchFamily="34" charset="0"/>
                              <a:hlinkClick r:id="rId30" action="ppaction://hlinksldjump"/>
                            </a:rPr>
                            <a:t>Simultaneous equations (Two unknowns)</a:t>
                          </a:r>
                          <a:endParaRPr lang="en-GB" sz="1800" dirty="0">
                            <a:latin typeface="Candara" panose="020E0502030303020204" pitchFamily="34" charset="0"/>
                          </a:endParaRPr>
                        </a:p>
                      </a:txBody>
                      <a:tcPr marL="68580" marR="68580" marT="34290" marB="34290"/>
                    </a:tc>
                    <a:extLst>
                      <a:ext uri="{0D108BD9-81ED-4DB2-BD59-A6C34878D82A}">
                        <a16:rowId xmlns:a16="http://schemas.microsoft.com/office/drawing/2014/main" val="1992044271"/>
                      </a:ext>
                    </a:extLst>
                  </a:tr>
                  <a:tr h="353961">
                    <a:tc>
                      <a:txBody>
                        <a:bodyPr/>
                        <a:lstStyle/>
                        <a:p>
                          <a:pPr marL="0" marR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GB" sz="1800" dirty="0">
                              <a:latin typeface="Candara" panose="020E0502030303020204" pitchFamily="34" charset="0"/>
                              <a:hlinkClick r:id="rId31" action="ppaction://hlinksldjump"/>
                            </a:rPr>
                            <a:t>Simultaneous equations (Three unknowns)</a:t>
                          </a:r>
                          <a:endParaRPr lang="en-GB" sz="1800" dirty="0">
                            <a:latin typeface="Candara" panose="020E0502030303020204" pitchFamily="34" charset="0"/>
                          </a:endParaRPr>
                        </a:p>
                      </a:txBody>
                      <a:tcPr marL="68580" marR="68580" marT="34290" marB="34290"/>
                    </a:tc>
                    <a:extLst>
                      <a:ext uri="{0D108BD9-81ED-4DB2-BD59-A6C34878D82A}">
                        <a16:rowId xmlns:a16="http://schemas.microsoft.com/office/drawing/2014/main" val="828396080"/>
                      </a:ext>
                    </a:extLst>
                  </a:tr>
                  <a:tr h="353961">
                    <a:tc>
                      <a:txBody>
                        <a:bodyPr/>
                        <a:lstStyle/>
                        <a:p>
                          <a:pPr marL="0" marR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GB" sz="1800" dirty="0">
                              <a:latin typeface="Candara" panose="020E0502030303020204" pitchFamily="34" charset="0"/>
                              <a:hlinkClick r:id="rId32" action="ppaction://hlinksldjump"/>
                            </a:rPr>
                            <a:t>Solving linear and quadratic inequalities</a:t>
                          </a:r>
                          <a:endParaRPr lang="en-GB" sz="1800" dirty="0">
                            <a:latin typeface="Candara" panose="020E0502030303020204" pitchFamily="34" charset="0"/>
                          </a:endParaRPr>
                        </a:p>
                      </a:txBody>
                      <a:tcPr marL="68580" marR="68580" marT="34290" marB="34290"/>
                    </a:tc>
                    <a:extLst>
                      <a:ext uri="{0D108BD9-81ED-4DB2-BD59-A6C34878D82A}">
                        <a16:rowId xmlns:a16="http://schemas.microsoft.com/office/drawing/2014/main" val="2315626116"/>
                      </a:ext>
                    </a:extLst>
                  </a:tr>
                  <a:tr h="353961">
                    <a:tc>
                      <a:txBody>
                        <a:bodyPr/>
                        <a:lstStyle/>
                        <a:p>
                          <a:pPr marL="0" marR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GB" sz="1800" dirty="0">
                              <a:latin typeface="Candara" panose="020E0502030303020204" pitchFamily="34" charset="0"/>
                              <a:hlinkClick r:id="rId33" action="ppaction://hlinksldjump"/>
                            </a:rPr>
                            <a:t>Indices</a:t>
                          </a:r>
                          <a:endParaRPr lang="en-GB" sz="1800" dirty="0">
                            <a:latin typeface="Candara" panose="020E0502030303020204" pitchFamily="34" charset="0"/>
                          </a:endParaRPr>
                        </a:p>
                      </a:txBody>
                      <a:tcPr marL="68580" marR="68580" marT="34290" marB="34290"/>
                    </a:tc>
                    <a:extLst>
                      <a:ext uri="{0D108BD9-81ED-4DB2-BD59-A6C34878D82A}">
                        <a16:rowId xmlns:a16="http://schemas.microsoft.com/office/drawing/2014/main" val="2984375508"/>
                      </a:ext>
                    </a:extLst>
                  </a:tr>
                  <a:tr h="353961">
                    <a:tc>
                      <a:txBody>
                        <a:bodyPr/>
                        <a:lstStyle/>
                        <a:p>
                          <a:pPr marL="0" marR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GB" sz="1800" dirty="0">
                              <a:latin typeface="Candara" panose="020E0502030303020204" pitchFamily="34" charset="0"/>
                              <a:hlinkClick r:id="rId34" action="ppaction://hlinksldjump"/>
                            </a:rPr>
                            <a:t>Proof</a:t>
                          </a:r>
                          <a:endParaRPr lang="en-GB" sz="1800" dirty="0">
                            <a:latin typeface="Candara" panose="020E0502030303020204" pitchFamily="34" charset="0"/>
                          </a:endParaRPr>
                        </a:p>
                      </a:txBody>
                      <a:tcPr marL="68580" marR="68580" marT="34290" marB="34290"/>
                    </a:tc>
                    <a:extLst>
                      <a:ext uri="{0D108BD9-81ED-4DB2-BD59-A6C34878D82A}">
                        <a16:rowId xmlns:a16="http://schemas.microsoft.com/office/drawing/2014/main" val="12887476"/>
                      </a:ext>
                    </a:extLst>
                  </a:tr>
                  <a:tr h="353961">
                    <a:tc>
                      <a:txBody>
                        <a:bodyPr/>
                        <a:lstStyle/>
                        <a:p>
                          <a:pPr marL="0" marR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GB" sz="1800" dirty="0">
                              <a:latin typeface="Candara" panose="020E0502030303020204" pitchFamily="34" charset="0"/>
                              <a:hlinkClick r:id="rId35" action="ppaction://hlinksldjump"/>
                            </a:rPr>
                            <a:t>Sequences: Quadratic</a:t>
                          </a:r>
                          <a:endParaRPr lang="en-GB" sz="1800" dirty="0">
                            <a:latin typeface="Candara" panose="020E0502030303020204" pitchFamily="34" charset="0"/>
                          </a:endParaRPr>
                        </a:p>
                      </a:txBody>
                      <a:tcPr marL="68580" marR="68580" marT="34290" marB="34290"/>
                    </a:tc>
                    <a:extLst>
                      <a:ext uri="{0D108BD9-81ED-4DB2-BD59-A6C34878D82A}">
                        <a16:rowId xmlns:a16="http://schemas.microsoft.com/office/drawing/2014/main" val="2949312661"/>
                      </a:ext>
                    </a:extLst>
                  </a:tr>
                  <a:tr h="353961">
                    <a:tc>
                      <a:txBody>
                        <a:bodyPr/>
                        <a:lstStyle/>
                        <a:p>
                          <a:pPr marL="0" marR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GB" sz="1800" dirty="0">
                              <a:latin typeface="Candara" panose="020E0502030303020204" pitchFamily="34" charset="0"/>
                              <a:hlinkClick r:id="rId36" action="ppaction://hlinksldjump"/>
                            </a:rPr>
                            <a:t>Sequences: n</a:t>
                          </a:r>
                          <a:r>
                            <a:rPr lang="en-GB" sz="1800" baseline="30000" dirty="0">
                              <a:latin typeface="Candara" panose="020E0502030303020204" pitchFamily="34" charset="0"/>
                              <a:hlinkClick r:id="rId36" action="ppaction://hlinksldjump"/>
                            </a:rPr>
                            <a:t>th</a:t>
                          </a:r>
                          <a:r>
                            <a:rPr lang="en-GB" sz="1800" baseline="0" dirty="0">
                              <a:latin typeface="Candara" panose="020E0502030303020204" pitchFamily="34" charset="0"/>
                              <a:hlinkClick r:id="rId36" action="ppaction://hlinksldjump"/>
                            </a:rPr>
                            <a:t> term and limiting values</a:t>
                          </a:r>
                          <a:endParaRPr lang="en-GB" sz="1800" dirty="0">
                            <a:latin typeface="Candara" panose="020E0502030303020204" pitchFamily="34" charset="0"/>
                          </a:endParaRPr>
                        </a:p>
                      </a:txBody>
                      <a:tcPr marL="68580" marR="68580" marT="34290" marB="34290"/>
                    </a:tc>
                    <a:extLst>
                      <a:ext uri="{0D108BD9-81ED-4DB2-BD59-A6C34878D82A}">
                        <a16:rowId xmlns:a16="http://schemas.microsoft.com/office/drawing/2014/main" val="3672280605"/>
                      </a:ext>
                    </a:extLst>
                  </a:tr>
                  <a:tr h="353961">
                    <a:tc>
                      <a:txBody>
                        <a:bodyPr/>
                        <a:lstStyle/>
                        <a:p>
                          <a:pPr marL="0" marR="0" lvl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GB" sz="1800" dirty="0">
                              <a:latin typeface="Candara" panose="020E0502030303020204" pitchFamily="34" charset="0"/>
                              <a:hlinkClick r:id="rId37" action="ppaction://hlinksldjump"/>
                            </a:rPr>
                            <a:t>Equating coefficients</a:t>
                          </a:r>
                          <a:endParaRPr lang="en-GB" sz="1800" dirty="0">
                            <a:latin typeface="Candara" panose="020E0502030303020204" pitchFamily="34" charset="0"/>
                          </a:endParaRPr>
                        </a:p>
                      </a:txBody>
                      <a:tcPr marL="68580" marR="68580" marT="34290" marB="34290"/>
                    </a:tc>
                    <a:extLst>
                      <a:ext uri="{0D108BD9-81ED-4DB2-BD59-A6C34878D82A}">
                        <a16:rowId xmlns:a16="http://schemas.microsoft.com/office/drawing/2014/main" val="1204729634"/>
                      </a:ext>
                    </a:extLst>
                  </a:tr>
                </a:tbl>
              </a:graphicData>
            </a:graphic>
          </p:graphicFrame>
        </mc:Fallback>
      </mc:AlternateContent>
    </p:spTree>
    <p:extLst>
      <p:ext uri="{BB962C8B-B14F-4D97-AF65-F5344CB8AC3E}">
        <p14:creationId xmlns:p14="http://schemas.microsoft.com/office/powerpoint/2010/main" val="2654089247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E574158-1F01-429E-A5A0-864910FA08F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lnSpc>
                <a:spcPct val="100000"/>
              </a:lnSpc>
              <a:spcBef>
                <a:spcPts val="0"/>
              </a:spcBef>
              <a:defRPr/>
            </a:pPr>
            <a:r>
              <a:rPr lang="en-GB" dirty="0"/>
              <a:t>Functions: Domain, Range, composite, inverse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16E59408-8F48-47B9-AD32-2A45E7785808}"/>
              </a:ext>
            </a:extLst>
          </p:cNvPr>
          <p:cNvSpPr txBox="1"/>
          <p:nvPr/>
        </p:nvSpPr>
        <p:spPr>
          <a:xfrm>
            <a:off x="3902825" y="6209607"/>
            <a:ext cx="133834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latin typeface="Candara" panose="020E0502030303020204" pitchFamily="34" charset="0"/>
                <a:hlinkClick r:id="rId2" action="ppaction://hlinksldjump"/>
              </a:rPr>
              <a:t>CONTENTS</a:t>
            </a:r>
            <a:endParaRPr lang="en-GB" b="1" dirty="0">
              <a:latin typeface="Candara" panose="020E0502030303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13071004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E574158-1F01-429E-A5A0-864910FA08F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lnSpc>
                <a:spcPct val="100000"/>
              </a:lnSpc>
              <a:spcBef>
                <a:spcPts val="0"/>
              </a:spcBef>
              <a:defRPr/>
            </a:pPr>
            <a:r>
              <a:rPr lang="en-GB" dirty="0"/>
              <a:t>Expanding brackets + Use of Pascal’s triangle to find coefficients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B1E66C62-E25C-4475-BA5F-2F214F62BF05}"/>
              </a:ext>
            </a:extLst>
          </p:cNvPr>
          <p:cNvSpPr txBox="1"/>
          <p:nvPr/>
        </p:nvSpPr>
        <p:spPr>
          <a:xfrm>
            <a:off x="3902825" y="6209607"/>
            <a:ext cx="133834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latin typeface="Candara" panose="020E0502030303020204" pitchFamily="34" charset="0"/>
                <a:hlinkClick r:id="rId2" action="ppaction://hlinksldjump"/>
              </a:rPr>
              <a:t>CONTENTS</a:t>
            </a:r>
            <a:endParaRPr lang="en-GB" b="1" dirty="0">
              <a:latin typeface="Candara" panose="020E0502030303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91703454"/>
      </p:ext>
    </p:extLst>
  </p:cSld>
  <p:clrMapOvr>
    <a:masterClrMapping/>
  </p:clrMapOvr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E574158-1F01-429E-A5A0-864910FA08F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lnSpc>
                <a:spcPct val="100000"/>
              </a:lnSpc>
              <a:spcBef>
                <a:spcPts val="0"/>
              </a:spcBef>
              <a:defRPr/>
            </a:pPr>
            <a:r>
              <a:rPr lang="en-GB" dirty="0"/>
              <a:t>Factorising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6219AFF9-0C38-4F62-823C-2E03F0638F85}"/>
              </a:ext>
            </a:extLst>
          </p:cNvPr>
          <p:cNvSpPr txBox="1"/>
          <p:nvPr/>
        </p:nvSpPr>
        <p:spPr>
          <a:xfrm>
            <a:off x="3902825" y="6209607"/>
            <a:ext cx="133834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latin typeface="Candara" panose="020E0502030303020204" pitchFamily="34" charset="0"/>
                <a:hlinkClick r:id="rId2" action="ppaction://hlinksldjump"/>
              </a:rPr>
              <a:t>CONTENTS</a:t>
            </a:r>
            <a:endParaRPr lang="en-GB" b="1" dirty="0">
              <a:latin typeface="Candara" panose="020E0502030303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93444682"/>
      </p:ext>
    </p:extLst>
  </p:cSld>
  <p:clrMapOvr>
    <a:masterClrMapping/>
  </p:clrMapOvr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E574158-1F01-429E-A5A0-864910FA08F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lnSpc>
                <a:spcPct val="100000"/>
              </a:lnSpc>
              <a:spcBef>
                <a:spcPts val="0"/>
              </a:spcBef>
              <a:defRPr/>
            </a:pPr>
            <a:r>
              <a:rPr lang="en-GB" dirty="0"/>
              <a:t>Algebraic fractions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0BD29CE3-185D-4926-BDE5-867273E7AB3F}"/>
              </a:ext>
            </a:extLst>
          </p:cNvPr>
          <p:cNvSpPr txBox="1"/>
          <p:nvPr/>
        </p:nvSpPr>
        <p:spPr>
          <a:xfrm>
            <a:off x="3902825" y="6209607"/>
            <a:ext cx="133834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latin typeface="Candara" panose="020E0502030303020204" pitchFamily="34" charset="0"/>
                <a:hlinkClick r:id="rId2" action="ppaction://hlinksldjump"/>
              </a:rPr>
              <a:t>CONTENTS</a:t>
            </a:r>
            <a:endParaRPr lang="en-GB" b="1" dirty="0">
              <a:latin typeface="Candara" panose="020E0502030303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34446015"/>
      </p:ext>
    </p:extLst>
  </p:cSld>
  <p:clrMapOvr>
    <a:masterClrMapping/>
  </p:clrMapOvr>
</p:sld>
</file>

<file path=ppt/slides/slide9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E574158-1F01-429E-A5A0-864910FA08F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lnSpc>
                <a:spcPct val="100000"/>
              </a:lnSpc>
              <a:spcBef>
                <a:spcPts val="0"/>
              </a:spcBef>
              <a:defRPr/>
            </a:pPr>
            <a:r>
              <a:rPr lang="en-GB" dirty="0"/>
              <a:t>Rearranging formulae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08557B34-3BB1-4E10-9241-C1702E58AB04}"/>
              </a:ext>
            </a:extLst>
          </p:cNvPr>
          <p:cNvSpPr txBox="1"/>
          <p:nvPr/>
        </p:nvSpPr>
        <p:spPr>
          <a:xfrm>
            <a:off x="3902825" y="6209607"/>
            <a:ext cx="133834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latin typeface="Candara" panose="020E0502030303020204" pitchFamily="34" charset="0"/>
                <a:hlinkClick r:id="rId2" action="ppaction://hlinksldjump"/>
              </a:rPr>
              <a:t>CONTENTS</a:t>
            </a:r>
            <a:endParaRPr lang="en-GB" b="1" dirty="0">
              <a:latin typeface="Candara" panose="020E0502030303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01006377"/>
      </p:ext>
    </p:extLst>
  </p:cSld>
  <p:clrMapOvr>
    <a:masterClrMapping/>
  </p:clrMapOvr>
</p:sld>
</file>

<file path=ppt/slides/slide9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Straight Connector 3"/>
          <p:cNvCxnSpPr/>
          <p:nvPr/>
        </p:nvCxnSpPr>
        <p:spPr>
          <a:xfrm>
            <a:off x="0" y="457200"/>
            <a:ext cx="9144000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Straight Connector 4"/>
          <p:cNvCxnSpPr/>
          <p:nvPr/>
        </p:nvCxnSpPr>
        <p:spPr>
          <a:xfrm>
            <a:off x="4572000" y="0"/>
            <a:ext cx="0" cy="685800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TextBox 7"/>
          <p:cNvSpPr txBox="1"/>
          <p:nvPr/>
        </p:nvSpPr>
        <p:spPr>
          <a:xfrm>
            <a:off x="0" y="0"/>
            <a:ext cx="4572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latin typeface="Candara" panose="020E0502030303020204" pitchFamily="34" charset="0"/>
              </a:rPr>
              <a:t>Worked example</a:t>
            </a:r>
            <a:endParaRPr lang="en-GB" sz="2400" dirty="0">
              <a:latin typeface="Candara" panose="020E0502030303020204" pitchFamily="34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4572000" y="-4465"/>
            <a:ext cx="4572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latin typeface="Candara" panose="020E0502030303020204" pitchFamily="34" charset="0"/>
              </a:rPr>
              <a:t>Your turn</a:t>
            </a:r>
            <a:endParaRPr lang="en-GB" sz="2400" dirty="0">
              <a:latin typeface="Candara" panose="020E0502030303020204" pitchFamily="34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0" name="TextBox 9"/>
              <p:cNvSpPr txBox="1"/>
              <p:nvPr/>
            </p:nvSpPr>
            <p:spPr>
              <a:xfrm>
                <a:off x="0" y="457200"/>
                <a:ext cx="4572000" cy="341632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2400" dirty="0">
                    <a:latin typeface="Candara" panose="020E0502030303020204" pitchFamily="34" charset="0"/>
                  </a:rPr>
                  <a:t>Make </a:t>
                </a:r>
                <a14:m>
                  <m:oMath xmlns:m="http://schemas.openxmlformats.org/officeDocument/2006/math">
                    <m:r>
                      <a:rPr lang="en-US" sz="2400" i="1">
                        <a:latin typeface="Cambria Math" panose="02040503050406030204" pitchFamily="18" charset="0"/>
                      </a:rPr>
                      <m:t>𝑥</m:t>
                    </m:r>
                  </m:oMath>
                </a14:m>
                <a:r>
                  <a:rPr lang="en-US" sz="2400" dirty="0">
                    <a:latin typeface="Candara" panose="020E0502030303020204" pitchFamily="34" charset="0"/>
                  </a:rPr>
                  <a:t> the subject:</a:t>
                </a:r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𝐴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=5</m:t>
                      </m:r>
                      <m:sSup>
                        <m:sSupPr>
                          <m:ctrlPr>
                            <a:rPr lang="en-US" sz="2400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p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+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𝜋</m:t>
                      </m:r>
                      <m:sSup>
                        <m:sSupPr>
                          <m:ctrlPr>
                            <a:rPr lang="en-US" sz="24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24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𝑥</m:t>
                          </m:r>
                        </m:e>
                        <m:sup>
                          <m:r>
                            <a:rPr lang="en-US" sz="24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</m:oMath>
                  </m:oMathPara>
                </a14:m>
                <a:endParaRPr lang="en-US" sz="2400" b="0" dirty="0">
                  <a:latin typeface="Candara" panose="020E0502030303020204" pitchFamily="34" charset="0"/>
                  <a:ea typeface="Cambria Math" panose="02040503050406030204" pitchFamily="18" charset="0"/>
                </a:endParaRPr>
              </a:p>
              <a:p>
                <a:endParaRPr lang="en-US" sz="2400" dirty="0">
                  <a:latin typeface="Candara" panose="020E0502030303020204" pitchFamily="34" charset="0"/>
                </a:endParaRPr>
              </a:p>
              <a:p>
                <a:endParaRPr lang="en-US" sz="2400" dirty="0">
                  <a:latin typeface="Candara" panose="020E0502030303020204" pitchFamily="34" charset="0"/>
                </a:endParaRPr>
              </a:p>
              <a:p>
                <a:endParaRPr lang="en-US" sz="2400" dirty="0">
                  <a:latin typeface="Candara" panose="020E0502030303020204" pitchFamily="34" charset="0"/>
                </a:endParaRPr>
              </a:p>
              <a:p>
                <a:endParaRPr lang="en-US" sz="2400" dirty="0">
                  <a:latin typeface="Candara" panose="020E0502030303020204" pitchFamily="34" charset="0"/>
                </a:endParaRPr>
              </a:p>
              <a:p>
                <a:endParaRPr lang="en-US" sz="2400" dirty="0">
                  <a:latin typeface="Candara" panose="020E0502030303020204" pitchFamily="34" charset="0"/>
                </a:endParaRPr>
              </a:p>
              <a:p>
                <a:endParaRPr lang="en-US" sz="2400" dirty="0">
                  <a:latin typeface="Candara" panose="020E0502030303020204" pitchFamily="34" charset="0"/>
                </a:endParaRPr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𝐵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𝛼</m:t>
                      </m:r>
                      <m:sSup>
                        <m:sSupPr>
                          <m:ctrlPr>
                            <a:rPr lang="en-US" sz="24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24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𝑥</m:t>
                          </m:r>
                        </m:e>
                        <m:sup>
                          <m:r>
                            <a:rPr lang="en-US" sz="24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3</m:t>
                          </m:r>
                        </m:sup>
                      </m:sSup>
                      <m:r>
                        <a:rPr lang="en-US" sz="2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−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𝛿</m:t>
                      </m:r>
                      <m:sSup>
                        <m:sSupPr>
                          <m:ctrlPr>
                            <a:rPr lang="en-US" sz="24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24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𝑥</m:t>
                          </m:r>
                        </m:e>
                        <m:sup>
                          <m:r>
                            <a:rPr lang="en-US" sz="24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3</m:t>
                          </m:r>
                        </m:sup>
                      </m:sSup>
                    </m:oMath>
                  </m:oMathPara>
                </a14:m>
                <a:endParaRPr lang="en-GB" sz="2400" dirty="0">
                  <a:latin typeface="Candara" panose="020E0502030303020204" pitchFamily="34" charset="0"/>
                </a:endParaRPr>
              </a:p>
            </p:txBody>
          </p:sp>
        </mc:Choice>
        <mc:Fallback xmlns="">
          <p:sp>
            <p:nvSpPr>
              <p:cNvPr id="10" name="TextBox 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0" y="457200"/>
                <a:ext cx="4572000" cy="3416320"/>
              </a:xfrm>
              <a:prstGeom prst="rect">
                <a:avLst/>
              </a:prstGeom>
              <a:blipFill>
                <a:blip r:embed="rId4"/>
                <a:stretch>
                  <a:fillRect l="-2000" t="-1429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1" name="TextBox 10"/>
              <p:cNvSpPr txBox="1"/>
              <p:nvPr/>
            </p:nvSpPr>
            <p:spPr>
              <a:xfrm>
                <a:off x="4566983" y="452736"/>
                <a:ext cx="4572000" cy="83099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2400" dirty="0">
                    <a:latin typeface="Candara" panose="020E0502030303020204" pitchFamily="34" charset="0"/>
                  </a:rPr>
                  <a:t>Make </a:t>
                </a:r>
                <a14:m>
                  <m:oMath xmlns:m="http://schemas.openxmlformats.org/officeDocument/2006/math">
                    <m:r>
                      <a:rPr lang="en-US" sz="2400" i="1">
                        <a:latin typeface="Cambria Math" panose="02040503050406030204" pitchFamily="18" charset="0"/>
                      </a:rPr>
                      <m:t>𝑥</m:t>
                    </m:r>
                  </m:oMath>
                </a14:m>
                <a:r>
                  <a:rPr lang="en-US" sz="2400" dirty="0">
                    <a:latin typeface="Candara" panose="020E0502030303020204" pitchFamily="34" charset="0"/>
                  </a:rPr>
                  <a:t> the subject:</a:t>
                </a:r>
                <a:endParaRPr lang="en-US" sz="2400" i="1" dirty="0">
                  <a:latin typeface="Cambria Math" panose="02040503050406030204" pitchFamily="18" charset="0"/>
                </a:endParaRPr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𝐶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𝜋</m:t>
                      </m:r>
                      <m:sSup>
                        <m:sSupPr>
                          <m:ctrlPr>
                            <a:rPr lang="en-US" sz="2400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p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−3</m:t>
                      </m:r>
                      <m:sSup>
                        <m:sSupPr>
                          <m:ctrlPr>
                            <a:rPr lang="en-US" sz="24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24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𝑥</m:t>
                          </m:r>
                        </m:e>
                        <m:sup>
                          <m:r>
                            <a:rPr lang="en-US" sz="24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</m:oMath>
                  </m:oMathPara>
                </a14:m>
                <a:endParaRPr lang="en-GB" sz="2400" dirty="0">
                  <a:latin typeface="Candara" panose="020E0502030303020204" pitchFamily="34" charset="0"/>
                </a:endParaRPr>
              </a:p>
            </p:txBody>
          </p:sp>
        </mc:Choice>
        <mc:Fallback xmlns="">
          <p:sp>
            <p:nvSpPr>
              <p:cNvPr id="11" name="TextBox 1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66983" y="452736"/>
                <a:ext cx="4572000" cy="830997"/>
              </a:xfrm>
              <a:prstGeom prst="rect">
                <a:avLst/>
              </a:prstGeom>
              <a:blipFill>
                <a:blip r:embed="rId3"/>
                <a:stretch>
                  <a:fillRect l="-2000" t="-5839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2" name="Rectangle 11"/>
              <p:cNvSpPr/>
              <p:nvPr/>
            </p:nvSpPr>
            <p:spPr>
              <a:xfrm>
                <a:off x="4577017" y="1235333"/>
                <a:ext cx="4572001" cy="1183529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ctr">
                  <a:spcBef>
                    <a:spcPts val="0"/>
                  </a:spcBef>
                </a:pPr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US" sz="2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US" sz="2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=±</m:t>
                      </m:r>
                      <m:rad>
                        <m:radPr>
                          <m:degHide m:val="on"/>
                          <m:ctrlPr>
                            <a:rPr lang="en-US" sz="24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radPr>
                        <m:deg/>
                        <m:e>
                          <m:f>
                            <m:fPr>
                              <m:ctrlPr>
                                <a:rPr lang="en-US" sz="2400" b="0" i="1" smtClean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en-US" sz="2400" b="0" i="1" smtClean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  <m:t>𝐶</m:t>
                              </m:r>
                            </m:num>
                            <m:den>
                              <m:r>
                                <a:rPr lang="en-US" sz="2400" b="0" i="1" smtClean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𝜋</m:t>
                              </m:r>
                              <m:r>
                                <a:rPr lang="en-US" sz="2400" b="0" i="1" smtClean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−3</m:t>
                              </m:r>
                            </m:den>
                          </m:f>
                        </m:e>
                      </m:rad>
                    </m:oMath>
                  </m:oMathPara>
                </a14:m>
                <a:endParaRPr lang="en-US" sz="2400" dirty="0">
                  <a:solidFill>
                    <a:srgbClr val="FF0000"/>
                  </a:solidFill>
                  <a:latin typeface="Candara" panose="020E0502030303020204" pitchFamily="34" charset="0"/>
                </a:endParaRPr>
              </a:p>
            </p:txBody>
          </p:sp>
        </mc:Choice>
        <mc:Fallback xmlns="">
          <p:sp>
            <p:nvSpPr>
              <p:cNvPr id="12" name="Rectangle 11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77017" y="1235333"/>
                <a:ext cx="4572001" cy="1183529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423723319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  <p:bldP spid="12" grpId="0"/>
    </p:bldLst>
  </p:timing>
</p:sld>
</file>

<file path=ppt/slides/slide9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Straight Connector 3"/>
          <p:cNvCxnSpPr/>
          <p:nvPr/>
        </p:nvCxnSpPr>
        <p:spPr>
          <a:xfrm>
            <a:off x="0" y="457200"/>
            <a:ext cx="9144000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Straight Connector 4"/>
          <p:cNvCxnSpPr/>
          <p:nvPr/>
        </p:nvCxnSpPr>
        <p:spPr>
          <a:xfrm>
            <a:off x="4572000" y="0"/>
            <a:ext cx="0" cy="685800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TextBox 7"/>
          <p:cNvSpPr txBox="1"/>
          <p:nvPr/>
        </p:nvSpPr>
        <p:spPr>
          <a:xfrm>
            <a:off x="0" y="0"/>
            <a:ext cx="4572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latin typeface="Candara" panose="020E0502030303020204" pitchFamily="34" charset="0"/>
              </a:rPr>
              <a:t>Worked example</a:t>
            </a:r>
            <a:endParaRPr lang="en-GB" sz="2400" dirty="0">
              <a:latin typeface="Candara" panose="020E0502030303020204" pitchFamily="34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4572000" y="-4465"/>
            <a:ext cx="4572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latin typeface="Candara" panose="020E0502030303020204" pitchFamily="34" charset="0"/>
              </a:rPr>
              <a:t>Your turn</a:t>
            </a:r>
            <a:endParaRPr lang="en-GB" sz="2400" dirty="0">
              <a:latin typeface="Candara" panose="020E0502030303020204" pitchFamily="34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0" name="TextBox 9"/>
              <p:cNvSpPr txBox="1"/>
              <p:nvPr/>
            </p:nvSpPr>
            <p:spPr>
              <a:xfrm>
                <a:off x="0" y="457200"/>
                <a:ext cx="4572000" cy="341632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2400" dirty="0">
                    <a:latin typeface="Candara" panose="020E0502030303020204" pitchFamily="34" charset="0"/>
                  </a:rPr>
                  <a:t>Make </a:t>
                </a:r>
                <a14:m>
                  <m:oMath xmlns:m="http://schemas.openxmlformats.org/officeDocument/2006/math"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𝑥</m:t>
                    </m:r>
                  </m:oMath>
                </a14:m>
                <a:r>
                  <a:rPr lang="en-US" sz="2400" dirty="0">
                    <a:latin typeface="Candara" panose="020E0502030303020204" pitchFamily="34" charset="0"/>
                  </a:rPr>
                  <a:t> the subject:</a:t>
                </a:r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𝑦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𝑝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−2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𝑞</m:t>
                      </m:r>
                      <m:sSup>
                        <m:sSupPr>
                          <m:ctrlPr>
                            <a:rPr lang="en-US" sz="2400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p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</m:oMath>
                  </m:oMathPara>
                </a14:m>
                <a:endParaRPr lang="en-US" sz="2400" b="0" dirty="0">
                  <a:latin typeface="Candara" panose="020E0502030303020204" pitchFamily="34" charset="0"/>
                </a:endParaRPr>
              </a:p>
              <a:p>
                <a:endParaRPr lang="en-US" sz="2400" dirty="0">
                  <a:latin typeface="Candara" panose="020E0502030303020204" pitchFamily="34" charset="0"/>
                </a:endParaRPr>
              </a:p>
              <a:p>
                <a:endParaRPr lang="en-US" sz="2400" dirty="0">
                  <a:latin typeface="Candara" panose="020E0502030303020204" pitchFamily="34" charset="0"/>
                </a:endParaRPr>
              </a:p>
              <a:p>
                <a:endParaRPr lang="en-US" sz="2400" dirty="0">
                  <a:latin typeface="Candara" panose="020E0502030303020204" pitchFamily="34" charset="0"/>
                </a:endParaRPr>
              </a:p>
              <a:p>
                <a:endParaRPr lang="en-US" sz="2400" dirty="0">
                  <a:latin typeface="Candara" panose="020E0502030303020204" pitchFamily="34" charset="0"/>
                </a:endParaRPr>
              </a:p>
              <a:p>
                <a:endParaRPr lang="en-US" sz="2400" dirty="0">
                  <a:latin typeface="Candara" panose="020E0502030303020204" pitchFamily="34" charset="0"/>
                </a:endParaRPr>
              </a:p>
              <a:p>
                <a:endParaRPr lang="en-US" sz="2400" dirty="0">
                  <a:latin typeface="Candara" panose="020E0502030303020204" pitchFamily="34" charset="0"/>
                </a:endParaRPr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𝑦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𝑟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+3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𝑠</m:t>
                      </m:r>
                      <m:sSup>
                        <m:sSupPr>
                          <m:ctrlPr>
                            <a:rPr lang="en-US" sz="2400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p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3</m:t>
                          </m:r>
                        </m:sup>
                      </m:sSup>
                    </m:oMath>
                  </m:oMathPara>
                </a14:m>
                <a:endParaRPr lang="en-GB" sz="2400" dirty="0">
                  <a:latin typeface="Candara" panose="020E0502030303020204" pitchFamily="34" charset="0"/>
                </a:endParaRPr>
              </a:p>
            </p:txBody>
          </p:sp>
        </mc:Choice>
        <mc:Fallback xmlns="">
          <p:sp>
            <p:nvSpPr>
              <p:cNvPr id="10" name="TextBox 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0" y="457200"/>
                <a:ext cx="4572000" cy="3416320"/>
              </a:xfrm>
              <a:prstGeom prst="rect">
                <a:avLst/>
              </a:prstGeom>
              <a:blipFill>
                <a:blip r:embed="rId2"/>
                <a:stretch>
                  <a:fillRect l="-2000" t="-1429" b="-536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1" name="TextBox 10"/>
              <p:cNvSpPr txBox="1"/>
              <p:nvPr/>
            </p:nvSpPr>
            <p:spPr>
              <a:xfrm>
                <a:off x="4566983" y="452736"/>
                <a:ext cx="4572000" cy="83099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2400" dirty="0">
                    <a:latin typeface="Candara" panose="020E0502030303020204" pitchFamily="34" charset="0"/>
                  </a:rPr>
                  <a:t>Make </a:t>
                </a:r>
                <a14:m>
                  <m:oMath xmlns:m="http://schemas.openxmlformats.org/officeDocument/2006/math">
                    <m:r>
                      <a:rPr lang="en-US" sz="2400" i="1">
                        <a:latin typeface="Cambria Math" panose="02040503050406030204" pitchFamily="18" charset="0"/>
                      </a:rPr>
                      <m:t>𝑥</m:t>
                    </m:r>
                  </m:oMath>
                </a14:m>
                <a:r>
                  <a:rPr lang="en-US" sz="2400" dirty="0">
                    <a:latin typeface="Candara" panose="020E0502030303020204" pitchFamily="34" charset="0"/>
                  </a:rPr>
                  <a:t> the subject:</a:t>
                </a:r>
                <a:endParaRPr lang="en-US" sz="2400" i="1" dirty="0">
                  <a:latin typeface="Cambria Math" panose="02040503050406030204" pitchFamily="18" charset="0"/>
                </a:endParaRPr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𝑦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𝑡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−5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𝑢</m:t>
                      </m:r>
                      <m:sSup>
                        <m:sSupPr>
                          <m:ctrlPr>
                            <a:rPr lang="en-US" sz="2400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p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3</m:t>
                          </m:r>
                        </m:sup>
                      </m:sSup>
                    </m:oMath>
                  </m:oMathPara>
                </a14:m>
                <a:endParaRPr lang="en-GB" sz="2400" dirty="0">
                  <a:latin typeface="Candara" panose="020E0502030303020204" pitchFamily="34" charset="0"/>
                </a:endParaRPr>
              </a:p>
            </p:txBody>
          </p:sp>
        </mc:Choice>
        <mc:Fallback xmlns="">
          <p:sp>
            <p:nvSpPr>
              <p:cNvPr id="11" name="TextBox 1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66983" y="452736"/>
                <a:ext cx="4572000" cy="830997"/>
              </a:xfrm>
              <a:prstGeom prst="rect">
                <a:avLst/>
              </a:prstGeom>
              <a:blipFill>
                <a:blip r:embed="rId3"/>
                <a:stretch>
                  <a:fillRect l="-2000" t="-5839" b="-5109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2" name="Rectangle 11"/>
              <p:cNvSpPr/>
              <p:nvPr/>
            </p:nvSpPr>
            <p:spPr>
              <a:xfrm>
                <a:off x="4577017" y="1235333"/>
                <a:ext cx="4572001" cy="1183529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ctr">
                  <a:spcBef>
                    <a:spcPts val="0"/>
                  </a:spcBef>
                </a:pPr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US" sz="2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US" sz="2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rad>
                        <m:radPr>
                          <m:ctrlPr>
                            <a:rPr lang="en-US" sz="24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radPr>
                        <m:deg>
                          <m:r>
                            <a:rPr lang="en-US" sz="24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3</m:t>
                          </m:r>
                        </m:deg>
                        <m:e>
                          <m:f>
                            <m:fPr>
                              <m:ctrlPr>
                                <a:rPr lang="en-US" sz="2400" b="0" i="1" smtClean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d>
                                <m:dPr>
                                  <m:ctrlPr>
                                    <a:rPr lang="en-US" sz="2400" b="0" i="1" smtClean="0">
                                      <a:solidFill>
                                        <a:srgbClr val="FF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r>
                                    <a:rPr lang="en-US" sz="2400" b="0" i="1" smtClean="0">
                                      <a:solidFill>
                                        <a:srgbClr val="FF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𝑡</m:t>
                                  </m:r>
                                  <m:r>
                                    <a:rPr lang="en-US" sz="2400" b="0" i="1" smtClean="0">
                                      <a:solidFill>
                                        <a:srgbClr val="FF0000"/>
                                      </a:solidFill>
                                      <a:latin typeface="Cambria Math" panose="02040503050406030204" pitchFamily="18" charset="0"/>
                                    </a:rPr>
                                    <m:t>−</m:t>
                                  </m:r>
                                  <m:r>
                                    <a:rPr lang="en-US" sz="2400" b="0" i="1" smtClean="0">
                                      <a:solidFill>
                                        <a:srgbClr val="FF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𝑦</m:t>
                                  </m:r>
                                </m:e>
                              </m:d>
                            </m:num>
                            <m:den>
                              <m:r>
                                <a:rPr lang="en-US" sz="2400" b="0" i="1" smtClean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  <m:t>5</m:t>
                              </m:r>
                              <m:r>
                                <a:rPr lang="en-US" sz="2400" b="0" i="1" smtClean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  <m:t>𝑢</m:t>
                              </m:r>
                            </m:den>
                          </m:f>
                        </m:e>
                      </m:rad>
                    </m:oMath>
                  </m:oMathPara>
                </a14:m>
                <a:endParaRPr lang="en-US" sz="2400" dirty="0">
                  <a:solidFill>
                    <a:srgbClr val="FF0000"/>
                  </a:solidFill>
                  <a:latin typeface="Candara" panose="020E0502030303020204" pitchFamily="34" charset="0"/>
                </a:endParaRPr>
              </a:p>
            </p:txBody>
          </p:sp>
        </mc:Choice>
        <mc:Fallback xmlns="">
          <p:sp>
            <p:nvSpPr>
              <p:cNvPr id="12" name="Rectangle 11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77017" y="1235333"/>
                <a:ext cx="4572001" cy="1183529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52969072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  <p:bldP spid="12" grpId="0"/>
    </p:bldLst>
  </p:timing>
</p:sld>
</file>

<file path=ppt/slides/slide9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Straight Connector 3"/>
          <p:cNvCxnSpPr/>
          <p:nvPr/>
        </p:nvCxnSpPr>
        <p:spPr>
          <a:xfrm>
            <a:off x="0" y="457200"/>
            <a:ext cx="9144000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Straight Connector 4"/>
          <p:cNvCxnSpPr/>
          <p:nvPr/>
        </p:nvCxnSpPr>
        <p:spPr>
          <a:xfrm>
            <a:off x="4572000" y="0"/>
            <a:ext cx="0" cy="685800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TextBox 7"/>
          <p:cNvSpPr txBox="1"/>
          <p:nvPr/>
        </p:nvSpPr>
        <p:spPr>
          <a:xfrm>
            <a:off x="0" y="0"/>
            <a:ext cx="4572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latin typeface="Candara" panose="020E0502030303020204" pitchFamily="34" charset="0"/>
              </a:rPr>
              <a:t>Worked example</a:t>
            </a:r>
            <a:endParaRPr lang="en-GB" sz="2400" dirty="0">
              <a:latin typeface="Candara" panose="020E0502030303020204" pitchFamily="34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4572000" y="-4465"/>
            <a:ext cx="4572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latin typeface="Candara" panose="020E0502030303020204" pitchFamily="34" charset="0"/>
              </a:rPr>
              <a:t>Your turn</a:t>
            </a:r>
            <a:endParaRPr lang="en-GB" sz="2400" dirty="0">
              <a:latin typeface="Candara" panose="020E0502030303020204" pitchFamily="34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0" name="TextBox 9"/>
              <p:cNvSpPr txBox="1"/>
              <p:nvPr/>
            </p:nvSpPr>
            <p:spPr>
              <a:xfrm>
                <a:off x="0" y="457200"/>
                <a:ext cx="4572000" cy="554029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2400" dirty="0">
                    <a:latin typeface="Candara" panose="020E0502030303020204" pitchFamily="34" charset="0"/>
                  </a:rPr>
                  <a:t>Make </a:t>
                </a:r>
                <a14:m>
                  <m:oMath xmlns:m="http://schemas.openxmlformats.org/officeDocument/2006/math"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𝑥</m:t>
                    </m:r>
                  </m:oMath>
                </a14:m>
                <a:r>
                  <a:rPr lang="en-US" sz="2400" dirty="0">
                    <a:latin typeface="Candara" panose="020E0502030303020204" pitchFamily="34" charset="0"/>
                  </a:rPr>
                  <a:t> the subject:</a:t>
                </a:r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𝑃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sz="2400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1</m:t>
                          </m:r>
                        </m:num>
                        <m:den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den>
                      </m:f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𝑟</m:t>
                      </m:r>
                      <m:sSup>
                        <m:sSupPr>
                          <m:ctrlPr>
                            <a:rPr lang="en-US" sz="2400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p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</m:oMath>
                  </m:oMathPara>
                </a14:m>
                <a:endParaRPr lang="en-US" sz="2400" b="0" dirty="0">
                  <a:latin typeface="Candara" panose="020E0502030303020204" pitchFamily="34" charset="0"/>
                </a:endParaRPr>
              </a:p>
              <a:p>
                <a:endParaRPr lang="en-US" sz="2400" dirty="0">
                  <a:latin typeface="Candara" panose="020E0502030303020204" pitchFamily="34" charset="0"/>
                </a:endParaRPr>
              </a:p>
              <a:p>
                <a:endParaRPr lang="en-US" sz="2400" b="0" dirty="0">
                  <a:latin typeface="Candara" panose="020E0502030303020204" pitchFamily="34" charset="0"/>
                </a:endParaRPr>
              </a:p>
              <a:p>
                <a:endParaRPr lang="en-US" sz="2400" dirty="0">
                  <a:latin typeface="Candara" panose="020E0502030303020204" pitchFamily="34" charset="0"/>
                </a:endParaRPr>
              </a:p>
              <a:p>
                <a:endParaRPr lang="en-US" sz="2400" b="0" dirty="0">
                  <a:latin typeface="Candara" panose="020E0502030303020204" pitchFamily="34" charset="0"/>
                </a:endParaRPr>
              </a:p>
              <a:p>
                <a:endParaRPr lang="en-US" sz="2400" dirty="0">
                  <a:latin typeface="Candara" panose="020E0502030303020204" pitchFamily="34" charset="0"/>
                </a:endParaRPr>
              </a:p>
              <a:p>
                <a:endParaRPr lang="en-US" sz="2400" b="0" dirty="0">
                  <a:latin typeface="Candara" panose="020E0502030303020204" pitchFamily="34" charset="0"/>
                </a:endParaRPr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𝑆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sz="2400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1</m:t>
                          </m:r>
                        </m:num>
                        <m:den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3</m:t>
                          </m:r>
                        </m:den>
                      </m:f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𝑡</m:t>
                      </m:r>
                      <m:sSup>
                        <m:sSupPr>
                          <m:ctrlPr>
                            <a:rPr lang="en-US" sz="2400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p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3</m:t>
                          </m:r>
                        </m:sup>
                      </m:sSup>
                    </m:oMath>
                  </m:oMathPara>
                </a14:m>
                <a:endParaRPr lang="en-US" sz="2400" b="0" dirty="0">
                  <a:latin typeface="Candara" panose="020E0502030303020204" pitchFamily="34" charset="0"/>
                </a:endParaRPr>
              </a:p>
              <a:p>
                <a:endParaRPr lang="en-US" sz="2400" dirty="0">
                  <a:latin typeface="Candara" panose="020E0502030303020204" pitchFamily="34" charset="0"/>
                </a:endParaRPr>
              </a:p>
              <a:p>
                <a:endParaRPr lang="en-US" sz="2400" dirty="0">
                  <a:latin typeface="Candara" panose="020E0502030303020204" pitchFamily="34" charset="0"/>
                </a:endParaRPr>
              </a:p>
              <a:p>
                <a:endParaRPr lang="en-US" sz="2400" dirty="0">
                  <a:latin typeface="Candara" panose="020E0502030303020204" pitchFamily="34" charset="0"/>
                </a:endParaRPr>
              </a:p>
              <a:p>
                <a:endParaRPr lang="en-GB" sz="2400" dirty="0">
                  <a:latin typeface="Candara" panose="020E0502030303020204" pitchFamily="34" charset="0"/>
                </a:endParaRPr>
              </a:p>
            </p:txBody>
          </p:sp>
        </mc:Choice>
        <mc:Fallback xmlns="">
          <p:sp>
            <p:nvSpPr>
              <p:cNvPr id="10" name="TextBox 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0" y="457200"/>
                <a:ext cx="4572000" cy="5540299"/>
              </a:xfrm>
              <a:prstGeom prst="rect">
                <a:avLst/>
              </a:prstGeom>
              <a:blipFill>
                <a:blip r:embed="rId2"/>
                <a:stretch>
                  <a:fillRect l="-2000" t="-880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1" name="TextBox 10"/>
              <p:cNvSpPr txBox="1"/>
              <p:nvPr/>
            </p:nvSpPr>
            <p:spPr>
              <a:xfrm>
                <a:off x="4566983" y="452736"/>
                <a:ext cx="4572000" cy="115313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2400" dirty="0">
                    <a:latin typeface="Candara" panose="020E0502030303020204" pitchFamily="34" charset="0"/>
                  </a:rPr>
                  <a:t>Make </a:t>
                </a:r>
                <a14:m>
                  <m:oMath xmlns:m="http://schemas.openxmlformats.org/officeDocument/2006/math">
                    <m:r>
                      <a:rPr lang="en-US" sz="2400" i="1">
                        <a:latin typeface="Cambria Math" panose="02040503050406030204" pitchFamily="18" charset="0"/>
                      </a:rPr>
                      <m:t>𝑥</m:t>
                    </m:r>
                  </m:oMath>
                </a14:m>
                <a:r>
                  <a:rPr lang="en-US" sz="2400" dirty="0">
                    <a:latin typeface="Candara" panose="020E0502030303020204" pitchFamily="34" charset="0"/>
                  </a:rPr>
                  <a:t> the subject:</a:t>
                </a:r>
                <a:endParaRPr lang="en-US" sz="2400" i="1" dirty="0">
                  <a:latin typeface="Cambria Math" panose="02040503050406030204" pitchFamily="18" charset="0"/>
                </a:endParaRPr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𝑄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sz="2400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1</m:t>
                          </m:r>
                        </m:num>
                        <m:den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4</m:t>
                          </m:r>
                        </m:den>
                      </m:f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𝑢</m:t>
                      </m:r>
                      <m:sSup>
                        <m:sSupPr>
                          <m:ctrlPr>
                            <a:rPr lang="en-US" sz="2400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p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</m:oMath>
                  </m:oMathPara>
                </a14:m>
                <a:endParaRPr lang="en-GB" sz="2400" dirty="0">
                  <a:latin typeface="Candara" panose="020E0502030303020204" pitchFamily="34" charset="0"/>
                </a:endParaRPr>
              </a:p>
            </p:txBody>
          </p:sp>
        </mc:Choice>
        <mc:Fallback xmlns="">
          <p:sp>
            <p:nvSpPr>
              <p:cNvPr id="11" name="TextBox 1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66983" y="452736"/>
                <a:ext cx="4572000" cy="1153136"/>
              </a:xfrm>
              <a:prstGeom prst="rect">
                <a:avLst/>
              </a:prstGeom>
              <a:blipFill>
                <a:blip r:embed="rId3"/>
                <a:stretch>
                  <a:fillRect l="-2000" t="-4233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2" name="Rectangle 11"/>
              <p:cNvSpPr/>
              <p:nvPr/>
            </p:nvSpPr>
            <p:spPr>
              <a:xfrm>
                <a:off x="4577017" y="1643675"/>
                <a:ext cx="4572001" cy="1183529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ctr">
                  <a:spcBef>
                    <a:spcPts val="0"/>
                  </a:spcBef>
                </a:pPr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US" sz="2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US" sz="2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=±</m:t>
                      </m:r>
                      <m:rad>
                        <m:radPr>
                          <m:degHide m:val="on"/>
                          <m:ctrlPr>
                            <a:rPr lang="en-US" sz="24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radPr>
                        <m:deg/>
                        <m:e>
                          <m:f>
                            <m:fPr>
                              <m:ctrlPr>
                                <a:rPr lang="en-US" sz="2400" b="0" i="1" smtClean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en-US" sz="2400" b="0" i="1" smtClean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  <m:t>4</m:t>
                              </m:r>
                              <m:r>
                                <a:rPr lang="en-US" sz="2400" b="0" i="1" smtClean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  <m:t>𝑄</m:t>
                              </m:r>
                            </m:num>
                            <m:den>
                              <m:r>
                                <a:rPr lang="en-US" sz="2400" b="0" i="1" smtClean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  <m:t>𝑢</m:t>
                              </m:r>
                            </m:den>
                          </m:f>
                        </m:e>
                      </m:rad>
                    </m:oMath>
                  </m:oMathPara>
                </a14:m>
                <a:endParaRPr lang="en-US" sz="2400" dirty="0">
                  <a:solidFill>
                    <a:srgbClr val="FF0000"/>
                  </a:solidFill>
                  <a:latin typeface="Candara" panose="020E0502030303020204" pitchFamily="34" charset="0"/>
                </a:endParaRPr>
              </a:p>
            </p:txBody>
          </p:sp>
        </mc:Choice>
        <mc:Fallback xmlns="">
          <p:sp>
            <p:nvSpPr>
              <p:cNvPr id="12" name="Rectangle 11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77017" y="1643675"/>
                <a:ext cx="4572001" cy="1183529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60309559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  <p:bldP spid="12" grpId="0"/>
    </p:bldLst>
  </p:timing>
</p:sld>
</file>

<file path=ppt/slides/slide9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Straight Connector 3"/>
          <p:cNvCxnSpPr/>
          <p:nvPr/>
        </p:nvCxnSpPr>
        <p:spPr>
          <a:xfrm>
            <a:off x="0" y="457200"/>
            <a:ext cx="9144000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Straight Connector 4"/>
          <p:cNvCxnSpPr/>
          <p:nvPr/>
        </p:nvCxnSpPr>
        <p:spPr>
          <a:xfrm>
            <a:off x="4572000" y="0"/>
            <a:ext cx="0" cy="685800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TextBox 7"/>
          <p:cNvSpPr txBox="1"/>
          <p:nvPr/>
        </p:nvSpPr>
        <p:spPr>
          <a:xfrm>
            <a:off x="0" y="0"/>
            <a:ext cx="4572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latin typeface="Candara" panose="020E0502030303020204" pitchFamily="34" charset="0"/>
              </a:rPr>
              <a:t>Worked example</a:t>
            </a:r>
            <a:endParaRPr lang="en-GB" sz="2400" dirty="0">
              <a:latin typeface="Candara" panose="020E0502030303020204" pitchFamily="34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4572000" y="-4465"/>
            <a:ext cx="4572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latin typeface="Candara" panose="020E0502030303020204" pitchFamily="34" charset="0"/>
              </a:rPr>
              <a:t>Your turn</a:t>
            </a:r>
            <a:endParaRPr lang="en-GB" sz="2400" dirty="0">
              <a:latin typeface="Candara" panose="020E0502030303020204" pitchFamily="34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0" name="TextBox 9"/>
              <p:cNvSpPr txBox="1"/>
              <p:nvPr/>
            </p:nvSpPr>
            <p:spPr>
              <a:xfrm>
                <a:off x="0" y="457200"/>
                <a:ext cx="4572000" cy="633737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2400" dirty="0">
                    <a:latin typeface="Candara" panose="020E0502030303020204" pitchFamily="34" charset="0"/>
                  </a:rPr>
                  <a:t>Make </a:t>
                </a:r>
                <a14:m>
                  <m:oMath xmlns:m="http://schemas.openxmlformats.org/officeDocument/2006/math"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𝑥</m:t>
                    </m:r>
                  </m:oMath>
                </a14:m>
                <a:r>
                  <a:rPr lang="en-US" sz="2400" dirty="0">
                    <a:latin typeface="Candara" panose="020E0502030303020204" pitchFamily="34" charset="0"/>
                  </a:rPr>
                  <a:t> the subject:</a:t>
                </a:r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𝑃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=</m:t>
                      </m:r>
                      <m:rad>
                        <m:radPr>
                          <m:degHide m:val="on"/>
                          <m:ctrlPr>
                            <a:rPr lang="en-US" sz="2400" b="0" i="1" smtClean="0">
                              <a:latin typeface="Cambria Math" panose="02040503050406030204" pitchFamily="18" charset="0"/>
                            </a:rPr>
                          </m:ctrlPr>
                        </m:radPr>
                        <m:deg/>
                        <m:e>
                          <m:f>
                            <m:fPr>
                              <m:ctrlPr>
                                <a:rPr lang="en-US" sz="2400" b="0" i="1" smtClean="0"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en-US" sz="2400" b="0" i="1" smtClean="0"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  <m:r>
                                <a:rPr lang="en-US" sz="2400" b="0" i="1" smtClean="0">
                                  <a:latin typeface="Cambria Math" panose="02040503050406030204" pitchFamily="18" charset="0"/>
                                </a:rPr>
                                <m:t>+</m:t>
                              </m:r>
                              <m:r>
                                <a:rPr lang="en-US" sz="2400" b="0" i="1" smtClean="0">
                                  <a:latin typeface="Cambria Math" panose="02040503050406030204" pitchFamily="18" charset="0"/>
                                </a:rPr>
                                <m:t>𝑦</m:t>
                              </m:r>
                            </m:num>
                            <m:den>
                              <m:r>
                                <a:rPr lang="en-US" sz="2400" b="0" i="1" smtClean="0">
                                  <a:latin typeface="Cambria Math" panose="02040503050406030204" pitchFamily="18" charset="0"/>
                                </a:rPr>
                                <m:t>5</m:t>
                              </m:r>
                              <m:r>
                                <a:rPr lang="en-US" sz="2400" b="0" i="1" smtClean="0">
                                  <a:latin typeface="Cambria Math" panose="02040503050406030204" pitchFamily="18" charset="0"/>
                                </a:rPr>
                                <m:t>𝑟</m:t>
                              </m:r>
                            </m:den>
                          </m:f>
                        </m:e>
                      </m:rad>
                    </m:oMath>
                  </m:oMathPara>
                </a14:m>
                <a:endParaRPr lang="en-US" sz="2400" b="0" dirty="0">
                  <a:latin typeface="Candara" panose="020E0502030303020204" pitchFamily="34" charset="0"/>
                </a:endParaRPr>
              </a:p>
              <a:p>
                <a:endParaRPr lang="en-US" sz="2400" dirty="0">
                  <a:latin typeface="Candara" panose="020E0502030303020204" pitchFamily="34" charset="0"/>
                </a:endParaRPr>
              </a:p>
              <a:p>
                <a:endParaRPr lang="en-US" sz="2400" b="0" dirty="0">
                  <a:latin typeface="Candara" panose="020E0502030303020204" pitchFamily="34" charset="0"/>
                </a:endParaRPr>
              </a:p>
              <a:p>
                <a:endParaRPr lang="en-US" sz="2400" dirty="0">
                  <a:latin typeface="Candara" panose="020E0502030303020204" pitchFamily="34" charset="0"/>
                </a:endParaRPr>
              </a:p>
              <a:p>
                <a:endParaRPr lang="en-US" sz="2400" b="0" dirty="0">
                  <a:latin typeface="Candara" panose="020E0502030303020204" pitchFamily="34" charset="0"/>
                </a:endParaRPr>
              </a:p>
              <a:p>
                <a:endParaRPr lang="en-US" sz="2400" dirty="0">
                  <a:latin typeface="Candara" panose="020E0502030303020204" pitchFamily="34" charset="0"/>
                </a:endParaRPr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𝑄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=</m:t>
                      </m:r>
                      <m:rad>
                        <m:radPr>
                          <m:ctrlPr>
                            <a:rPr lang="en-US" sz="2400" b="0" i="1" smtClean="0">
                              <a:latin typeface="Cambria Math" panose="02040503050406030204" pitchFamily="18" charset="0"/>
                            </a:rPr>
                          </m:ctrlPr>
                        </m:radPr>
                        <m:deg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3</m:t>
                          </m:r>
                        </m:deg>
                        <m:e>
                          <m:f>
                            <m:fPr>
                              <m:ctrlPr>
                                <a:rPr lang="en-US" sz="2400" b="0" i="1" smtClean="0"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en-US" sz="2400" b="0" i="1" smtClean="0"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  <m:r>
                                <a:rPr lang="en-US" sz="2400" b="0" i="1" smtClean="0">
                                  <a:latin typeface="Cambria Math" panose="02040503050406030204" pitchFamily="18" charset="0"/>
                                </a:rPr>
                                <m:t>−2</m:t>
                              </m:r>
                              <m:r>
                                <a:rPr lang="en-US" sz="2400" b="0" i="1" smtClean="0">
                                  <a:latin typeface="Cambria Math" panose="02040503050406030204" pitchFamily="18" charset="0"/>
                                </a:rPr>
                                <m:t>𝑦</m:t>
                              </m:r>
                            </m:num>
                            <m:den>
                              <m:r>
                                <a:rPr lang="en-US" sz="2400" b="0" i="1" smtClean="0">
                                  <a:latin typeface="Cambria Math" panose="02040503050406030204" pitchFamily="18" charset="0"/>
                                </a:rPr>
                                <m:t>3</m:t>
                              </m:r>
                              <m:r>
                                <a:rPr lang="en-US" sz="2400" b="0" i="1" smtClean="0">
                                  <a:latin typeface="Cambria Math" panose="02040503050406030204" pitchFamily="18" charset="0"/>
                                </a:rPr>
                                <m:t>𝑡</m:t>
                              </m:r>
                            </m:den>
                          </m:f>
                        </m:e>
                      </m:rad>
                    </m:oMath>
                  </m:oMathPara>
                </a14:m>
                <a:endParaRPr lang="en-US" sz="2400" dirty="0">
                  <a:latin typeface="Candara" panose="020E0502030303020204" pitchFamily="34" charset="0"/>
                </a:endParaRPr>
              </a:p>
              <a:p>
                <a:endParaRPr lang="en-US" sz="2400" b="0" dirty="0">
                  <a:latin typeface="Candara" panose="020E0502030303020204" pitchFamily="34" charset="0"/>
                </a:endParaRPr>
              </a:p>
              <a:p>
                <a:endParaRPr lang="en-US" sz="2400" dirty="0">
                  <a:latin typeface="Candara" panose="020E0502030303020204" pitchFamily="34" charset="0"/>
                </a:endParaRPr>
              </a:p>
              <a:p>
                <a:endParaRPr lang="en-US" sz="2400" dirty="0">
                  <a:latin typeface="Candara" panose="020E0502030303020204" pitchFamily="34" charset="0"/>
                </a:endParaRPr>
              </a:p>
              <a:p>
                <a:endParaRPr lang="en-US" sz="2400" dirty="0">
                  <a:latin typeface="Candara" panose="020E0502030303020204" pitchFamily="34" charset="0"/>
                </a:endParaRPr>
              </a:p>
              <a:p>
                <a:endParaRPr lang="en-GB" sz="2400" dirty="0">
                  <a:latin typeface="Candara" panose="020E0502030303020204" pitchFamily="34" charset="0"/>
                </a:endParaRPr>
              </a:p>
            </p:txBody>
          </p:sp>
        </mc:Choice>
        <mc:Fallback xmlns="">
          <p:sp>
            <p:nvSpPr>
              <p:cNvPr id="10" name="TextBox 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0" y="457200"/>
                <a:ext cx="4572000" cy="6337376"/>
              </a:xfrm>
              <a:prstGeom prst="rect">
                <a:avLst/>
              </a:prstGeom>
              <a:blipFill>
                <a:blip r:embed="rId2"/>
                <a:stretch>
                  <a:fillRect l="-2000" t="-769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1" name="TextBox 10"/>
              <p:cNvSpPr txBox="1"/>
              <p:nvPr/>
            </p:nvSpPr>
            <p:spPr>
              <a:xfrm>
                <a:off x="4566983" y="452736"/>
                <a:ext cx="4572000" cy="155286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2400" dirty="0">
                    <a:latin typeface="Candara" panose="020E0502030303020204" pitchFamily="34" charset="0"/>
                  </a:rPr>
                  <a:t>Make </a:t>
                </a:r>
                <a14:m>
                  <m:oMath xmlns:m="http://schemas.openxmlformats.org/officeDocument/2006/math">
                    <m:r>
                      <a:rPr lang="en-US" sz="2400" i="1">
                        <a:latin typeface="Cambria Math" panose="02040503050406030204" pitchFamily="18" charset="0"/>
                      </a:rPr>
                      <m:t>𝑥</m:t>
                    </m:r>
                  </m:oMath>
                </a14:m>
                <a:r>
                  <a:rPr lang="en-US" sz="2400" dirty="0">
                    <a:latin typeface="Candara" panose="020E0502030303020204" pitchFamily="34" charset="0"/>
                  </a:rPr>
                  <a:t> the subject:</a:t>
                </a:r>
                <a:endParaRPr lang="en-US" sz="2400" i="1" dirty="0">
                  <a:latin typeface="Cambria Math" panose="02040503050406030204" pitchFamily="18" charset="0"/>
                </a:endParaRPr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𝑅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=</m:t>
                      </m:r>
                      <m:rad>
                        <m:radPr>
                          <m:degHide m:val="on"/>
                          <m:ctrlPr>
                            <a:rPr lang="en-US" sz="2400" b="0" i="1" smtClean="0">
                              <a:latin typeface="Cambria Math" panose="02040503050406030204" pitchFamily="18" charset="0"/>
                            </a:rPr>
                          </m:ctrlPr>
                        </m:radPr>
                        <m:deg/>
                        <m:e>
                          <m:f>
                            <m:fPr>
                              <m:ctrlPr>
                                <a:rPr lang="en-US" sz="2400" b="0" i="1" smtClean="0"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en-US" sz="2400" b="0" i="1" smtClean="0"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  <m:r>
                                <a:rPr lang="en-US" sz="2400" b="0" i="1" smtClean="0">
                                  <a:latin typeface="Cambria Math" panose="02040503050406030204" pitchFamily="18" charset="0"/>
                                </a:rPr>
                                <m:t>−3</m:t>
                              </m:r>
                              <m:r>
                                <a:rPr lang="en-US" sz="2400" b="0" i="1" smtClean="0">
                                  <a:latin typeface="Cambria Math" panose="02040503050406030204" pitchFamily="18" charset="0"/>
                                </a:rPr>
                                <m:t>𝑦</m:t>
                              </m:r>
                            </m:num>
                            <m:den>
                              <m:r>
                                <a:rPr lang="en-US" sz="2400" b="0" i="1" smtClean="0">
                                  <a:latin typeface="Cambria Math" panose="02040503050406030204" pitchFamily="18" charset="0"/>
                                </a:rPr>
                                <m:t>4</m:t>
                              </m:r>
                              <m:r>
                                <a:rPr lang="en-US" sz="2400" b="0" i="1" smtClean="0">
                                  <a:latin typeface="Cambria Math" panose="02040503050406030204" pitchFamily="18" charset="0"/>
                                </a:rPr>
                                <m:t>𝑢</m:t>
                              </m:r>
                            </m:den>
                          </m:f>
                        </m:e>
                      </m:rad>
                    </m:oMath>
                  </m:oMathPara>
                </a14:m>
                <a:endParaRPr lang="en-GB" sz="2400" dirty="0">
                  <a:latin typeface="Candara" panose="020E0502030303020204" pitchFamily="34" charset="0"/>
                </a:endParaRPr>
              </a:p>
            </p:txBody>
          </p:sp>
        </mc:Choice>
        <mc:Fallback xmlns="">
          <p:sp>
            <p:nvSpPr>
              <p:cNvPr id="11" name="TextBox 1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66983" y="452736"/>
                <a:ext cx="4572000" cy="1552861"/>
              </a:xfrm>
              <a:prstGeom prst="rect">
                <a:avLst/>
              </a:prstGeom>
              <a:blipFill>
                <a:blip r:embed="rId3"/>
                <a:stretch>
                  <a:fillRect l="-2000" t="-3137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2" name="Rectangle 11"/>
              <p:cNvSpPr/>
              <p:nvPr/>
            </p:nvSpPr>
            <p:spPr>
              <a:xfrm>
                <a:off x="4577017" y="1912341"/>
                <a:ext cx="4572001" cy="461665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ctr">
                  <a:spcBef>
                    <a:spcPts val="0"/>
                  </a:spcBef>
                </a:pPr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US" sz="2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US" sz="2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=4</m:t>
                      </m:r>
                      <m:r>
                        <a:rPr lang="en-US" sz="2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𝑢</m:t>
                      </m:r>
                      <m:sSup>
                        <m:sSupPr>
                          <m:ctrlPr>
                            <a:rPr lang="en-US" sz="24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24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𝑅</m:t>
                          </m:r>
                        </m:e>
                        <m:sup>
                          <m:r>
                            <a:rPr lang="en-US" sz="24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lang="en-US" sz="2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+3</m:t>
                      </m:r>
                      <m:r>
                        <a:rPr lang="en-US" sz="2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𝑦</m:t>
                      </m:r>
                    </m:oMath>
                  </m:oMathPara>
                </a14:m>
                <a:endParaRPr lang="en-US" sz="2400" dirty="0">
                  <a:solidFill>
                    <a:srgbClr val="FF0000"/>
                  </a:solidFill>
                  <a:latin typeface="Candara" panose="020E0502030303020204" pitchFamily="34" charset="0"/>
                </a:endParaRPr>
              </a:p>
            </p:txBody>
          </p:sp>
        </mc:Choice>
        <mc:Fallback xmlns="">
          <p:sp>
            <p:nvSpPr>
              <p:cNvPr id="12" name="Rectangle 11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77017" y="1912341"/>
                <a:ext cx="4572001" cy="461665"/>
              </a:xfrm>
              <a:prstGeom prst="rect">
                <a:avLst/>
              </a:prstGeom>
              <a:blipFill>
                <a:blip r:embed="rId4"/>
                <a:stretch>
                  <a:fillRect b="-17333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08427926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  <p:bldP spid="12" grpId="0"/>
    </p:bldLst>
  </p:timing>
</p:sld>
</file>

<file path=ppt/slides/slide9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Straight Connector 3"/>
          <p:cNvCxnSpPr/>
          <p:nvPr/>
        </p:nvCxnSpPr>
        <p:spPr>
          <a:xfrm>
            <a:off x="0" y="457200"/>
            <a:ext cx="9144000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Straight Connector 4"/>
          <p:cNvCxnSpPr/>
          <p:nvPr/>
        </p:nvCxnSpPr>
        <p:spPr>
          <a:xfrm>
            <a:off x="4572000" y="0"/>
            <a:ext cx="0" cy="685800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TextBox 7"/>
          <p:cNvSpPr txBox="1"/>
          <p:nvPr/>
        </p:nvSpPr>
        <p:spPr>
          <a:xfrm>
            <a:off x="0" y="0"/>
            <a:ext cx="4572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latin typeface="Candara" panose="020E0502030303020204" pitchFamily="34" charset="0"/>
              </a:rPr>
              <a:t>Worked example</a:t>
            </a:r>
            <a:endParaRPr lang="en-GB" sz="2400" dirty="0">
              <a:latin typeface="Candara" panose="020E0502030303020204" pitchFamily="34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4572000" y="-4465"/>
            <a:ext cx="4572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latin typeface="Candara" panose="020E0502030303020204" pitchFamily="34" charset="0"/>
              </a:rPr>
              <a:t>Your turn</a:t>
            </a:r>
            <a:endParaRPr lang="en-GB" sz="2400" dirty="0">
              <a:latin typeface="Candara" panose="020E0502030303020204" pitchFamily="34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0" name="TextBox 9"/>
              <p:cNvSpPr txBox="1"/>
              <p:nvPr/>
            </p:nvSpPr>
            <p:spPr>
              <a:xfrm>
                <a:off x="0" y="457200"/>
                <a:ext cx="4572000" cy="120898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2400" dirty="0">
                    <a:latin typeface="Candara" panose="020E0502030303020204" pitchFamily="34" charset="0"/>
                  </a:rPr>
                  <a:t>Make </a:t>
                </a:r>
                <a14:m>
                  <m:oMath xmlns:m="http://schemas.openxmlformats.org/officeDocument/2006/math">
                    <m:r>
                      <a:rPr lang="en-US" sz="2400" i="1">
                        <a:latin typeface="Cambria Math" panose="02040503050406030204" pitchFamily="18" charset="0"/>
                      </a:rPr>
                      <m:t>𝑥</m:t>
                    </m:r>
                  </m:oMath>
                </a14:m>
                <a:r>
                  <a:rPr lang="en-US" sz="2400" dirty="0">
                    <a:latin typeface="Candara" panose="020E0502030303020204" pitchFamily="34" charset="0"/>
                  </a:rPr>
                  <a:t> the subject:</a:t>
                </a:r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400" i="1">
                          <a:latin typeface="Cambria Math" panose="02040503050406030204" pitchFamily="18" charset="0"/>
                        </a:rPr>
                        <m:t>𝑃</m:t>
                      </m:r>
                      <m:r>
                        <a:rPr lang="en-GB" sz="2400" i="1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GB" sz="2400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sSup>
                            <m:sSupPr>
                              <m:ctrlPr>
                                <a:rPr lang="en-GB" sz="2400" i="1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GB" sz="2400" i="1">
                                  <a:latin typeface="Cambria Math" panose="02040503050406030204" pitchFamily="18" charset="0"/>
                                </a:rPr>
                                <m:t>𝑛</m:t>
                              </m:r>
                            </m:e>
                            <m:sup>
                              <m:r>
                                <a:rPr lang="en-GB" sz="2400" i="1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p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−</m:t>
                          </m:r>
                          <m:r>
                            <a:rPr lang="en-US" sz="2400" i="1">
                              <a:latin typeface="Cambria Math" panose="02040503050406030204" pitchFamily="18" charset="0"/>
                            </a:rPr>
                            <m:t>𝑥</m:t>
                          </m:r>
                        </m:num>
                        <m:den>
                          <m:r>
                            <a:rPr lang="en-GB" sz="2400" i="1">
                              <a:latin typeface="Cambria Math" panose="02040503050406030204" pitchFamily="18" charset="0"/>
                            </a:rPr>
                            <m:t>𝑛</m:t>
                          </m:r>
                          <m:r>
                            <a:rPr lang="en-GB" sz="2400" i="1">
                              <a:latin typeface="Cambria Math" panose="02040503050406030204" pitchFamily="18" charset="0"/>
                            </a:rPr>
                            <m:t>+</m:t>
                          </m:r>
                          <m:r>
                            <a:rPr lang="en-US" sz="2400" i="1">
                              <a:latin typeface="Cambria Math" panose="02040503050406030204" pitchFamily="18" charset="0"/>
                            </a:rPr>
                            <m:t>𝑥</m:t>
                          </m:r>
                        </m:den>
                      </m:f>
                    </m:oMath>
                  </m:oMathPara>
                </a14:m>
                <a:endParaRPr lang="en-GB" sz="2400" dirty="0">
                  <a:latin typeface="Candara" panose="020E0502030303020204" pitchFamily="34" charset="0"/>
                </a:endParaRPr>
              </a:p>
            </p:txBody>
          </p:sp>
        </mc:Choice>
        <mc:Fallback xmlns="">
          <p:sp>
            <p:nvSpPr>
              <p:cNvPr id="10" name="TextBox 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0" y="457200"/>
                <a:ext cx="4572000" cy="1208985"/>
              </a:xfrm>
              <a:prstGeom prst="rect">
                <a:avLst/>
              </a:prstGeom>
              <a:blipFill>
                <a:blip r:embed="rId2"/>
                <a:stretch>
                  <a:fillRect l="-2000" t="-4040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1" name="TextBox 10"/>
              <p:cNvSpPr txBox="1"/>
              <p:nvPr/>
            </p:nvSpPr>
            <p:spPr>
              <a:xfrm>
                <a:off x="4566983" y="452736"/>
                <a:ext cx="4572000" cy="1202958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2400" dirty="0">
                    <a:latin typeface="Candara" panose="020E0502030303020204" pitchFamily="34" charset="0"/>
                  </a:rPr>
                  <a:t>Make </a:t>
                </a:r>
                <a14:m>
                  <m:oMath xmlns:m="http://schemas.openxmlformats.org/officeDocument/2006/math">
                    <m:r>
                      <a:rPr lang="en-US" sz="2400" i="1">
                        <a:latin typeface="Cambria Math" panose="02040503050406030204" pitchFamily="18" charset="0"/>
                      </a:rPr>
                      <m:t>𝑥</m:t>
                    </m:r>
                  </m:oMath>
                </a14:m>
                <a:r>
                  <a:rPr lang="en-US" sz="2400" dirty="0">
                    <a:latin typeface="Candara" panose="020E0502030303020204" pitchFamily="34" charset="0"/>
                  </a:rPr>
                  <a:t> the subject:</a:t>
                </a:r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𝑅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sz="2400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sSup>
                            <m:sSupPr>
                              <m:ctrlPr>
                                <a:rPr lang="en-US" sz="2400" b="0" i="1" smtClean="0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sz="2400" b="0" i="1" smtClean="0">
                                  <a:latin typeface="Cambria Math" panose="02040503050406030204" pitchFamily="18" charset="0"/>
                                </a:rPr>
                                <m:t>𝑠</m:t>
                              </m:r>
                            </m:e>
                            <m:sup>
                              <m:r>
                                <a:rPr lang="en-US" sz="2400" b="0" i="1" smtClean="0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p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+</m:t>
                          </m:r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𝑥</m:t>
                          </m:r>
                        </m:num>
                        <m:den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𝑠</m:t>
                          </m:r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−</m:t>
                          </m:r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𝑥</m:t>
                          </m:r>
                        </m:den>
                      </m:f>
                    </m:oMath>
                  </m:oMathPara>
                </a14:m>
                <a:endParaRPr lang="en-GB" sz="2400" dirty="0">
                  <a:latin typeface="Candara" panose="020E0502030303020204" pitchFamily="34" charset="0"/>
                </a:endParaRPr>
              </a:p>
            </p:txBody>
          </p:sp>
        </mc:Choice>
        <mc:Fallback xmlns="">
          <p:sp>
            <p:nvSpPr>
              <p:cNvPr id="11" name="TextBox 1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66983" y="452736"/>
                <a:ext cx="4572000" cy="1202958"/>
              </a:xfrm>
              <a:prstGeom prst="rect">
                <a:avLst/>
              </a:prstGeom>
              <a:blipFill>
                <a:blip r:embed="rId3"/>
                <a:stretch>
                  <a:fillRect l="-2000" t="-4040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2" name="Rectangle 11"/>
              <p:cNvSpPr/>
              <p:nvPr/>
            </p:nvSpPr>
            <p:spPr>
              <a:xfrm>
                <a:off x="4577017" y="1617238"/>
                <a:ext cx="4572001" cy="839653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ctr">
                  <a:spcBef>
                    <a:spcPts val="0"/>
                  </a:spcBef>
                </a:pPr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US" sz="2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US" sz="2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sz="24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24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𝑅𝑠</m:t>
                          </m:r>
                          <m:r>
                            <a:rPr lang="en-US" sz="24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−</m:t>
                          </m:r>
                          <m:sSup>
                            <m:sSupPr>
                              <m:ctrlPr>
                                <a:rPr lang="en-US" sz="2400" b="0" i="1" smtClean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sz="2400" b="0" i="1" smtClean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  <m:t>𝑠</m:t>
                              </m:r>
                            </m:e>
                            <m:sup>
                              <m:r>
                                <a:rPr lang="en-US" sz="2400" b="0" i="1" smtClean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p>
                        </m:num>
                        <m:den>
                          <m:r>
                            <a:rPr lang="en-US" sz="24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𝑅</m:t>
                          </m:r>
                          <m:r>
                            <a:rPr lang="en-US" sz="24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+1</m:t>
                          </m:r>
                        </m:den>
                      </m:f>
                    </m:oMath>
                  </m:oMathPara>
                </a14:m>
                <a:endParaRPr lang="en-US" sz="2400" dirty="0">
                  <a:solidFill>
                    <a:srgbClr val="FF0000"/>
                  </a:solidFill>
                  <a:latin typeface="Candara" panose="020E0502030303020204" pitchFamily="34" charset="0"/>
                </a:endParaRPr>
              </a:p>
            </p:txBody>
          </p:sp>
        </mc:Choice>
        <mc:Fallback xmlns="">
          <p:sp>
            <p:nvSpPr>
              <p:cNvPr id="12" name="Rectangle 11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77017" y="1617238"/>
                <a:ext cx="4572001" cy="839653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86940712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  <p:bldP spid="12" grpId="0"/>
    </p:bldLst>
  </p:timing>
</p:sld>
</file>

<file path=ppt/slides/slide9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Straight Connector 3"/>
          <p:cNvCxnSpPr/>
          <p:nvPr/>
        </p:nvCxnSpPr>
        <p:spPr>
          <a:xfrm>
            <a:off x="0" y="457200"/>
            <a:ext cx="9144000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Straight Connector 4"/>
          <p:cNvCxnSpPr/>
          <p:nvPr/>
        </p:nvCxnSpPr>
        <p:spPr>
          <a:xfrm>
            <a:off x="4572000" y="0"/>
            <a:ext cx="0" cy="685800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TextBox 7"/>
          <p:cNvSpPr txBox="1"/>
          <p:nvPr/>
        </p:nvSpPr>
        <p:spPr>
          <a:xfrm>
            <a:off x="0" y="0"/>
            <a:ext cx="4572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latin typeface="Candara" panose="020E0502030303020204" pitchFamily="34" charset="0"/>
              </a:rPr>
              <a:t>Worked example</a:t>
            </a:r>
            <a:endParaRPr lang="en-GB" sz="2400" dirty="0">
              <a:latin typeface="Candara" panose="020E0502030303020204" pitchFamily="34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4572000" y="-4465"/>
            <a:ext cx="4572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latin typeface="Candara" panose="020E0502030303020204" pitchFamily="34" charset="0"/>
              </a:rPr>
              <a:t>Your turn</a:t>
            </a:r>
            <a:endParaRPr lang="en-GB" sz="2400" dirty="0">
              <a:latin typeface="Candara" panose="020E0502030303020204" pitchFamily="34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0" name="TextBox 9"/>
              <p:cNvSpPr txBox="1"/>
              <p:nvPr/>
            </p:nvSpPr>
            <p:spPr>
              <a:xfrm>
                <a:off x="0" y="457200"/>
                <a:ext cx="4572000" cy="12027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2400" dirty="0">
                    <a:latin typeface="Candara" panose="020E0502030303020204" pitchFamily="34" charset="0"/>
                  </a:rPr>
                  <a:t>Make </a:t>
                </a:r>
                <a14:m>
                  <m:oMath xmlns:m="http://schemas.openxmlformats.org/officeDocument/2006/math">
                    <m:r>
                      <a:rPr lang="en-US" sz="2400" i="1">
                        <a:latin typeface="Cambria Math" panose="02040503050406030204" pitchFamily="18" charset="0"/>
                      </a:rPr>
                      <m:t>𝑥</m:t>
                    </m:r>
                  </m:oMath>
                </a14:m>
                <a:r>
                  <a:rPr lang="en-US" sz="2400" dirty="0">
                    <a:latin typeface="Candara" panose="020E0502030303020204" pitchFamily="34" charset="0"/>
                  </a:rPr>
                  <a:t> the subject:</a:t>
                </a:r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i="1">
                          <a:latin typeface="Cambria Math" panose="02040503050406030204" pitchFamily="18" charset="0"/>
                        </a:rPr>
                        <m:t>𝑦</m:t>
                      </m:r>
                      <m:r>
                        <a:rPr lang="en-US" sz="2400" i="1">
                          <a:latin typeface="Cambria Math" panose="02040503050406030204" pitchFamily="18" charset="0"/>
                        </a:rPr>
                        <m:t>=3+</m:t>
                      </m:r>
                      <m:f>
                        <m:fPr>
                          <m:ctrlPr>
                            <a:rPr lang="en-US" sz="2400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2400" i="1">
                              <a:latin typeface="Cambria Math" panose="02040503050406030204" pitchFamily="18" charset="0"/>
                            </a:rPr>
                            <m:t>𝑎</m:t>
                          </m:r>
                          <m:sSup>
                            <m:sSupPr>
                              <m:ctrlPr>
                                <a:rPr lang="en-US" sz="2400" i="1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sz="2400" i="1"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e>
                            <m:sup>
                              <m:r>
                                <a:rPr lang="en-US" sz="2400" i="1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p>
                        </m:num>
                        <m:den>
                          <m:r>
                            <a:rPr lang="en-US" sz="2400" i="1">
                              <a:latin typeface="Cambria Math" panose="02040503050406030204" pitchFamily="18" charset="0"/>
                            </a:rPr>
                            <m:t>5</m:t>
                          </m:r>
                        </m:den>
                      </m:f>
                    </m:oMath>
                  </m:oMathPara>
                </a14:m>
                <a:endParaRPr lang="en-GB" sz="2400" dirty="0">
                  <a:latin typeface="Candara" panose="020E0502030303020204" pitchFamily="34" charset="0"/>
                </a:endParaRPr>
              </a:p>
            </p:txBody>
          </p:sp>
        </mc:Choice>
        <mc:Fallback xmlns="">
          <p:sp>
            <p:nvSpPr>
              <p:cNvPr id="10" name="TextBox 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0" y="457200"/>
                <a:ext cx="4572000" cy="1202765"/>
              </a:xfrm>
              <a:prstGeom prst="rect">
                <a:avLst/>
              </a:prstGeom>
              <a:blipFill>
                <a:blip r:embed="rId2"/>
                <a:stretch>
                  <a:fillRect l="-2000" t="-4061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1" name="TextBox 10"/>
              <p:cNvSpPr txBox="1"/>
              <p:nvPr/>
            </p:nvSpPr>
            <p:spPr>
              <a:xfrm>
                <a:off x="4566983" y="452736"/>
                <a:ext cx="4572000" cy="12027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2400" dirty="0">
                    <a:latin typeface="Candara" panose="020E0502030303020204" pitchFamily="34" charset="0"/>
                  </a:rPr>
                  <a:t>Make </a:t>
                </a:r>
                <a14:m>
                  <m:oMath xmlns:m="http://schemas.openxmlformats.org/officeDocument/2006/math">
                    <m:r>
                      <a:rPr lang="en-US" sz="2400" i="1">
                        <a:latin typeface="Cambria Math" panose="02040503050406030204" pitchFamily="18" charset="0"/>
                      </a:rPr>
                      <m:t>𝑥</m:t>
                    </m:r>
                  </m:oMath>
                </a14:m>
                <a:r>
                  <a:rPr lang="en-US" sz="2400" dirty="0">
                    <a:latin typeface="Candara" panose="020E0502030303020204" pitchFamily="34" charset="0"/>
                  </a:rPr>
                  <a:t> the subject:</a:t>
                </a:r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i="1">
                          <a:latin typeface="Cambria Math" panose="02040503050406030204" pitchFamily="18" charset="0"/>
                        </a:rPr>
                        <m:t>𝑦</m:t>
                      </m:r>
                      <m:r>
                        <a:rPr lang="en-US" sz="2400" i="1">
                          <a:latin typeface="Cambria Math" panose="02040503050406030204" pitchFamily="18" charset="0"/>
                        </a:rPr>
                        <m:t>=2+</m:t>
                      </m:r>
                      <m:f>
                        <m:fPr>
                          <m:ctrlPr>
                            <a:rPr lang="en-US" sz="2400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2400" i="1">
                              <a:latin typeface="Cambria Math" panose="02040503050406030204" pitchFamily="18" charset="0"/>
                            </a:rPr>
                            <m:t>𝑏</m:t>
                          </m:r>
                          <m:sSup>
                            <m:sSupPr>
                              <m:ctrlPr>
                                <a:rPr lang="en-US" sz="2400" i="1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sz="2400" b="0" i="1" smtClean="0"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e>
                            <m:sup>
                              <m:r>
                                <a:rPr lang="en-US" sz="2400" i="1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p>
                        </m:num>
                        <m:den>
                          <m:r>
                            <a:rPr lang="en-US" sz="2400" i="1">
                              <a:latin typeface="Cambria Math" panose="02040503050406030204" pitchFamily="18" charset="0"/>
                            </a:rPr>
                            <m:t>3</m:t>
                          </m:r>
                        </m:den>
                      </m:f>
                    </m:oMath>
                  </m:oMathPara>
                </a14:m>
                <a:endParaRPr lang="en-GB" sz="2400" dirty="0">
                  <a:latin typeface="Candara" panose="020E0502030303020204" pitchFamily="34" charset="0"/>
                </a:endParaRPr>
              </a:p>
            </p:txBody>
          </p:sp>
        </mc:Choice>
        <mc:Fallback xmlns="">
          <p:sp>
            <p:nvSpPr>
              <p:cNvPr id="11" name="TextBox 1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66983" y="452736"/>
                <a:ext cx="4572000" cy="1202765"/>
              </a:xfrm>
              <a:prstGeom prst="rect">
                <a:avLst/>
              </a:prstGeom>
              <a:blipFill>
                <a:blip r:embed="rId3"/>
                <a:stretch>
                  <a:fillRect l="-2000" t="-4040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2" name="Rectangle 11"/>
              <p:cNvSpPr/>
              <p:nvPr/>
            </p:nvSpPr>
            <p:spPr>
              <a:xfrm>
                <a:off x="4577017" y="1617238"/>
                <a:ext cx="4572001" cy="1183529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ctr">
                  <a:spcBef>
                    <a:spcPts val="0"/>
                  </a:spcBef>
                </a:pPr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US" sz="2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US" sz="2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=±</m:t>
                      </m:r>
                      <m:rad>
                        <m:radPr>
                          <m:degHide m:val="on"/>
                          <m:ctrlPr>
                            <a:rPr lang="en-US" sz="24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radPr>
                        <m:deg/>
                        <m:e>
                          <m:f>
                            <m:fPr>
                              <m:ctrlPr>
                                <a:rPr lang="en-US" sz="2400" b="0" i="1" smtClean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en-US" sz="2400" b="0" i="1" smtClean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  <m:t>3</m:t>
                              </m:r>
                              <m:d>
                                <m:dPr>
                                  <m:ctrlPr>
                                    <a:rPr lang="en-US" sz="2400" b="0" i="1" smtClean="0">
                                      <a:solidFill>
                                        <a:srgbClr val="FF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r>
                                    <a:rPr lang="en-US" sz="2400" b="0" i="1" smtClean="0">
                                      <a:solidFill>
                                        <a:srgbClr val="FF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𝑦</m:t>
                                  </m:r>
                                  <m:r>
                                    <a:rPr lang="en-US" sz="2400" b="0" i="1" smtClean="0">
                                      <a:solidFill>
                                        <a:srgbClr val="FF0000"/>
                                      </a:solidFill>
                                      <a:latin typeface="Cambria Math" panose="02040503050406030204" pitchFamily="18" charset="0"/>
                                    </a:rPr>
                                    <m:t>−2</m:t>
                                  </m:r>
                                </m:e>
                              </m:d>
                            </m:num>
                            <m:den>
                              <m:r>
                                <a:rPr lang="en-US" sz="2400" b="0" i="1" smtClean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  <m:t>𝑏</m:t>
                              </m:r>
                            </m:den>
                          </m:f>
                        </m:e>
                      </m:rad>
                    </m:oMath>
                  </m:oMathPara>
                </a14:m>
                <a:endParaRPr lang="en-US" sz="2400" dirty="0">
                  <a:solidFill>
                    <a:srgbClr val="FF0000"/>
                  </a:solidFill>
                  <a:latin typeface="Candara" panose="020E0502030303020204" pitchFamily="34" charset="0"/>
                </a:endParaRPr>
              </a:p>
            </p:txBody>
          </p:sp>
        </mc:Choice>
        <mc:Fallback xmlns="">
          <p:sp>
            <p:nvSpPr>
              <p:cNvPr id="12" name="Rectangle 11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77017" y="1617238"/>
                <a:ext cx="4572001" cy="1183529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7396114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  <p:bldP spid="12" grpId="0"/>
    </p:bldLst>
  </p:timing>
</p:sld>
</file>

<file path=ppt/slides/slide9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Straight Connector 3"/>
          <p:cNvCxnSpPr/>
          <p:nvPr/>
        </p:nvCxnSpPr>
        <p:spPr>
          <a:xfrm>
            <a:off x="0" y="457200"/>
            <a:ext cx="9144000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Straight Connector 4"/>
          <p:cNvCxnSpPr/>
          <p:nvPr/>
        </p:nvCxnSpPr>
        <p:spPr>
          <a:xfrm>
            <a:off x="4572000" y="0"/>
            <a:ext cx="0" cy="685800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TextBox 7"/>
          <p:cNvSpPr txBox="1"/>
          <p:nvPr/>
        </p:nvSpPr>
        <p:spPr>
          <a:xfrm>
            <a:off x="0" y="0"/>
            <a:ext cx="4572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latin typeface="Candara" panose="020E0502030303020204" pitchFamily="34" charset="0"/>
              </a:rPr>
              <a:t>Worked example</a:t>
            </a:r>
            <a:endParaRPr lang="en-GB" sz="2400" dirty="0">
              <a:latin typeface="Candara" panose="020E0502030303020204" pitchFamily="34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4572000" y="-4465"/>
            <a:ext cx="4572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latin typeface="Candara" panose="020E0502030303020204" pitchFamily="34" charset="0"/>
              </a:rPr>
              <a:t>Your turn</a:t>
            </a:r>
            <a:endParaRPr lang="en-GB" sz="2400" dirty="0">
              <a:latin typeface="Candara" panose="020E0502030303020204" pitchFamily="34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0" name="TextBox 9"/>
              <p:cNvSpPr txBox="1"/>
              <p:nvPr/>
            </p:nvSpPr>
            <p:spPr>
              <a:xfrm>
                <a:off x="0" y="457200"/>
                <a:ext cx="4572000" cy="406297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2400" dirty="0">
                    <a:latin typeface="Candara" panose="020E0502030303020204" pitchFamily="34" charset="0"/>
                  </a:rPr>
                  <a:t>Make </a:t>
                </a:r>
                <a14:m>
                  <m:oMath xmlns:m="http://schemas.openxmlformats.org/officeDocument/2006/math">
                    <m:r>
                      <a:rPr lang="en-US" sz="2400" i="1">
                        <a:latin typeface="Cambria Math" panose="02040503050406030204" pitchFamily="18" charset="0"/>
                      </a:rPr>
                      <m:t>𝑥</m:t>
                    </m:r>
                  </m:oMath>
                </a14:m>
                <a:r>
                  <a:rPr lang="en-US" sz="2400" dirty="0">
                    <a:latin typeface="Candara" panose="020E0502030303020204" pitchFamily="34" charset="0"/>
                  </a:rPr>
                  <a:t> the subject:</a:t>
                </a:r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𝑦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𝑐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−</m:t>
                      </m:r>
                      <m:f>
                        <m:fPr>
                          <m:ctrlPr>
                            <a:rPr lang="en-US" sz="2400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1</m:t>
                          </m:r>
                        </m:num>
                        <m:den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3</m:t>
                          </m:r>
                        </m:den>
                      </m:f>
                      <m:rad>
                        <m:radPr>
                          <m:degHide m:val="on"/>
                          <m:ctrlPr>
                            <a:rPr lang="en-US" sz="2400" b="0" i="1" smtClean="0">
                              <a:latin typeface="Cambria Math" panose="02040503050406030204" pitchFamily="18" charset="0"/>
                            </a:rPr>
                          </m:ctrlPr>
                        </m:radPr>
                        <m:deg/>
                        <m:e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</m:rad>
                    </m:oMath>
                  </m:oMathPara>
                </a14:m>
                <a:endParaRPr lang="en-US" sz="2400" b="0" dirty="0">
                  <a:latin typeface="Candara" panose="020E0502030303020204" pitchFamily="34" charset="0"/>
                </a:endParaRPr>
              </a:p>
              <a:p>
                <a:endParaRPr lang="en-US" sz="2400" dirty="0">
                  <a:latin typeface="Candara" panose="020E0502030303020204" pitchFamily="34" charset="0"/>
                </a:endParaRPr>
              </a:p>
              <a:p>
                <a:endParaRPr lang="en-US" sz="2400" dirty="0">
                  <a:latin typeface="Candara" panose="020E0502030303020204" pitchFamily="34" charset="0"/>
                </a:endParaRPr>
              </a:p>
              <a:p>
                <a:endParaRPr lang="en-US" sz="2400" dirty="0">
                  <a:latin typeface="Candara" panose="020E0502030303020204" pitchFamily="34" charset="0"/>
                </a:endParaRPr>
              </a:p>
              <a:p>
                <a:endParaRPr lang="en-US" sz="2400" dirty="0">
                  <a:latin typeface="Candara" panose="020E0502030303020204" pitchFamily="34" charset="0"/>
                </a:endParaRPr>
              </a:p>
              <a:p>
                <a:endParaRPr lang="en-US" sz="2400" dirty="0">
                  <a:latin typeface="Candara" panose="020E0502030303020204" pitchFamily="34" charset="0"/>
                </a:endParaRPr>
              </a:p>
              <a:p>
                <a:endParaRPr lang="en-US" sz="2400" dirty="0">
                  <a:latin typeface="Candara" panose="020E0502030303020204" pitchFamily="34" charset="0"/>
                </a:endParaRPr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5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𝑑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−</m:t>
                      </m:r>
                      <m:f>
                        <m:fPr>
                          <m:ctrlPr>
                            <a:rPr lang="en-US" sz="2400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1</m:t>
                          </m:r>
                        </m:num>
                        <m:den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4</m:t>
                          </m:r>
                        </m:den>
                      </m:f>
                      <m:rad>
                        <m:radPr>
                          <m:ctrlPr>
                            <a:rPr lang="en-US" sz="2400" b="0" i="1" smtClean="0">
                              <a:latin typeface="Cambria Math" panose="02040503050406030204" pitchFamily="18" charset="0"/>
                            </a:rPr>
                          </m:ctrlPr>
                        </m:radPr>
                        <m:deg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3</m:t>
                          </m:r>
                        </m:deg>
                        <m:e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</m:rad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𝑦</m:t>
                      </m:r>
                    </m:oMath>
                  </m:oMathPara>
                </a14:m>
                <a:endParaRPr lang="en-GB" sz="2400" dirty="0">
                  <a:latin typeface="Candara" panose="020E0502030303020204" pitchFamily="34" charset="0"/>
                </a:endParaRPr>
              </a:p>
            </p:txBody>
          </p:sp>
        </mc:Choice>
        <mc:Fallback xmlns="">
          <p:sp>
            <p:nvSpPr>
              <p:cNvPr id="10" name="TextBox 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0" y="457200"/>
                <a:ext cx="4572000" cy="4062972"/>
              </a:xfrm>
              <a:prstGeom prst="rect">
                <a:avLst/>
              </a:prstGeom>
              <a:blipFill>
                <a:blip r:embed="rId2"/>
                <a:stretch>
                  <a:fillRect l="-2000" t="-1201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1" name="TextBox 10"/>
              <p:cNvSpPr txBox="1"/>
              <p:nvPr/>
            </p:nvSpPr>
            <p:spPr>
              <a:xfrm>
                <a:off x="4566983" y="452736"/>
                <a:ext cx="4572000" cy="115550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2400" dirty="0">
                    <a:latin typeface="Candara" panose="020E0502030303020204" pitchFamily="34" charset="0"/>
                  </a:rPr>
                  <a:t>Make </a:t>
                </a:r>
                <a14:m>
                  <m:oMath xmlns:m="http://schemas.openxmlformats.org/officeDocument/2006/math">
                    <m:r>
                      <a:rPr lang="en-US" sz="2400" i="1">
                        <a:latin typeface="Cambria Math" panose="02040503050406030204" pitchFamily="18" charset="0"/>
                      </a:rPr>
                      <m:t>𝑥</m:t>
                    </m:r>
                  </m:oMath>
                </a14:m>
                <a:r>
                  <a:rPr lang="en-US" sz="2400" dirty="0">
                    <a:latin typeface="Candara" panose="020E0502030303020204" pitchFamily="34" charset="0"/>
                  </a:rPr>
                  <a:t> the subject:</a:t>
                </a:r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i="1" smtClean="0">
                          <a:latin typeface="Cambria Math" panose="02040503050406030204" pitchFamily="18" charset="0"/>
                        </a:rPr>
                        <m:t>𝑦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=4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𝑒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−</m:t>
                      </m:r>
                      <m:f>
                        <m:fPr>
                          <m:ctrlPr>
                            <a:rPr lang="en-US" sz="2400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1</m:t>
                          </m:r>
                        </m:num>
                        <m:den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5</m:t>
                          </m:r>
                        </m:den>
                      </m:f>
                      <m:rad>
                        <m:radPr>
                          <m:degHide m:val="on"/>
                          <m:ctrlPr>
                            <a:rPr lang="en-US" sz="2400" b="0" i="1" smtClean="0">
                              <a:latin typeface="Cambria Math" panose="02040503050406030204" pitchFamily="18" charset="0"/>
                            </a:rPr>
                          </m:ctrlPr>
                        </m:radPr>
                        <m:deg/>
                        <m:e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</m:rad>
                    </m:oMath>
                  </m:oMathPara>
                </a14:m>
                <a:endParaRPr lang="en-GB" sz="2400" dirty="0">
                  <a:latin typeface="Candara" panose="020E0502030303020204" pitchFamily="34" charset="0"/>
                </a:endParaRPr>
              </a:p>
            </p:txBody>
          </p:sp>
        </mc:Choice>
        <mc:Fallback xmlns="">
          <p:sp>
            <p:nvSpPr>
              <p:cNvPr id="11" name="TextBox 1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66983" y="452736"/>
                <a:ext cx="4572000" cy="1155509"/>
              </a:xfrm>
              <a:prstGeom prst="rect">
                <a:avLst/>
              </a:prstGeom>
              <a:blipFill>
                <a:blip r:embed="rId3"/>
                <a:stretch>
                  <a:fillRect l="-2000" t="-4211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2" name="Rectangle 11"/>
              <p:cNvSpPr/>
              <p:nvPr/>
            </p:nvSpPr>
            <p:spPr>
              <a:xfrm>
                <a:off x="4577017" y="1617238"/>
                <a:ext cx="4572001" cy="461665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ctr">
                  <a:spcBef>
                    <a:spcPts val="0"/>
                  </a:spcBef>
                </a:pPr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US" sz="2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US" sz="2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=25</m:t>
                      </m:r>
                      <m:sSup>
                        <m:sSupPr>
                          <m:ctrlPr>
                            <a:rPr lang="en-US" sz="24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d>
                            <m:dPr>
                              <m:ctrlPr>
                                <a:rPr lang="en-US" sz="2400" b="0" i="1" smtClean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US" sz="2400" b="0" i="1" smtClean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  <m:t>4</m:t>
                              </m:r>
                              <m:r>
                                <a:rPr lang="en-US" sz="2400" b="0" i="1" smtClean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  <m:t>𝑒</m:t>
                              </m:r>
                              <m:r>
                                <a:rPr lang="en-US" sz="2400" b="0" i="1" smtClean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  <m:t>−</m:t>
                              </m:r>
                              <m:r>
                                <a:rPr lang="en-US" sz="2400" b="0" i="1" smtClean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  <m:t>𝑦</m:t>
                              </m:r>
                            </m:e>
                          </m:d>
                        </m:e>
                        <m:sup>
                          <m:r>
                            <a:rPr lang="en-US" sz="24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</m:oMath>
                  </m:oMathPara>
                </a14:m>
                <a:endParaRPr lang="en-US" sz="2400" dirty="0">
                  <a:solidFill>
                    <a:srgbClr val="FF0000"/>
                  </a:solidFill>
                  <a:latin typeface="Candara" panose="020E0502030303020204" pitchFamily="34" charset="0"/>
                </a:endParaRPr>
              </a:p>
            </p:txBody>
          </p:sp>
        </mc:Choice>
        <mc:Fallback xmlns="">
          <p:sp>
            <p:nvSpPr>
              <p:cNvPr id="12" name="Rectangle 11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77017" y="1617238"/>
                <a:ext cx="4572001" cy="461665"/>
              </a:xfrm>
              <a:prstGeom prst="rect">
                <a:avLst/>
              </a:prstGeom>
              <a:blipFill>
                <a:blip r:embed="rId4"/>
                <a:stretch>
                  <a:fillRect b="-10526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56466840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  <p:bldP spid="12" grpId="0"/>
    </p:bldLst>
  </p:timing>
</p:sld>
</file>

<file path=ppt/slides/slide9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Straight Connector 3"/>
          <p:cNvCxnSpPr/>
          <p:nvPr/>
        </p:nvCxnSpPr>
        <p:spPr>
          <a:xfrm>
            <a:off x="0" y="457200"/>
            <a:ext cx="9144000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Straight Connector 4"/>
          <p:cNvCxnSpPr/>
          <p:nvPr/>
        </p:nvCxnSpPr>
        <p:spPr>
          <a:xfrm>
            <a:off x="4572000" y="0"/>
            <a:ext cx="0" cy="685800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TextBox 7"/>
          <p:cNvSpPr txBox="1"/>
          <p:nvPr/>
        </p:nvSpPr>
        <p:spPr>
          <a:xfrm>
            <a:off x="0" y="0"/>
            <a:ext cx="4572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latin typeface="Candara" panose="020E0502030303020204" pitchFamily="34" charset="0"/>
              </a:rPr>
              <a:t>Worked example</a:t>
            </a:r>
            <a:endParaRPr lang="en-GB" sz="2400" dirty="0">
              <a:latin typeface="Candara" panose="020E0502030303020204" pitchFamily="34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4572000" y="-4465"/>
            <a:ext cx="4572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latin typeface="Candara" panose="020E0502030303020204" pitchFamily="34" charset="0"/>
              </a:rPr>
              <a:t>Your turn</a:t>
            </a:r>
            <a:endParaRPr lang="en-GB" sz="2400" dirty="0">
              <a:latin typeface="Candara" panose="020E0502030303020204" pitchFamily="34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0" name="TextBox 9"/>
              <p:cNvSpPr txBox="1"/>
              <p:nvPr/>
            </p:nvSpPr>
            <p:spPr>
              <a:xfrm>
                <a:off x="0" y="457200"/>
                <a:ext cx="4572000" cy="121866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2400" dirty="0">
                    <a:latin typeface="Candara" panose="020E0502030303020204" pitchFamily="34" charset="0"/>
                  </a:rPr>
                  <a:t>Make </a:t>
                </a:r>
                <a14:m>
                  <m:oMath xmlns:m="http://schemas.openxmlformats.org/officeDocument/2006/math"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𝑥</m:t>
                    </m:r>
                  </m:oMath>
                </a14:m>
                <a:r>
                  <a:rPr lang="en-US" sz="2400" dirty="0">
                    <a:latin typeface="Candara" panose="020E0502030303020204" pitchFamily="34" charset="0"/>
                  </a:rPr>
                  <a:t> the subject:</a:t>
                </a:r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US" sz="2400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1</m:t>
                          </m:r>
                        </m:num>
                        <m:den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𝑥</m:t>
                          </m:r>
                        </m:den>
                      </m:f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−</m:t>
                      </m:r>
                      <m:f>
                        <m:fPr>
                          <m:ctrlPr>
                            <a:rPr lang="en-US" sz="2400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1</m:t>
                          </m:r>
                        </m:num>
                        <m:den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𝑦</m:t>
                          </m:r>
                        </m:den>
                      </m:f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sz="2400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1</m:t>
                          </m:r>
                        </m:num>
                        <m:den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𝑧</m:t>
                          </m:r>
                        </m:den>
                      </m:f>
                    </m:oMath>
                  </m:oMathPara>
                </a14:m>
                <a:endParaRPr lang="en-US" sz="2400" dirty="0">
                  <a:latin typeface="Candara" panose="020E0502030303020204" pitchFamily="34" charset="0"/>
                </a:endParaRPr>
              </a:p>
            </p:txBody>
          </p:sp>
        </mc:Choice>
        <mc:Fallback xmlns="">
          <p:sp>
            <p:nvSpPr>
              <p:cNvPr id="10" name="TextBox 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0" y="457200"/>
                <a:ext cx="4572000" cy="1218667"/>
              </a:xfrm>
              <a:prstGeom prst="rect">
                <a:avLst/>
              </a:prstGeom>
              <a:blipFill>
                <a:blip r:embed="rId2"/>
                <a:stretch>
                  <a:fillRect l="-2000" t="-4000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1" name="TextBox 10"/>
              <p:cNvSpPr txBox="1"/>
              <p:nvPr/>
            </p:nvSpPr>
            <p:spPr>
              <a:xfrm>
                <a:off x="4566983" y="452736"/>
                <a:ext cx="4572000" cy="121776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2400" dirty="0">
                    <a:latin typeface="Candara" panose="020E0502030303020204" pitchFamily="34" charset="0"/>
                  </a:rPr>
                  <a:t>Make </a:t>
                </a:r>
                <a14:m>
                  <m:oMath xmlns:m="http://schemas.openxmlformats.org/officeDocument/2006/math"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𝑝</m:t>
                    </m:r>
                  </m:oMath>
                </a14:m>
                <a:r>
                  <a:rPr lang="en-US" sz="2400" dirty="0">
                    <a:latin typeface="Candara" panose="020E0502030303020204" pitchFamily="34" charset="0"/>
                  </a:rPr>
                  <a:t> the subject:</a:t>
                </a:r>
                <a:endParaRPr lang="en-US" sz="2400" i="1" dirty="0">
                  <a:latin typeface="Cambria Math" panose="02040503050406030204" pitchFamily="18" charset="0"/>
                </a:endParaRPr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US" sz="2400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1</m:t>
                          </m:r>
                        </m:num>
                        <m:den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𝑝</m:t>
                          </m:r>
                        </m:den>
                      </m:f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+</m:t>
                      </m:r>
                      <m:f>
                        <m:fPr>
                          <m:ctrlPr>
                            <a:rPr lang="en-US" sz="2400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1</m:t>
                          </m:r>
                        </m:num>
                        <m:den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𝑞</m:t>
                          </m:r>
                        </m:den>
                      </m:f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sz="2400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1</m:t>
                          </m:r>
                        </m:num>
                        <m:den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𝑟</m:t>
                          </m:r>
                        </m:den>
                      </m:f>
                    </m:oMath>
                  </m:oMathPara>
                </a14:m>
                <a:endParaRPr lang="en-GB" sz="2400" dirty="0">
                  <a:latin typeface="Candara" panose="020E0502030303020204" pitchFamily="34" charset="0"/>
                </a:endParaRPr>
              </a:p>
            </p:txBody>
          </p:sp>
        </mc:Choice>
        <mc:Fallback xmlns="">
          <p:sp>
            <p:nvSpPr>
              <p:cNvPr id="11" name="TextBox 1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66983" y="452736"/>
                <a:ext cx="4572000" cy="1217769"/>
              </a:xfrm>
              <a:prstGeom prst="rect">
                <a:avLst/>
              </a:prstGeom>
              <a:blipFill>
                <a:blip r:embed="rId3"/>
                <a:stretch>
                  <a:fillRect l="-2000" t="-4000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2" name="Rectangle 11"/>
              <p:cNvSpPr/>
              <p:nvPr/>
            </p:nvSpPr>
            <p:spPr>
              <a:xfrm>
                <a:off x="4577017" y="1617238"/>
                <a:ext cx="4572001" cy="787075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ctr">
                  <a:spcBef>
                    <a:spcPts val="0"/>
                  </a:spcBef>
                </a:pPr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US" sz="2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𝑝</m:t>
                      </m:r>
                      <m:r>
                        <a:rPr lang="en-US" sz="2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sz="24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24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𝑟𝑞</m:t>
                          </m:r>
                        </m:num>
                        <m:den>
                          <m:r>
                            <a:rPr lang="en-US" sz="24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𝑞</m:t>
                          </m:r>
                          <m:r>
                            <a:rPr lang="en-US" sz="24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−</m:t>
                          </m:r>
                          <m:r>
                            <a:rPr lang="en-US" sz="24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𝑟</m:t>
                          </m:r>
                        </m:den>
                      </m:f>
                    </m:oMath>
                  </m:oMathPara>
                </a14:m>
                <a:endParaRPr lang="en-US" sz="2400" dirty="0">
                  <a:solidFill>
                    <a:srgbClr val="FF0000"/>
                  </a:solidFill>
                  <a:latin typeface="Candara" panose="020E0502030303020204" pitchFamily="34" charset="0"/>
                </a:endParaRPr>
              </a:p>
            </p:txBody>
          </p:sp>
        </mc:Choice>
        <mc:Fallback xmlns="">
          <p:sp>
            <p:nvSpPr>
              <p:cNvPr id="12" name="Rectangle 11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77017" y="1617238"/>
                <a:ext cx="4572001" cy="787075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89428437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  <p:bldP spid="12" grpId="0"/>
    </p:bldLst>
  </p:timing>
</p:sld>
</file>

<file path=ppt/slides/slide9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Straight Connector 3"/>
          <p:cNvCxnSpPr/>
          <p:nvPr/>
        </p:nvCxnSpPr>
        <p:spPr>
          <a:xfrm>
            <a:off x="0" y="457200"/>
            <a:ext cx="9144000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Straight Connector 4"/>
          <p:cNvCxnSpPr/>
          <p:nvPr/>
        </p:nvCxnSpPr>
        <p:spPr>
          <a:xfrm>
            <a:off x="4572000" y="0"/>
            <a:ext cx="0" cy="685800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TextBox 7"/>
          <p:cNvSpPr txBox="1"/>
          <p:nvPr/>
        </p:nvSpPr>
        <p:spPr>
          <a:xfrm>
            <a:off x="0" y="0"/>
            <a:ext cx="4572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latin typeface="Candara" panose="020E0502030303020204" pitchFamily="34" charset="0"/>
              </a:rPr>
              <a:t>Worked example</a:t>
            </a:r>
            <a:endParaRPr lang="en-GB" sz="2400" dirty="0">
              <a:latin typeface="Candara" panose="020E0502030303020204" pitchFamily="34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4572000" y="-4465"/>
            <a:ext cx="4572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latin typeface="Candara" panose="020E0502030303020204" pitchFamily="34" charset="0"/>
              </a:rPr>
              <a:t>Your turn</a:t>
            </a:r>
            <a:endParaRPr lang="en-GB" sz="2400" dirty="0">
              <a:latin typeface="Candara" panose="020E0502030303020204" pitchFamily="34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0" name="TextBox 9"/>
              <p:cNvSpPr txBox="1"/>
              <p:nvPr/>
            </p:nvSpPr>
            <p:spPr>
              <a:xfrm>
                <a:off x="0" y="457200"/>
                <a:ext cx="4572000" cy="116307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2400" dirty="0">
                    <a:latin typeface="Candara" panose="020E0502030303020204" pitchFamily="34" charset="0"/>
                  </a:rPr>
                  <a:t>Make </a:t>
                </a:r>
                <a14:m>
                  <m:oMath xmlns:m="http://schemas.openxmlformats.org/officeDocument/2006/math"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𝑥</m:t>
                    </m:r>
                  </m:oMath>
                </a14:m>
                <a:r>
                  <a:rPr lang="en-US" sz="2400" dirty="0">
                    <a:latin typeface="Candara" panose="020E0502030303020204" pitchFamily="34" charset="0"/>
                  </a:rPr>
                  <a:t> the subject:</a:t>
                </a:r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US" sz="2400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5</m:t>
                          </m:r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𝑥</m:t>
                          </m:r>
                        </m:num>
                        <m:den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𝐴</m:t>
                          </m:r>
                        </m:den>
                      </m:f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−</m:t>
                      </m:r>
                      <m:f>
                        <m:fPr>
                          <m:ctrlPr>
                            <a:rPr lang="en-US" sz="2400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𝑏</m:t>
                          </m:r>
                        </m:num>
                        <m:den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𝑐</m:t>
                          </m:r>
                        </m:den>
                      </m:f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sz="2400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4</m:t>
                          </m:r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𝑥</m:t>
                          </m:r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−</m:t>
                          </m:r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𝑑</m:t>
                          </m:r>
                        </m:num>
                        <m:den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𝑎</m:t>
                          </m:r>
                        </m:den>
                      </m:f>
                    </m:oMath>
                  </m:oMathPara>
                </a14:m>
                <a:endParaRPr lang="en-US" sz="2400" dirty="0">
                  <a:latin typeface="Candara" panose="020E0502030303020204" pitchFamily="34" charset="0"/>
                </a:endParaRPr>
              </a:p>
            </p:txBody>
          </p:sp>
        </mc:Choice>
        <mc:Fallback xmlns="">
          <p:sp>
            <p:nvSpPr>
              <p:cNvPr id="10" name="TextBox 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0" y="457200"/>
                <a:ext cx="4572000" cy="1163075"/>
              </a:xfrm>
              <a:prstGeom prst="rect">
                <a:avLst/>
              </a:prstGeom>
              <a:blipFill>
                <a:blip r:embed="rId2"/>
                <a:stretch>
                  <a:fillRect l="-2000" t="-4188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1" name="TextBox 10"/>
              <p:cNvSpPr txBox="1"/>
              <p:nvPr/>
            </p:nvSpPr>
            <p:spPr>
              <a:xfrm>
                <a:off x="4566983" y="452736"/>
                <a:ext cx="4572000" cy="122860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2400" dirty="0">
                    <a:latin typeface="Candara" panose="020E0502030303020204" pitchFamily="34" charset="0"/>
                  </a:rPr>
                  <a:t>Make </a:t>
                </a:r>
                <a14:m>
                  <m:oMath xmlns:m="http://schemas.openxmlformats.org/officeDocument/2006/math"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𝑝</m:t>
                    </m:r>
                  </m:oMath>
                </a14:m>
                <a:r>
                  <a:rPr lang="en-US" sz="2400" dirty="0">
                    <a:latin typeface="Candara" panose="020E0502030303020204" pitchFamily="34" charset="0"/>
                  </a:rPr>
                  <a:t> the subject:</a:t>
                </a:r>
                <a:endParaRPr lang="en-US" sz="2400" i="1" dirty="0">
                  <a:latin typeface="Cambria Math" panose="02040503050406030204" pitchFamily="18" charset="0"/>
                </a:endParaRPr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US" sz="2400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3</m:t>
                          </m:r>
                          <m:r>
                            <a:rPr lang="en-US" sz="2400" i="1">
                              <a:latin typeface="Cambria Math" panose="02040503050406030204" pitchFamily="18" charset="0"/>
                            </a:rPr>
                            <m:t>𝑥</m:t>
                          </m:r>
                        </m:num>
                        <m:den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𝐸</m:t>
                          </m:r>
                        </m:den>
                      </m:f>
                      <m:r>
                        <a:rPr lang="en-US" sz="2400" i="1">
                          <a:latin typeface="Cambria Math" panose="02040503050406030204" pitchFamily="18" charset="0"/>
                        </a:rPr>
                        <m:t>−</m:t>
                      </m:r>
                      <m:f>
                        <m:fPr>
                          <m:ctrlPr>
                            <a:rPr lang="en-US" sz="2400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𝑓</m:t>
                          </m:r>
                        </m:num>
                        <m:den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𝑔</m:t>
                          </m:r>
                        </m:den>
                      </m:f>
                      <m:r>
                        <a:rPr lang="en-US" sz="2400" i="1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sz="2400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5</m:t>
                          </m:r>
                          <m:r>
                            <a:rPr lang="en-US" sz="2400" i="1">
                              <a:latin typeface="Cambria Math" panose="02040503050406030204" pitchFamily="18" charset="0"/>
                            </a:rPr>
                            <m:t>𝑥</m:t>
                          </m:r>
                          <m:r>
                            <a:rPr lang="en-US" sz="2400" i="1">
                              <a:latin typeface="Cambria Math" panose="02040503050406030204" pitchFamily="18" charset="0"/>
                            </a:rPr>
                            <m:t>−</m:t>
                          </m:r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h</m:t>
                          </m:r>
                        </m:num>
                        <m:den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𝐹</m:t>
                          </m:r>
                        </m:den>
                      </m:f>
                    </m:oMath>
                  </m:oMathPara>
                </a14:m>
                <a:endParaRPr lang="en-GB" sz="2400" dirty="0">
                  <a:latin typeface="Candara" panose="020E0502030303020204" pitchFamily="34" charset="0"/>
                </a:endParaRPr>
              </a:p>
            </p:txBody>
          </p:sp>
        </mc:Choice>
        <mc:Fallback xmlns="">
          <p:sp>
            <p:nvSpPr>
              <p:cNvPr id="11" name="TextBox 1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66983" y="452736"/>
                <a:ext cx="4572000" cy="1228606"/>
              </a:xfrm>
              <a:prstGeom prst="rect">
                <a:avLst/>
              </a:prstGeom>
              <a:blipFill>
                <a:blip r:embed="rId3"/>
                <a:stretch>
                  <a:fillRect l="-2000" t="-3960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2" name="Rectangle 11"/>
              <p:cNvSpPr/>
              <p:nvPr/>
            </p:nvSpPr>
            <p:spPr>
              <a:xfrm>
                <a:off x="4577017" y="1617238"/>
                <a:ext cx="4572001" cy="859274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ctr">
                  <a:spcBef>
                    <a:spcPts val="0"/>
                  </a:spcBef>
                </a:pPr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US" sz="2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US" sz="2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sz="24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24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𝐸𝑓𝐹</m:t>
                          </m:r>
                          <m:r>
                            <a:rPr lang="en-US" sz="24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−</m:t>
                          </m:r>
                          <m:r>
                            <a:rPr lang="en-US" sz="24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𝐸𝑔h</m:t>
                          </m:r>
                        </m:num>
                        <m:den>
                          <m:r>
                            <a:rPr lang="en-US" sz="24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3</m:t>
                          </m:r>
                          <m:r>
                            <a:rPr lang="en-US" sz="24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𝑓𝑔</m:t>
                          </m:r>
                          <m:r>
                            <a:rPr lang="en-US" sz="24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−5</m:t>
                          </m:r>
                          <m:r>
                            <a:rPr lang="en-US" sz="24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𝑒𝑔</m:t>
                          </m:r>
                        </m:den>
                      </m:f>
                    </m:oMath>
                  </m:oMathPara>
                </a14:m>
                <a:endParaRPr lang="en-US" sz="2400" dirty="0">
                  <a:solidFill>
                    <a:srgbClr val="FF0000"/>
                  </a:solidFill>
                  <a:latin typeface="Candara" panose="020E0502030303020204" pitchFamily="34" charset="0"/>
                </a:endParaRPr>
              </a:p>
            </p:txBody>
          </p:sp>
        </mc:Choice>
        <mc:Fallback xmlns="">
          <p:sp>
            <p:nvSpPr>
              <p:cNvPr id="12" name="Rectangle 11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77017" y="1617238"/>
                <a:ext cx="4572001" cy="859274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91102203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  <p:bldP spid="12" grpId="0"/>
    </p:bldLst>
  </p:timing>
</p:sld>
</file>

<file path=ppt/slides/slide10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Straight Connector 3"/>
          <p:cNvCxnSpPr/>
          <p:nvPr/>
        </p:nvCxnSpPr>
        <p:spPr>
          <a:xfrm>
            <a:off x="0" y="457200"/>
            <a:ext cx="9144000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Straight Connector 4"/>
          <p:cNvCxnSpPr/>
          <p:nvPr/>
        </p:nvCxnSpPr>
        <p:spPr>
          <a:xfrm>
            <a:off x="4572000" y="0"/>
            <a:ext cx="0" cy="685800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TextBox 7"/>
          <p:cNvSpPr txBox="1"/>
          <p:nvPr/>
        </p:nvSpPr>
        <p:spPr>
          <a:xfrm>
            <a:off x="0" y="0"/>
            <a:ext cx="4572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latin typeface="Candara" panose="020E0502030303020204" pitchFamily="34" charset="0"/>
              </a:rPr>
              <a:t>Worked example</a:t>
            </a:r>
            <a:endParaRPr lang="en-GB" sz="2400" dirty="0">
              <a:latin typeface="Candara" panose="020E0502030303020204" pitchFamily="34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4572000" y="-4465"/>
            <a:ext cx="4572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latin typeface="Candara" panose="020E0502030303020204" pitchFamily="34" charset="0"/>
              </a:rPr>
              <a:t>Your turn</a:t>
            </a:r>
            <a:endParaRPr lang="en-GB" sz="2400" dirty="0">
              <a:latin typeface="Candara" panose="020E0502030303020204" pitchFamily="34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0" name="TextBox 9"/>
              <p:cNvSpPr txBox="1"/>
              <p:nvPr/>
            </p:nvSpPr>
            <p:spPr>
              <a:xfrm>
                <a:off x="0" y="457200"/>
                <a:ext cx="4572000" cy="378565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2400" dirty="0">
                    <a:latin typeface="Candara" panose="020E0502030303020204" pitchFamily="34" charset="0"/>
                  </a:rPr>
                  <a:t>Make </a:t>
                </a:r>
                <a14:m>
                  <m:oMath xmlns:m="http://schemas.openxmlformats.org/officeDocument/2006/math"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𝑥</m:t>
                    </m:r>
                  </m:oMath>
                </a14:m>
                <a:r>
                  <a:rPr lang="en-US" sz="2400" dirty="0">
                    <a:latin typeface="Candara" panose="020E0502030303020204" pitchFamily="34" charset="0"/>
                  </a:rPr>
                  <a:t> the subject:</a:t>
                </a:r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𝑦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=</m:t>
                      </m:r>
                      <m:sSup>
                        <m:sSupPr>
                          <m:ctrlPr>
                            <a:rPr lang="en-US" sz="2400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p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+6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−2</m:t>
                      </m:r>
                    </m:oMath>
                  </m:oMathPara>
                </a14:m>
                <a:endParaRPr lang="en-US" sz="2400" dirty="0">
                  <a:latin typeface="Candara" panose="020E0502030303020204" pitchFamily="34" charset="0"/>
                </a:endParaRPr>
              </a:p>
              <a:p>
                <a:endParaRPr lang="en-US" sz="2400" dirty="0">
                  <a:latin typeface="Candara" panose="020E0502030303020204" pitchFamily="34" charset="0"/>
                </a:endParaRPr>
              </a:p>
              <a:p>
                <a:endParaRPr lang="en-US" sz="2400" dirty="0">
                  <a:latin typeface="Candara" panose="020E0502030303020204" pitchFamily="34" charset="0"/>
                </a:endParaRPr>
              </a:p>
              <a:p>
                <a:endParaRPr lang="en-US" sz="2400" dirty="0">
                  <a:latin typeface="Candara" panose="020E0502030303020204" pitchFamily="34" charset="0"/>
                </a:endParaRPr>
              </a:p>
              <a:p>
                <a:endParaRPr lang="en-US" sz="2400" dirty="0">
                  <a:latin typeface="Candara" panose="020E0502030303020204" pitchFamily="34" charset="0"/>
                </a:endParaRPr>
              </a:p>
              <a:p>
                <a:endParaRPr lang="en-US" sz="2400" dirty="0">
                  <a:latin typeface="Candara" panose="020E0502030303020204" pitchFamily="34" charset="0"/>
                </a:endParaRPr>
              </a:p>
              <a:p>
                <a:endParaRPr lang="en-US" sz="2400" dirty="0">
                  <a:latin typeface="Candara" panose="020E0502030303020204" pitchFamily="34" charset="0"/>
                </a:endParaRPr>
              </a:p>
              <a:p>
                <a:endParaRPr lang="en-US" sz="2400" dirty="0">
                  <a:latin typeface="Candara" panose="020E0502030303020204" pitchFamily="34" charset="0"/>
                </a:endParaRPr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𝑦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=</m:t>
                      </m:r>
                      <m:sSup>
                        <m:sSupPr>
                          <m:ctrlPr>
                            <a:rPr lang="en-US" sz="2400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p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−5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+1</m:t>
                      </m:r>
                    </m:oMath>
                  </m:oMathPara>
                </a14:m>
                <a:endParaRPr lang="en-US" sz="2400" dirty="0">
                  <a:latin typeface="Candara" panose="020E0502030303020204" pitchFamily="34" charset="0"/>
                </a:endParaRPr>
              </a:p>
            </p:txBody>
          </p:sp>
        </mc:Choice>
        <mc:Fallback xmlns="">
          <p:sp>
            <p:nvSpPr>
              <p:cNvPr id="10" name="TextBox 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0" y="457200"/>
                <a:ext cx="4572000" cy="3785652"/>
              </a:xfrm>
              <a:prstGeom prst="rect">
                <a:avLst/>
              </a:prstGeom>
              <a:blipFill>
                <a:blip r:embed="rId2"/>
                <a:stretch>
                  <a:fillRect l="-2000" t="-1288" b="-322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1" name="TextBox 10"/>
              <p:cNvSpPr txBox="1"/>
              <p:nvPr/>
            </p:nvSpPr>
            <p:spPr>
              <a:xfrm>
                <a:off x="4566983" y="452736"/>
                <a:ext cx="4572000" cy="83099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2400" dirty="0">
                    <a:latin typeface="Candara" panose="020E0502030303020204" pitchFamily="34" charset="0"/>
                  </a:rPr>
                  <a:t>Make </a:t>
                </a:r>
                <a14:m>
                  <m:oMath xmlns:m="http://schemas.openxmlformats.org/officeDocument/2006/math">
                    <m:r>
                      <a:rPr lang="en-US" sz="2400" i="1">
                        <a:latin typeface="Cambria Math" panose="02040503050406030204" pitchFamily="18" charset="0"/>
                      </a:rPr>
                      <m:t>𝑥</m:t>
                    </m:r>
                  </m:oMath>
                </a14:m>
                <a:r>
                  <a:rPr lang="en-US" sz="2400" dirty="0">
                    <a:latin typeface="Candara" panose="020E0502030303020204" pitchFamily="34" charset="0"/>
                  </a:rPr>
                  <a:t> the subject:</a:t>
                </a:r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i="1">
                          <a:latin typeface="Cambria Math" panose="02040503050406030204" pitchFamily="18" charset="0"/>
                        </a:rPr>
                        <m:t>𝑦</m:t>
                      </m:r>
                      <m:r>
                        <a:rPr lang="en-US" sz="2400" i="1">
                          <a:latin typeface="Cambria Math" panose="02040503050406030204" pitchFamily="18" charset="0"/>
                        </a:rPr>
                        <m:t>=</m:t>
                      </m:r>
                      <m:sSup>
                        <m:sSupPr>
                          <m:ctrlPr>
                            <a:rPr lang="en-US" sz="2400" i="1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2400" i="1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p>
                          <m:r>
                            <a:rPr lang="en-US" sz="2400" i="1"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lang="en-US" sz="2400" i="1">
                          <a:latin typeface="Cambria Math" panose="02040503050406030204" pitchFamily="18" charset="0"/>
                        </a:rPr>
                        <m:t>+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8</m:t>
                      </m:r>
                      <m:r>
                        <a:rPr lang="en-US" sz="2400" i="1"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US" sz="2400" i="1">
                          <a:latin typeface="Cambria Math" panose="02040503050406030204" pitchFamily="18" charset="0"/>
                        </a:rPr>
                        <m:t>−3</m:t>
                      </m:r>
                    </m:oMath>
                  </m:oMathPara>
                </a14:m>
                <a:endParaRPr lang="en-US" sz="2400" dirty="0">
                  <a:latin typeface="Candara" panose="020E0502030303020204" pitchFamily="34" charset="0"/>
                </a:endParaRPr>
              </a:p>
            </p:txBody>
          </p:sp>
        </mc:Choice>
        <mc:Fallback xmlns="">
          <p:sp>
            <p:nvSpPr>
              <p:cNvPr id="11" name="TextBox 1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66983" y="452736"/>
                <a:ext cx="4572000" cy="830997"/>
              </a:xfrm>
              <a:prstGeom prst="rect">
                <a:avLst/>
              </a:prstGeom>
              <a:blipFill>
                <a:blip r:embed="rId3"/>
                <a:stretch>
                  <a:fillRect l="-2000" t="-5839" b="-5109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2" name="Rectangle 11"/>
              <p:cNvSpPr/>
              <p:nvPr/>
            </p:nvSpPr>
            <p:spPr>
              <a:xfrm>
                <a:off x="4566982" y="1388645"/>
                <a:ext cx="4572001" cy="539571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ctr">
                  <a:spcBef>
                    <a:spcPts val="0"/>
                  </a:spcBef>
                </a:pPr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US" sz="2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US" sz="2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=−4±</m:t>
                      </m:r>
                      <m:rad>
                        <m:radPr>
                          <m:degHide m:val="on"/>
                          <m:ctrlPr>
                            <a:rPr lang="en-US" sz="24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radPr>
                        <m:deg/>
                        <m:e>
                          <m:r>
                            <a:rPr lang="en-US" sz="24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𝑦</m:t>
                          </m:r>
                          <m:r>
                            <a:rPr lang="en-US" sz="24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+19</m:t>
                          </m:r>
                        </m:e>
                      </m:rad>
                    </m:oMath>
                  </m:oMathPara>
                </a14:m>
                <a:endParaRPr lang="en-US" sz="2400" dirty="0">
                  <a:solidFill>
                    <a:srgbClr val="FF0000"/>
                  </a:solidFill>
                  <a:latin typeface="Candara" panose="020E0502030303020204" pitchFamily="34" charset="0"/>
                </a:endParaRPr>
              </a:p>
            </p:txBody>
          </p:sp>
        </mc:Choice>
        <mc:Fallback xmlns="">
          <p:sp>
            <p:nvSpPr>
              <p:cNvPr id="12" name="Rectangle 11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66982" y="1388645"/>
                <a:ext cx="4572001" cy="539571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59945861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  <p:bldP spid="12" grpId="0"/>
    </p:bldLst>
  </p:timing>
</p:sld>
</file>

<file path=ppt/slides/slide10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Straight Connector 3"/>
          <p:cNvCxnSpPr/>
          <p:nvPr/>
        </p:nvCxnSpPr>
        <p:spPr>
          <a:xfrm>
            <a:off x="0" y="457200"/>
            <a:ext cx="9144000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Straight Connector 4"/>
          <p:cNvCxnSpPr/>
          <p:nvPr/>
        </p:nvCxnSpPr>
        <p:spPr>
          <a:xfrm>
            <a:off x="4572000" y="0"/>
            <a:ext cx="0" cy="685800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TextBox 7"/>
          <p:cNvSpPr txBox="1"/>
          <p:nvPr/>
        </p:nvSpPr>
        <p:spPr>
          <a:xfrm>
            <a:off x="0" y="0"/>
            <a:ext cx="4572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latin typeface="Candara" panose="020E0502030303020204" pitchFamily="34" charset="0"/>
              </a:rPr>
              <a:t>Worked example</a:t>
            </a:r>
            <a:endParaRPr lang="en-GB" sz="2400" dirty="0">
              <a:latin typeface="Candara" panose="020E0502030303020204" pitchFamily="34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4572000" y="-4465"/>
            <a:ext cx="4572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latin typeface="Candara" panose="020E0502030303020204" pitchFamily="34" charset="0"/>
              </a:rPr>
              <a:t>Your turn</a:t>
            </a:r>
            <a:endParaRPr lang="en-GB" sz="2400" dirty="0">
              <a:latin typeface="Candara" panose="020E0502030303020204" pitchFamily="34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0" name="TextBox 9"/>
              <p:cNvSpPr txBox="1"/>
              <p:nvPr/>
            </p:nvSpPr>
            <p:spPr>
              <a:xfrm>
                <a:off x="0" y="457200"/>
                <a:ext cx="4572000" cy="6001643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2400" dirty="0">
                    <a:latin typeface="Candara" panose="020E0502030303020204" pitchFamily="34" charset="0"/>
                  </a:rPr>
                  <a:t>Make </a:t>
                </a:r>
                <a14:m>
                  <m:oMath xmlns:m="http://schemas.openxmlformats.org/officeDocument/2006/math"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𝑥</m:t>
                    </m:r>
                  </m:oMath>
                </a14:m>
                <a:r>
                  <a:rPr lang="en-US" sz="2400" dirty="0">
                    <a:latin typeface="Candara" panose="020E0502030303020204" pitchFamily="34" charset="0"/>
                  </a:rPr>
                  <a:t> the subject:</a:t>
                </a:r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𝑦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=</m:t>
                      </m:r>
                      <m:sSup>
                        <m:sSupPr>
                          <m:ctrlPr>
                            <a:rPr lang="en-US" sz="2400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p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+16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−2</m:t>
                      </m:r>
                    </m:oMath>
                  </m:oMathPara>
                </a14:m>
                <a:endParaRPr lang="en-US" sz="2400" dirty="0">
                  <a:latin typeface="Candara" panose="020E0502030303020204" pitchFamily="34" charset="0"/>
                </a:endParaRPr>
              </a:p>
              <a:p>
                <a:endParaRPr lang="en-US" sz="2400" dirty="0">
                  <a:latin typeface="Candara" panose="020E0502030303020204" pitchFamily="34" charset="0"/>
                </a:endParaRPr>
              </a:p>
              <a:p>
                <a:endParaRPr lang="en-US" sz="2400" dirty="0">
                  <a:latin typeface="Candara" panose="020E0502030303020204" pitchFamily="34" charset="0"/>
                </a:endParaRPr>
              </a:p>
              <a:p>
                <a:endParaRPr lang="en-US" sz="2400" dirty="0">
                  <a:latin typeface="Candara" panose="020E0502030303020204" pitchFamily="34" charset="0"/>
                </a:endParaRPr>
              </a:p>
              <a:p>
                <a:endParaRPr lang="en-US" sz="2400" dirty="0">
                  <a:latin typeface="Candara" panose="020E0502030303020204" pitchFamily="34" charset="0"/>
                </a:endParaRPr>
              </a:p>
              <a:p>
                <a:endParaRPr lang="en-US" sz="2400" dirty="0">
                  <a:latin typeface="Candara" panose="020E0502030303020204" pitchFamily="34" charset="0"/>
                </a:endParaRPr>
              </a:p>
              <a:p>
                <a:endParaRPr lang="en-US" sz="2400" dirty="0">
                  <a:latin typeface="Candara" panose="020E0502030303020204" pitchFamily="34" charset="0"/>
                </a:endParaRPr>
              </a:p>
              <a:p>
                <a:endParaRPr lang="en-US" sz="2400" dirty="0">
                  <a:latin typeface="Candara" panose="020E0502030303020204" pitchFamily="34" charset="0"/>
                </a:endParaRPr>
              </a:p>
              <a:p>
                <a:endParaRPr lang="en-US" sz="2400" dirty="0">
                  <a:latin typeface="Candara" panose="020E0502030303020204" pitchFamily="34" charset="0"/>
                </a:endParaRPr>
              </a:p>
              <a:p>
                <a:endParaRPr lang="en-US" sz="2400" dirty="0">
                  <a:latin typeface="Candara" panose="020E0502030303020204" pitchFamily="34" charset="0"/>
                </a:endParaRPr>
              </a:p>
              <a:p>
                <a:endParaRPr lang="en-US" sz="2400" dirty="0">
                  <a:latin typeface="Candara" panose="020E0502030303020204" pitchFamily="34" charset="0"/>
                </a:endParaRPr>
              </a:p>
              <a:p>
                <a:endParaRPr lang="en-US" sz="2400" dirty="0">
                  <a:latin typeface="Candara" panose="020E0502030303020204" pitchFamily="34" charset="0"/>
                </a:endParaRPr>
              </a:p>
              <a:p>
                <a:endParaRPr lang="en-US" sz="2400" dirty="0">
                  <a:latin typeface="Candara" panose="020E0502030303020204" pitchFamily="34" charset="0"/>
                </a:endParaRPr>
              </a:p>
              <a:p>
                <a:endParaRPr lang="en-US" sz="2400" dirty="0">
                  <a:latin typeface="Candara" panose="020E0502030303020204" pitchFamily="34" charset="0"/>
                </a:endParaRPr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𝑦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=</m:t>
                      </m:r>
                      <m:sSup>
                        <m:sSupPr>
                          <m:ctrlPr>
                            <a:rPr lang="en-US" sz="2400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3</m:t>
                          </m:r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p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−5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+1</m:t>
                      </m:r>
                    </m:oMath>
                  </m:oMathPara>
                </a14:m>
                <a:endParaRPr lang="en-US" sz="2400" dirty="0">
                  <a:latin typeface="Candara" panose="020E0502030303020204" pitchFamily="34" charset="0"/>
                </a:endParaRPr>
              </a:p>
            </p:txBody>
          </p:sp>
        </mc:Choice>
        <mc:Fallback xmlns="">
          <p:sp>
            <p:nvSpPr>
              <p:cNvPr id="10" name="TextBox 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0" y="457200"/>
                <a:ext cx="4572000" cy="6001643"/>
              </a:xfrm>
              <a:prstGeom prst="rect">
                <a:avLst/>
              </a:prstGeom>
              <a:blipFill>
                <a:blip r:embed="rId2"/>
                <a:stretch>
                  <a:fillRect l="-2000" t="-812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1" name="TextBox 10"/>
              <p:cNvSpPr txBox="1"/>
              <p:nvPr/>
            </p:nvSpPr>
            <p:spPr>
              <a:xfrm>
                <a:off x="4566983" y="452736"/>
                <a:ext cx="4572000" cy="83099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2400" dirty="0">
                    <a:latin typeface="Candara" panose="020E0502030303020204" pitchFamily="34" charset="0"/>
                  </a:rPr>
                  <a:t>Make </a:t>
                </a:r>
                <a14:m>
                  <m:oMath xmlns:m="http://schemas.openxmlformats.org/officeDocument/2006/math">
                    <m:r>
                      <a:rPr lang="en-US" sz="2400" i="1">
                        <a:latin typeface="Cambria Math" panose="02040503050406030204" pitchFamily="18" charset="0"/>
                      </a:rPr>
                      <m:t>𝑥</m:t>
                    </m:r>
                  </m:oMath>
                </a14:m>
                <a:r>
                  <a:rPr lang="en-US" sz="2400" dirty="0">
                    <a:latin typeface="Candara" panose="020E0502030303020204" pitchFamily="34" charset="0"/>
                  </a:rPr>
                  <a:t> the subject:</a:t>
                </a:r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i="1">
                          <a:latin typeface="Cambria Math" panose="02040503050406030204" pitchFamily="18" charset="0"/>
                        </a:rPr>
                        <m:t>𝑦</m:t>
                      </m:r>
                      <m:r>
                        <a:rPr lang="en-US" sz="2400" i="1">
                          <a:latin typeface="Cambria Math" panose="02040503050406030204" pitchFamily="18" charset="0"/>
                        </a:rPr>
                        <m:t>=</m:t>
                      </m:r>
                      <m:sSup>
                        <m:sSupPr>
                          <m:ctrlPr>
                            <a:rPr lang="en-US" sz="2400" i="1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  <m:r>
                            <a:rPr lang="en-US" sz="2400" i="1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p>
                          <m:r>
                            <a:rPr lang="en-US" sz="2400" i="1"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lang="en-US" sz="2400" i="1">
                          <a:latin typeface="Cambria Math" panose="02040503050406030204" pitchFamily="18" charset="0"/>
                        </a:rPr>
                        <m:t>+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12</m:t>
                      </m:r>
                      <m:r>
                        <a:rPr lang="en-US" sz="2400" i="1"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US" sz="2400" i="1">
                          <a:latin typeface="Cambria Math" panose="02040503050406030204" pitchFamily="18" charset="0"/>
                        </a:rPr>
                        <m:t>−3</m:t>
                      </m:r>
                    </m:oMath>
                  </m:oMathPara>
                </a14:m>
                <a:endParaRPr lang="en-US" sz="2400" dirty="0">
                  <a:latin typeface="Candara" panose="020E0502030303020204" pitchFamily="34" charset="0"/>
                </a:endParaRPr>
              </a:p>
            </p:txBody>
          </p:sp>
        </mc:Choice>
        <mc:Fallback xmlns="">
          <p:sp>
            <p:nvSpPr>
              <p:cNvPr id="11" name="TextBox 1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66983" y="452736"/>
                <a:ext cx="4572000" cy="830997"/>
              </a:xfrm>
              <a:prstGeom prst="rect">
                <a:avLst/>
              </a:prstGeom>
              <a:blipFill>
                <a:blip r:embed="rId3"/>
                <a:stretch>
                  <a:fillRect l="-2000" t="-5839" b="-5109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2" name="Rectangle 11"/>
              <p:cNvSpPr/>
              <p:nvPr/>
            </p:nvSpPr>
            <p:spPr>
              <a:xfrm>
                <a:off x="4566982" y="1388645"/>
                <a:ext cx="4572001" cy="1183529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ctr">
                  <a:spcBef>
                    <a:spcPts val="0"/>
                  </a:spcBef>
                </a:pPr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US" sz="2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US" sz="2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=−3±</m:t>
                      </m:r>
                      <m:rad>
                        <m:radPr>
                          <m:degHide m:val="on"/>
                          <m:ctrlPr>
                            <a:rPr lang="en-US" sz="24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radPr>
                        <m:deg/>
                        <m:e>
                          <m:f>
                            <m:fPr>
                              <m:ctrlPr>
                                <a:rPr lang="en-US" sz="2400" b="0" i="1" smtClean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en-US" sz="2400" b="0" i="1" smtClean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  <m:t>𝑦</m:t>
                              </m:r>
                              <m:r>
                                <a:rPr lang="en-US" sz="2400" b="0" i="1" smtClean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  <m:t>+21</m:t>
                              </m:r>
                            </m:num>
                            <m:den>
                              <m:r>
                                <a:rPr lang="en-US" sz="2400" b="0" i="1" smtClean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den>
                          </m:f>
                        </m:e>
                      </m:rad>
                    </m:oMath>
                  </m:oMathPara>
                </a14:m>
                <a:endParaRPr lang="en-US" sz="2400" dirty="0">
                  <a:solidFill>
                    <a:srgbClr val="FF0000"/>
                  </a:solidFill>
                  <a:latin typeface="Candara" panose="020E0502030303020204" pitchFamily="34" charset="0"/>
                </a:endParaRPr>
              </a:p>
            </p:txBody>
          </p:sp>
        </mc:Choice>
        <mc:Fallback xmlns="">
          <p:sp>
            <p:nvSpPr>
              <p:cNvPr id="12" name="Rectangle 11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66982" y="1388645"/>
                <a:ext cx="4572001" cy="1183529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675483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  <p:bldP spid="12" grpId="0"/>
    </p:bldLst>
  </p:timing>
</p:sld>
</file>

<file path=ppt/slides/slide10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Straight Connector 3"/>
          <p:cNvCxnSpPr/>
          <p:nvPr/>
        </p:nvCxnSpPr>
        <p:spPr>
          <a:xfrm>
            <a:off x="0" y="457200"/>
            <a:ext cx="9144000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Straight Connector 4"/>
          <p:cNvCxnSpPr/>
          <p:nvPr/>
        </p:nvCxnSpPr>
        <p:spPr>
          <a:xfrm>
            <a:off x="4572000" y="0"/>
            <a:ext cx="0" cy="685800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TextBox 7"/>
          <p:cNvSpPr txBox="1"/>
          <p:nvPr/>
        </p:nvSpPr>
        <p:spPr>
          <a:xfrm>
            <a:off x="0" y="0"/>
            <a:ext cx="4572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latin typeface="Candara" panose="020E0502030303020204" pitchFamily="34" charset="0"/>
              </a:rPr>
              <a:t>Worked example</a:t>
            </a:r>
            <a:endParaRPr lang="en-GB" sz="2400" dirty="0">
              <a:latin typeface="Candara" panose="020E0502030303020204" pitchFamily="34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4572000" y="-4465"/>
            <a:ext cx="4572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latin typeface="Candara" panose="020E0502030303020204" pitchFamily="34" charset="0"/>
              </a:rPr>
              <a:t>Your turn</a:t>
            </a:r>
            <a:endParaRPr lang="en-GB" sz="2400" dirty="0">
              <a:latin typeface="Candara" panose="020E0502030303020204" pitchFamily="34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0" name="TextBox 9"/>
              <p:cNvSpPr txBox="1"/>
              <p:nvPr/>
            </p:nvSpPr>
            <p:spPr>
              <a:xfrm>
                <a:off x="0" y="457200"/>
                <a:ext cx="4572000" cy="115313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2400" dirty="0">
                    <a:latin typeface="Candara" panose="020E0502030303020204" pitchFamily="34" charset="0"/>
                  </a:rPr>
                  <a:t>Make </a:t>
                </a:r>
                <a14:m>
                  <m:oMath xmlns:m="http://schemas.openxmlformats.org/officeDocument/2006/math"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𝑥</m:t>
                    </m:r>
                  </m:oMath>
                </a14:m>
                <a:r>
                  <a:rPr lang="en-US" sz="2400" dirty="0">
                    <a:latin typeface="Candara" panose="020E0502030303020204" pitchFamily="34" charset="0"/>
                  </a:rPr>
                  <a:t> the subject:</a:t>
                </a:r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𝑦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sz="2400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1</m:t>
                          </m:r>
                        </m:num>
                        <m:den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den>
                      </m:f>
                      <m:r>
                        <a:rPr lang="en-US" sz="2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𝜋</m:t>
                      </m:r>
                      <m:sSup>
                        <m:sSupPr>
                          <m:ctrlPr>
                            <a:rPr lang="en-US" sz="24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24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𝑐</m:t>
                          </m:r>
                        </m:e>
                        <m:sup>
                          <m:r>
                            <a:rPr lang="en-US" sz="24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3</m:t>
                          </m:r>
                        </m:sup>
                      </m:sSup>
                      <m:rad>
                        <m:radPr>
                          <m:degHide m:val="on"/>
                          <m:ctrlPr>
                            <a:rPr lang="en-US" sz="24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radPr>
                        <m:deg/>
                        <m:e>
                          <m:sSup>
                            <m:sSupPr>
                              <m:ctrlPr>
                                <a:rPr lang="en-US" sz="24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sz="24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𝑥</m:t>
                              </m:r>
                            </m:e>
                            <m:sup>
                              <m:r>
                                <a:rPr lang="en-US" sz="24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2</m:t>
                              </m:r>
                            </m:sup>
                          </m:sSup>
                          <m:r>
                            <a:rPr lang="en-US" sz="24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−</m:t>
                          </m:r>
                          <m:sSup>
                            <m:sSupPr>
                              <m:ctrlPr>
                                <a:rPr lang="en-US" sz="24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sz="24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𝑐</m:t>
                              </m:r>
                            </m:e>
                            <m:sup>
                              <m:r>
                                <a:rPr lang="en-US" sz="24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4</m:t>
                              </m:r>
                            </m:sup>
                          </m:sSup>
                        </m:e>
                      </m:rad>
                      <m:r>
                        <a:rPr lang="en-US" sz="2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+5</m:t>
                      </m:r>
                    </m:oMath>
                  </m:oMathPara>
                </a14:m>
                <a:endParaRPr lang="en-US" sz="2400" dirty="0">
                  <a:latin typeface="Candara" panose="020E0502030303020204" pitchFamily="34" charset="0"/>
                </a:endParaRPr>
              </a:p>
            </p:txBody>
          </p:sp>
        </mc:Choice>
        <mc:Fallback xmlns="">
          <p:sp>
            <p:nvSpPr>
              <p:cNvPr id="10" name="TextBox 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0" y="457200"/>
                <a:ext cx="4572000" cy="1153136"/>
              </a:xfrm>
              <a:prstGeom prst="rect">
                <a:avLst/>
              </a:prstGeom>
              <a:blipFill>
                <a:blip r:embed="rId2"/>
                <a:stretch>
                  <a:fillRect l="-2000" t="-4233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1" name="TextBox 10"/>
              <p:cNvSpPr txBox="1"/>
              <p:nvPr/>
            </p:nvSpPr>
            <p:spPr>
              <a:xfrm>
                <a:off x="4566983" y="452736"/>
                <a:ext cx="4572000" cy="115550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2400" dirty="0">
                    <a:latin typeface="Candara" panose="020E0502030303020204" pitchFamily="34" charset="0"/>
                  </a:rPr>
                  <a:t>Make </a:t>
                </a:r>
                <a14:m>
                  <m:oMath xmlns:m="http://schemas.openxmlformats.org/officeDocument/2006/math">
                    <m:r>
                      <a:rPr lang="en-US" sz="2400" i="1">
                        <a:latin typeface="Cambria Math" panose="02040503050406030204" pitchFamily="18" charset="0"/>
                      </a:rPr>
                      <m:t>𝑥</m:t>
                    </m:r>
                  </m:oMath>
                </a14:m>
                <a:r>
                  <a:rPr lang="en-US" sz="2400" dirty="0">
                    <a:latin typeface="Candara" panose="020E0502030303020204" pitchFamily="34" charset="0"/>
                  </a:rPr>
                  <a:t> the subject:</a:t>
                </a:r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i="1">
                          <a:latin typeface="Cambria Math" panose="02040503050406030204" pitchFamily="18" charset="0"/>
                        </a:rPr>
                        <m:t>𝑦</m:t>
                      </m:r>
                      <m:r>
                        <a:rPr lang="en-US" sz="2400" i="1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sz="2400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2400" i="1" smtClean="0">
                              <a:latin typeface="Cambria Math" panose="02040503050406030204" pitchFamily="18" charset="0"/>
                            </a:rPr>
                            <m:t>1</m:t>
                          </m:r>
                        </m:num>
                        <m:den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3</m:t>
                          </m:r>
                        </m:den>
                      </m:f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𝑘</m:t>
                      </m:r>
                      <m:sSup>
                        <m:sSupPr>
                          <m:ctrlPr>
                            <a:rPr lang="en-US" sz="2400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𝑐</m:t>
                          </m:r>
                        </m:e>
                        <m:sup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ad>
                        <m:radPr>
                          <m:ctrlPr>
                            <a:rPr lang="en-US" sz="2400" b="0" i="1" smtClean="0">
                              <a:latin typeface="Cambria Math" panose="02040503050406030204" pitchFamily="18" charset="0"/>
                            </a:rPr>
                          </m:ctrlPr>
                        </m:radPr>
                        <m:deg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3</m:t>
                          </m:r>
                        </m:deg>
                        <m:e>
                          <m:sSup>
                            <m:sSupPr>
                              <m:ctrlPr>
                                <a:rPr lang="en-US" sz="2400" b="0" i="1" smtClean="0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sz="2400" b="0" i="1" smtClean="0"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e>
                            <m:sup>
                              <m:r>
                                <a:rPr lang="en-US" sz="2400" b="0" i="1" smtClean="0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p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−</m:t>
                          </m:r>
                          <m:sSup>
                            <m:sSupPr>
                              <m:ctrlPr>
                                <a:rPr lang="en-US" sz="2400" b="0" i="1" smtClean="0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sz="2400" b="0" i="1" smtClean="0">
                                  <a:latin typeface="Cambria Math" panose="02040503050406030204" pitchFamily="18" charset="0"/>
                                </a:rPr>
                                <m:t>𝑐</m:t>
                              </m:r>
                            </m:e>
                            <m:sup>
                              <m:r>
                                <a:rPr lang="en-US" sz="2400" b="0" i="1" smtClean="0">
                                  <a:latin typeface="Cambria Math" panose="02040503050406030204" pitchFamily="18" charset="0"/>
                                </a:rPr>
                                <m:t>5</m:t>
                              </m:r>
                            </m:sup>
                          </m:sSup>
                        </m:e>
                      </m:rad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−4</m:t>
                      </m:r>
                    </m:oMath>
                  </m:oMathPara>
                </a14:m>
                <a:endParaRPr lang="en-US" sz="2400" dirty="0">
                  <a:latin typeface="Candara" panose="020E0502030303020204" pitchFamily="34" charset="0"/>
                </a:endParaRPr>
              </a:p>
            </p:txBody>
          </p:sp>
        </mc:Choice>
        <mc:Fallback xmlns="">
          <p:sp>
            <p:nvSpPr>
              <p:cNvPr id="11" name="TextBox 1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66983" y="452736"/>
                <a:ext cx="4572000" cy="1155509"/>
              </a:xfrm>
              <a:prstGeom prst="rect">
                <a:avLst/>
              </a:prstGeom>
              <a:blipFill>
                <a:blip r:embed="rId3"/>
                <a:stretch>
                  <a:fillRect l="-2000" t="-4211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2" name="Rectangle 11"/>
              <p:cNvSpPr/>
              <p:nvPr/>
            </p:nvSpPr>
            <p:spPr>
              <a:xfrm>
                <a:off x="4577017" y="1617238"/>
                <a:ext cx="4572001" cy="1183529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ctr">
                  <a:spcBef>
                    <a:spcPts val="0"/>
                  </a:spcBef>
                </a:pPr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US" sz="2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US" sz="2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=±</m:t>
                      </m:r>
                      <m:rad>
                        <m:radPr>
                          <m:degHide m:val="on"/>
                          <m:ctrlPr>
                            <a:rPr lang="en-US" sz="24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radPr>
                        <m:deg/>
                        <m:e>
                          <m:f>
                            <m:fPr>
                              <m:ctrlPr>
                                <a:rPr lang="en-US" sz="2400" b="0" i="1" smtClean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en-US" sz="2400" b="0" i="1" smtClean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  <m:t>27</m:t>
                              </m:r>
                              <m:sSup>
                                <m:sSupPr>
                                  <m:ctrlPr>
                                    <a:rPr lang="en-US" sz="2400" b="0" i="1" smtClean="0">
                                      <a:solidFill>
                                        <a:srgbClr val="FF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d>
                                    <m:dPr>
                                      <m:ctrlPr>
                                        <a:rPr lang="en-US" sz="2400" b="0" i="1" smtClean="0">
                                          <a:solidFill>
                                            <a:srgbClr val="FF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</m:ctrlPr>
                                    </m:dPr>
                                    <m:e>
                                      <m:r>
                                        <a:rPr lang="en-US" sz="2400" b="0" i="1" smtClean="0">
                                          <a:solidFill>
                                            <a:srgbClr val="FF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𝑦</m:t>
                                      </m:r>
                                      <m:r>
                                        <a:rPr lang="en-US" sz="2400" b="0" i="1" smtClean="0">
                                          <a:solidFill>
                                            <a:srgbClr val="FF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+4</m:t>
                                      </m:r>
                                    </m:e>
                                  </m:d>
                                </m:e>
                                <m:sup>
                                  <m:r>
                                    <a:rPr lang="en-US" sz="2400" b="0" i="1" smtClean="0">
                                      <a:solidFill>
                                        <a:srgbClr val="FF0000"/>
                                      </a:solidFill>
                                      <a:latin typeface="Cambria Math" panose="02040503050406030204" pitchFamily="18" charset="0"/>
                                    </a:rPr>
                                    <m:t>3</m:t>
                                  </m:r>
                                </m:sup>
                              </m:sSup>
                            </m:num>
                            <m:den>
                              <m:sSup>
                                <m:sSupPr>
                                  <m:ctrlPr>
                                    <a:rPr lang="en-US" sz="2400" b="0" i="1" smtClean="0">
                                      <a:solidFill>
                                        <a:srgbClr val="FF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en-US" sz="2400" b="0" i="1" smtClean="0">
                                      <a:solidFill>
                                        <a:srgbClr val="FF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𝑘</m:t>
                                  </m:r>
                                </m:e>
                                <m:sup>
                                  <m:r>
                                    <a:rPr lang="en-US" sz="2400" b="0" i="1" smtClean="0">
                                      <a:solidFill>
                                        <a:srgbClr val="FF0000"/>
                                      </a:solidFill>
                                      <a:latin typeface="Cambria Math" panose="02040503050406030204" pitchFamily="18" charset="0"/>
                                    </a:rPr>
                                    <m:t>3</m:t>
                                  </m:r>
                                </m:sup>
                              </m:sSup>
                              <m:sSup>
                                <m:sSupPr>
                                  <m:ctrlPr>
                                    <a:rPr lang="en-US" sz="2400" b="0" i="1" smtClean="0">
                                      <a:solidFill>
                                        <a:srgbClr val="FF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en-US" sz="2400" b="0" i="1" smtClean="0">
                                      <a:solidFill>
                                        <a:srgbClr val="FF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𝑐</m:t>
                                  </m:r>
                                </m:e>
                                <m:sup>
                                  <m:r>
                                    <a:rPr lang="en-US" sz="2400" b="0" i="1" smtClean="0">
                                      <a:solidFill>
                                        <a:srgbClr val="FF0000"/>
                                      </a:solidFill>
                                      <a:latin typeface="Cambria Math" panose="02040503050406030204" pitchFamily="18" charset="0"/>
                                    </a:rPr>
                                    <m:t>6</m:t>
                                  </m:r>
                                </m:sup>
                              </m:sSup>
                            </m:den>
                          </m:f>
                          <m:r>
                            <a:rPr lang="en-US" sz="24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+</m:t>
                          </m:r>
                          <m:sSup>
                            <m:sSupPr>
                              <m:ctrlPr>
                                <a:rPr lang="en-US" sz="2400" b="0" i="1" smtClean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sz="2400" b="0" i="1" smtClean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  <m:t>𝑐</m:t>
                              </m:r>
                            </m:e>
                            <m:sup>
                              <m:r>
                                <a:rPr lang="en-US" sz="2400" b="0" i="1" smtClean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  <m:t>5</m:t>
                              </m:r>
                            </m:sup>
                          </m:sSup>
                        </m:e>
                      </m:rad>
                    </m:oMath>
                  </m:oMathPara>
                </a14:m>
                <a:endParaRPr lang="en-US" sz="2400" dirty="0">
                  <a:solidFill>
                    <a:srgbClr val="FF0000"/>
                  </a:solidFill>
                  <a:latin typeface="Candara" panose="020E0502030303020204" pitchFamily="34" charset="0"/>
                </a:endParaRPr>
              </a:p>
            </p:txBody>
          </p:sp>
        </mc:Choice>
        <mc:Fallback xmlns="">
          <p:sp>
            <p:nvSpPr>
              <p:cNvPr id="12" name="Rectangle 11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77017" y="1617238"/>
                <a:ext cx="4572001" cy="1183529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13220247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  <p:bldP spid="12" grpId="0"/>
    </p:bldLst>
  </p:timing>
</p:sld>
</file>

<file path=ppt/slides/slide10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E574158-1F01-429E-A5A0-864910FA08F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lnSpc>
                <a:spcPct val="100000"/>
              </a:lnSpc>
              <a:spcBef>
                <a:spcPts val="0"/>
              </a:spcBef>
              <a:defRPr/>
            </a:pPr>
            <a:r>
              <a:rPr lang="en-GB" dirty="0"/>
              <a:t>Factor theorem + using FT to factorise/solve cubic equations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CD5D772E-0F8D-4154-8517-8F98D10A54DF}"/>
              </a:ext>
            </a:extLst>
          </p:cNvPr>
          <p:cNvSpPr txBox="1"/>
          <p:nvPr/>
        </p:nvSpPr>
        <p:spPr>
          <a:xfrm>
            <a:off x="3902825" y="6209607"/>
            <a:ext cx="133834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latin typeface="Candara" panose="020E0502030303020204" pitchFamily="34" charset="0"/>
                <a:hlinkClick r:id="rId2" action="ppaction://hlinksldjump"/>
              </a:rPr>
              <a:t>CONTENTS</a:t>
            </a:r>
            <a:endParaRPr lang="en-GB" b="1" dirty="0">
              <a:latin typeface="Candara" panose="020E0502030303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71972348"/>
      </p:ext>
    </p:extLst>
  </p:cSld>
  <p:clrMapOvr>
    <a:masterClrMapping/>
  </p:clrMapOvr>
</p:sld>
</file>

<file path=ppt/slides/slide1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E574158-1F01-429E-A5A0-864910FA08F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lvl="0">
              <a:lnSpc>
                <a:spcPct val="100000"/>
              </a:lnSpc>
              <a:spcBef>
                <a:spcPts val="0"/>
              </a:spcBef>
              <a:defRPr/>
            </a:pPr>
            <a:r>
              <a:rPr lang="en-GB" dirty="0"/>
              <a:t>Completing the square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693534B8-3E83-4D49-AB84-AB6D18EA8D09}"/>
              </a:ext>
            </a:extLst>
          </p:cNvPr>
          <p:cNvSpPr txBox="1"/>
          <p:nvPr/>
        </p:nvSpPr>
        <p:spPr>
          <a:xfrm>
            <a:off x="3902825" y="6209607"/>
            <a:ext cx="133834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latin typeface="Candara" panose="020E0502030303020204" pitchFamily="34" charset="0"/>
                <a:hlinkClick r:id="rId2" action="ppaction://hlinksldjump"/>
              </a:rPr>
              <a:t>CONTENTS</a:t>
            </a:r>
            <a:endParaRPr lang="en-GB" b="1" dirty="0">
              <a:latin typeface="Candara" panose="020E0502030303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6337502"/>
      </p:ext>
    </p:extLst>
  </p:cSld>
  <p:clrMapOvr>
    <a:masterClrMapping/>
  </p:clrMapOvr>
</p:sld>
</file>

<file path=ppt/slides/slide1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2" name="Title 1">
                <a:extLst>
                  <a:ext uri="{FF2B5EF4-FFF2-40B4-BE49-F238E27FC236}">
                    <a16:creationId xmlns:a16="http://schemas.microsoft.com/office/drawing/2014/main" id="{AE574158-1F01-429E-A5A0-864910FA08FB}"/>
                  </a:ext>
                </a:extLst>
              </p:cNvPr>
              <p:cNvSpPr>
                <a:spLocks noGrp="1"/>
              </p:cNvSpPr>
              <p:nvPr>
                <p:ph type="title"/>
              </p:nvPr>
            </p:nvSpPr>
            <p:spPr>
              <a:xfrm>
                <a:off x="0" y="1"/>
                <a:ext cx="9144000" cy="885216"/>
              </a:xfrm>
            </p:spPr>
            <p:txBody>
              <a:bodyPr>
                <a:normAutofit/>
              </a:bodyPr>
              <a:lstStyle/>
              <a:p>
                <a:pPr lvl="0">
                  <a:lnSpc>
                    <a:spcPct val="100000"/>
                  </a:lnSpc>
                  <a:spcBef>
                    <a:spcPts val="0"/>
                  </a:spcBef>
                  <a:defRPr/>
                </a:pPr>
                <a:r>
                  <a:rPr lang="en-GB" dirty="0"/>
                  <a:t>Sketching graphs (linear, quadratic, exponential </a:t>
                </a:r>
                <a14:m>
                  <m:oMath xmlns:m="http://schemas.openxmlformats.org/officeDocument/2006/math">
                    <m:r>
                      <a:rPr lang="en-GB" b="0" i="1">
                        <a:latin typeface="Cambria Math" panose="02040503050406030204" pitchFamily="18" charset="0"/>
                      </a:rPr>
                      <m:t>𝑎</m:t>
                    </m:r>
                    <m:sSup>
                      <m:sSupPr>
                        <m:ctrlPr>
                          <a:rPr lang="en-GB" b="0" i="1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GB" b="0" i="1">
                            <a:latin typeface="Cambria Math" panose="02040503050406030204" pitchFamily="18" charset="0"/>
                          </a:rPr>
                          <m:t>𝑏</m:t>
                        </m:r>
                      </m:e>
                      <m:sup>
                        <m:r>
                          <a:rPr lang="en-GB" b="0" i="1">
                            <a:latin typeface="Cambria Math" panose="02040503050406030204" pitchFamily="18" charset="0"/>
                          </a:rPr>
                          <m:t>𝑥</m:t>
                        </m:r>
                      </m:sup>
                    </m:sSup>
                  </m:oMath>
                </a14:m>
                <a:r>
                  <a:rPr lang="en-GB" dirty="0"/>
                  <a:t> + </a:t>
                </a:r>
                <a14:m>
                  <m:oMath xmlns:m="http://schemas.openxmlformats.org/officeDocument/2006/math">
                    <m:r>
                      <a:rPr lang="en-GB" b="0" i="1">
                        <a:latin typeface="Cambria Math" panose="02040503050406030204" pitchFamily="18" charset="0"/>
                      </a:rPr>
                      <m:t>𝑎</m:t>
                    </m:r>
                    <m:sSup>
                      <m:sSupPr>
                        <m:ctrlPr>
                          <a:rPr lang="en-GB" b="0" i="1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GB" b="0" i="1">
                            <a:latin typeface="Cambria Math" panose="02040503050406030204" pitchFamily="18" charset="0"/>
                          </a:rPr>
                          <m:t>𝑏</m:t>
                        </m:r>
                      </m:e>
                      <m:sup>
                        <m:r>
                          <a:rPr lang="en-GB" b="0" i="1">
                            <a:latin typeface="Cambria Math" panose="02040503050406030204" pitchFamily="18" charset="0"/>
                          </a:rPr>
                          <m:t>−</m:t>
                        </m:r>
                        <m:r>
                          <a:rPr lang="en-GB" b="0" i="1">
                            <a:latin typeface="Cambria Math" panose="02040503050406030204" pitchFamily="18" charset="0"/>
                          </a:rPr>
                          <m:t>𝑥</m:t>
                        </m:r>
                      </m:sup>
                    </m:sSup>
                  </m:oMath>
                </a14:m>
                <a:r>
                  <a:rPr lang="en-GB" dirty="0"/>
                  <a:t>) + Piecewise functions</a:t>
                </a:r>
              </a:p>
            </p:txBody>
          </p:sp>
        </mc:Choice>
        <mc:Fallback xmlns="">
          <p:sp>
            <p:nvSpPr>
              <p:cNvPr id="2" name="Title 1">
                <a:extLst>
                  <a:ext uri="{FF2B5EF4-FFF2-40B4-BE49-F238E27FC236}">
                    <a16:creationId xmlns:a16="http://schemas.microsoft.com/office/drawing/2014/main" id="{AE574158-1F01-429E-A5A0-864910FA08FB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type="title"/>
              </p:nvPr>
            </p:nvSpPr>
            <p:spPr>
              <a:xfrm>
                <a:off x="0" y="1"/>
                <a:ext cx="9144000" cy="885216"/>
              </a:xfrm>
              <a:blipFill>
                <a:blip r:embed="rId2"/>
                <a:stretch>
                  <a:fillRect t="-2069" b="-12414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" name="TextBox 2">
            <a:extLst>
              <a:ext uri="{FF2B5EF4-FFF2-40B4-BE49-F238E27FC236}">
                <a16:creationId xmlns:a16="http://schemas.microsoft.com/office/drawing/2014/main" id="{2A7ECED9-4861-480D-96CA-5E734827B1F1}"/>
              </a:ext>
            </a:extLst>
          </p:cNvPr>
          <p:cNvSpPr txBox="1"/>
          <p:nvPr/>
        </p:nvSpPr>
        <p:spPr>
          <a:xfrm>
            <a:off x="3902825" y="6209607"/>
            <a:ext cx="133834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latin typeface="Candara" panose="020E0502030303020204" pitchFamily="34" charset="0"/>
                <a:hlinkClick r:id="rId3" action="ppaction://hlinksldjump"/>
              </a:rPr>
              <a:t>CONTENTS</a:t>
            </a:r>
            <a:endParaRPr lang="en-GB" b="1" dirty="0">
              <a:latin typeface="Candara" panose="020E0502030303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70489727"/>
      </p:ext>
    </p:extLst>
  </p:cSld>
  <p:clrMapOvr>
    <a:masterClrMapping/>
  </p:clrMapOvr>
</p:sld>
</file>

<file path=ppt/slides/slide1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E574158-1F01-429E-A5A0-864910FA08F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lvl="0">
              <a:lnSpc>
                <a:spcPct val="100000"/>
              </a:lnSpc>
              <a:spcBef>
                <a:spcPts val="0"/>
              </a:spcBef>
              <a:defRPr/>
            </a:pPr>
            <a:r>
              <a:rPr lang="en-GB" dirty="0"/>
              <a:t>Solving linear and quadratic equations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BA49F5A9-03A0-49DC-848C-CCBBF488CADC}"/>
              </a:ext>
            </a:extLst>
          </p:cNvPr>
          <p:cNvSpPr txBox="1"/>
          <p:nvPr/>
        </p:nvSpPr>
        <p:spPr>
          <a:xfrm>
            <a:off x="3902825" y="6209607"/>
            <a:ext cx="133834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latin typeface="Candara" panose="020E0502030303020204" pitchFamily="34" charset="0"/>
                <a:hlinkClick r:id="rId2" action="ppaction://hlinksldjump"/>
              </a:rPr>
              <a:t>CONTENTS</a:t>
            </a:r>
            <a:endParaRPr lang="en-GB" b="1" dirty="0">
              <a:latin typeface="Candara" panose="020E0502030303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13487230"/>
      </p:ext>
    </p:extLst>
  </p:cSld>
  <p:clrMapOvr>
    <a:masterClrMapping/>
  </p:clrMapOvr>
</p:sld>
</file>

<file path=ppt/slides/slide1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E574158-1F01-429E-A5A0-864910FA08F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lnSpc>
                <a:spcPct val="100000"/>
              </a:lnSpc>
              <a:spcBef>
                <a:spcPts val="0"/>
              </a:spcBef>
              <a:defRPr/>
            </a:pPr>
            <a:r>
              <a:rPr lang="en-GB" dirty="0"/>
              <a:t>Simultaneous equations (Two unknowns)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AB3E78C7-62EC-4E9F-9C58-10B5A3383A25}"/>
              </a:ext>
            </a:extLst>
          </p:cNvPr>
          <p:cNvSpPr txBox="1"/>
          <p:nvPr/>
        </p:nvSpPr>
        <p:spPr>
          <a:xfrm>
            <a:off x="3902825" y="6209607"/>
            <a:ext cx="133834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latin typeface="Candara" panose="020E0502030303020204" pitchFamily="34" charset="0"/>
                <a:hlinkClick r:id="rId2" action="ppaction://hlinksldjump"/>
              </a:rPr>
              <a:t>CONTENTS</a:t>
            </a:r>
            <a:endParaRPr lang="en-GB" b="1" dirty="0">
              <a:latin typeface="Candara" panose="020E0502030303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09388643"/>
      </p:ext>
    </p:extLst>
  </p:cSld>
  <p:clrMapOvr>
    <a:masterClrMapping/>
  </p:clrMapOvr>
</p:sld>
</file>

<file path=ppt/slides/slide1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E574158-1F01-429E-A5A0-864910FA08F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lnSpc>
                <a:spcPct val="100000"/>
              </a:lnSpc>
              <a:spcBef>
                <a:spcPts val="0"/>
              </a:spcBef>
              <a:defRPr/>
            </a:pPr>
            <a:r>
              <a:rPr lang="en-GB" dirty="0"/>
              <a:t>Simultaneous equations (Three unknowns)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30E19AEA-74F6-4722-AA66-435AF3587AFD}"/>
              </a:ext>
            </a:extLst>
          </p:cNvPr>
          <p:cNvSpPr txBox="1"/>
          <p:nvPr/>
        </p:nvSpPr>
        <p:spPr>
          <a:xfrm>
            <a:off x="3902825" y="6209607"/>
            <a:ext cx="133834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latin typeface="Candara" panose="020E0502030303020204" pitchFamily="34" charset="0"/>
                <a:hlinkClick r:id="rId2" action="ppaction://hlinksldjump"/>
              </a:rPr>
              <a:t>CONTENTS</a:t>
            </a:r>
            <a:endParaRPr lang="en-GB" b="1" dirty="0">
              <a:latin typeface="Candara" panose="020E0502030303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94056983"/>
      </p:ext>
    </p:extLst>
  </p:cSld>
  <p:clrMapOvr>
    <a:masterClrMapping/>
  </p:clrMapOvr>
</p:sld>
</file>

<file path=ppt/slides/slide1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E574158-1F01-429E-A5A0-864910FA08F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lnSpc>
                <a:spcPct val="100000"/>
              </a:lnSpc>
              <a:spcBef>
                <a:spcPts val="0"/>
              </a:spcBef>
              <a:defRPr/>
            </a:pPr>
            <a:r>
              <a:rPr lang="en-GB" dirty="0"/>
              <a:t>Solving linear and quadratic inequalities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1931F265-3C52-423B-97B3-2823D29D6C61}"/>
              </a:ext>
            </a:extLst>
          </p:cNvPr>
          <p:cNvSpPr txBox="1"/>
          <p:nvPr/>
        </p:nvSpPr>
        <p:spPr>
          <a:xfrm>
            <a:off x="3902825" y="6209607"/>
            <a:ext cx="133834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latin typeface="Candara" panose="020E0502030303020204" pitchFamily="34" charset="0"/>
                <a:hlinkClick r:id="rId2" action="ppaction://hlinksldjump"/>
              </a:rPr>
              <a:t>CONTENTS</a:t>
            </a:r>
            <a:endParaRPr lang="en-GB" b="1" dirty="0">
              <a:latin typeface="Candara" panose="020E0502030303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92643104"/>
      </p:ext>
    </p:extLst>
  </p:cSld>
  <p:clrMapOvr>
    <a:masterClrMapping/>
  </p:clrMapOvr>
</p:sld>
</file>

<file path=ppt/slides/slide1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E574158-1F01-429E-A5A0-864910FA08F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lnSpc>
                <a:spcPct val="100000"/>
              </a:lnSpc>
              <a:spcBef>
                <a:spcPts val="0"/>
              </a:spcBef>
              <a:defRPr/>
            </a:pPr>
            <a:r>
              <a:rPr lang="en-GB" dirty="0"/>
              <a:t>Indices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AFCB4954-9AF5-4E0F-B0A2-411384905E77}"/>
              </a:ext>
            </a:extLst>
          </p:cNvPr>
          <p:cNvSpPr txBox="1"/>
          <p:nvPr/>
        </p:nvSpPr>
        <p:spPr>
          <a:xfrm>
            <a:off x="3902825" y="6209607"/>
            <a:ext cx="133834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latin typeface="Candara" panose="020E0502030303020204" pitchFamily="34" charset="0"/>
                <a:hlinkClick r:id="rId2" action="ppaction://hlinksldjump"/>
              </a:rPr>
              <a:t>CONTENTS</a:t>
            </a:r>
            <a:endParaRPr lang="en-GB" b="1" dirty="0">
              <a:latin typeface="Candara" panose="020E0502030303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31143875"/>
      </p:ext>
    </p:extLst>
  </p:cSld>
  <p:clrMapOvr>
    <a:masterClrMapping/>
  </p:clrMapOvr>
</p:sld>
</file>

<file path=ppt/slides/slide19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E574158-1F01-429E-A5A0-864910FA08F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lnSpc>
                <a:spcPct val="100000"/>
              </a:lnSpc>
              <a:spcBef>
                <a:spcPts val="0"/>
              </a:spcBef>
              <a:defRPr/>
            </a:pPr>
            <a:r>
              <a:rPr lang="en-GB" dirty="0"/>
              <a:t>Proof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3808118C-3696-4132-8ABA-6DE60737E4B8}"/>
              </a:ext>
            </a:extLst>
          </p:cNvPr>
          <p:cNvSpPr txBox="1"/>
          <p:nvPr/>
        </p:nvSpPr>
        <p:spPr>
          <a:xfrm>
            <a:off x="3902825" y="6209607"/>
            <a:ext cx="133834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latin typeface="Candara" panose="020E0502030303020204" pitchFamily="34" charset="0"/>
                <a:hlinkClick r:id="rId2" action="ppaction://hlinksldjump"/>
              </a:rPr>
              <a:t>CONTENTS</a:t>
            </a:r>
            <a:endParaRPr lang="en-GB" b="1" dirty="0">
              <a:latin typeface="Candara" panose="020E0502030303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33456460"/>
      </p:ext>
    </p:extLst>
  </p:cSld>
  <p:clrMapOvr>
    <a:masterClrMapping/>
  </p:clrMapOvr>
</p:sld>
</file>

<file path=ppt/slides/slide20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E574158-1F01-429E-A5A0-864910FA08F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lnSpc>
                <a:spcPct val="100000"/>
              </a:lnSpc>
              <a:spcBef>
                <a:spcPts val="0"/>
              </a:spcBef>
              <a:defRPr/>
            </a:pPr>
            <a:r>
              <a:rPr lang="en-GB" dirty="0"/>
              <a:t>Sequences: Quadratic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F12F0381-DE19-4859-9D2F-C27989C1E756}"/>
              </a:ext>
            </a:extLst>
          </p:cNvPr>
          <p:cNvSpPr txBox="1"/>
          <p:nvPr/>
        </p:nvSpPr>
        <p:spPr>
          <a:xfrm>
            <a:off x="3902825" y="6209607"/>
            <a:ext cx="133834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latin typeface="Candara" panose="020E0502030303020204" pitchFamily="34" charset="0"/>
                <a:hlinkClick r:id="rId2" action="ppaction://hlinksldjump"/>
              </a:rPr>
              <a:t>CONTENTS</a:t>
            </a:r>
            <a:endParaRPr lang="en-GB" b="1" dirty="0">
              <a:latin typeface="Candara" panose="020E0502030303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43067773"/>
      </p:ext>
    </p:extLst>
  </p:cSld>
  <p:clrMapOvr>
    <a:masterClrMapping/>
  </p:clrMapOvr>
</p:sld>
</file>

<file path=ppt/slides/slide20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E574158-1F01-429E-A5A0-864910FA08F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lnSpc>
                <a:spcPct val="100000"/>
              </a:lnSpc>
              <a:spcBef>
                <a:spcPts val="0"/>
              </a:spcBef>
              <a:defRPr/>
            </a:pPr>
            <a:r>
              <a:rPr lang="en-GB" dirty="0"/>
              <a:t>Sequences: n</a:t>
            </a:r>
            <a:r>
              <a:rPr lang="en-GB" baseline="30000" dirty="0"/>
              <a:t>th</a:t>
            </a:r>
            <a:r>
              <a:rPr lang="en-GB" dirty="0"/>
              <a:t> term and limiting values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F12F0381-DE19-4859-9D2F-C27989C1E756}"/>
              </a:ext>
            </a:extLst>
          </p:cNvPr>
          <p:cNvSpPr txBox="1"/>
          <p:nvPr/>
        </p:nvSpPr>
        <p:spPr>
          <a:xfrm>
            <a:off x="3902825" y="6209607"/>
            <a:ext cx="133834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latin typeface="Candara" panose="020E0502030303020204" pitchFamily="34" charset="0"/>
                <a:hlinkClick r:id="rId2" action="ppaction://hlinksldjump"/>
              </a:rPr>
              <a:t>CONTENTS</a:t>
            </a:r>
            <a:endParaRPr lang="en-GB" b="1" dirty="0">
              <a:latin typeface="Candara" panose="020E0502030303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51643708"/>
      </p:ext>
    </p:extLst>
  </p:cSld>
  <p:clrMapOvr>
    <a:masterClrMapping/>
  </p:clrMapOvr>
</p:sld>
</file>

<file path=ppt/slides/slide2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E574158-1F01-429E-A5A0-864910FA08F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lnSpc>
                <a:spcPct val="100000"/>
              </a:lnSpc>
              <a:spcBef>
                <a:spcPts val="0"/>
              </a:spcBef>
              <a:defRPr/>
            </a:pPr>
            <a:r>
              <a:rPr lang="en-GB" dirty="0"/>
              <a:t>Equating coefficients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16E59408-8F48-47B9-AD32-2A45E7785808}"/>
              </a:ext>
            </a:extLst>
          </p:cNvPr>
          <p:cNvSpPr txBox="1"/>
          <p:nvPr/>
        </p:nvSpPr>
        <p:spPr>
          <a:xfrm>
            <a:off x="3902825" y="6209607"/>
            <a:ext cx="133834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latin typeface="Candara" panose="020E0502030303020204" pitchFamily="34" charset="0"/>
                <a:hlinkClick r:id="rId2" action="ppaction://hlinksldjump"/>
              </a:rPr>
              <a:t>CONTENTS</a:t>
            </a:r>
            <a:endParaRPr lang="en-GB" b="1" dirty="0">
              <a:latin typeface="Candara" panose="020E0502030303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57250385"/>
      </p:ext>
    </p:extLst>
  </p:cSld>
  <p:clrMapOvr>
    <a:masterClrMapping/>
  </p:clrMapOvr>
</p:sld>
</file>

<file path=ppt/slides/slide2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134112"/>
            <a:ext cx="914400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000" b="1" dirty="0">
                <a:latin typeface="Candara" panose="020E0502030303020204" pitchFamily="34" charset="0"/>
              </a:rPr>
              <a:t>Coordinate geometry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3902825" y="6209607"/>
            <a:ext cx="133834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latin typeface="Candara" panose="020E0502030303020204" pitchFamily="34" charset="0"/>
                <a:hlinkClick r:id="rId2" action="ppaction://hlinksldjump"/>
              </a:rPr>
              <a:t>CONTENTS</a:t>
            </a:r>
            <a:endParaRPr lang="en-GB" b="1" dirty="0">
              <a:latin typeface="Candara" panose="020E0502030303020204" pitchFamily="34" charset="0"/>
            </a:endParaRPr>
          </a:p>
        </p:txBody>
      </p:sp>
      <p:graphicFrame>
        <p:nvGraphicFramePr>
          <p:cNvPr id="6" name="Table 5">
            <a:extLst>
              <a:ext uri="{FF2B5EF4-FFF2-40B4-BE49-F238E27FC236}">
                <a16:creationId xmlns:a16="http://schemas.microsoft.com/office/drawing/2014/main" id="{EFBD5C82-D6A4-4D2D-8EB6-0DF0F53EF115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425878834"/>
              </p:ext>
            </p:extLst>
          </p:nvPr>
        </p:nvGraphicFramePr>
        <p:xfrm>
          <a:off x="-1" y="1149775"/>
          <a:ext cx="9144000" cy="186690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9144000">
                  <a:extLst>
                    <a:ext uri="{9D8B030D-6E8A-4147-A177-3AD203B41FA5}">
                      <a16:colId xmlns:a16="http://schemas.microsoft.com/office/drawing/2014/main" val="2502444471"/>
                    </a:ext>
                  </a:extLst>
                </a:gridCol>
              </a:tblGrid>
              <a:tr h="353961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2000" dirty="0">
                          <a:latin typeface="Candara" panose="020E0502030303020204" pitchFamily="34" charset="0"/>
                          <a:hlinkClick r:id="rId3" action="ppaction://hlinksldjump"/>
                        </a:rPr>
                        <a:t>Equation of a straight line</a:t>
                      </a:r>
                      <a:endParaRPr lang="en-GB" sz="2000" dirty="0">
                        <a:latin typeface="Candara" panose="020E0502030303020204" pitchFamily="34" charset="0"/>
                      </a:endParaRPr>
                    </a:p>
                  </a:txBody>
                  <a:tcPr marL="68580" marR="68580" marT="34290" marB="34290"/>
                </a:tc>
                <a:extLst>
                  <a:ext uri="{0D108BD9-81ED-4DB2-BD59-A6C34878D82A}">
                    <a16:rowId xmlns:a16="http://schemas.microsoft.com/office/drawing/2014/main" val="3291779291"/>
                  </a:ext>
                </a:extLst>
              </a:tr>
              <a:tr h="353961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2000" dirty="0">
                          <a:latin typeface="Candara" panose="020E0502030303020204" pitchFamily="34" charset="0"/>
                          <a:hlinkClick r:id="rId4" action="ppaction://hlinksldjump"/>
                        </a:rPr>
                        <a:t>Distance between two points</a:t>
                      </a:r>
                      <a:endParaRPr lang="en-GB" sz="2000" dirty="0">
                        <a:latin typeface="Candara" panose="020E0502030303020204" pitchFamily="34" charset="0"/>
                      </a:endParaRPr>
                    </a:p>
                  </a:txBody>
                  <a:tcPr marL="68580" marR="68580" marT="34290" marB="34290"/>
                </a:tc>
                <a:extLst>
                  <a:ext uri="{0D108BD9-81ED-4DB2-BD59-A6C34878D82A}">
                    <a16:rowId xmlns:a16="http://schemas.microsoft.com/office/drawing/2014/main" val="1048376270"/>
                  </a:ext>
                </a:extLst>
              </a:tr>
              <a:tr h="353961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2000" dirty="0">
                          <a:latin typeface="Candara" panose="020E0502030303020204" pitchFamily="34" charset="0"/>
                          <a:hlinkClick r:id="rId5" action="ppaction://hlinksldjump"/>
                        </a:rPr>
                        <a:t>Ratio with straight lines</a:t>
                      </a:r>
                      <a:endParaRPr lang="en-GB" sz="2000" dirty="0">
                        <a:latin typeface="Candara" panose="020E0502030303020204" pitchFamily="34" charset="0"/>
                      </a:endParaRPr>
                    </a:p>
                  </a:txBody>
                  <a:tcPr marL="68580" marR="68580" marT="34290" marB="34290"/>
                </a:tc>
                <a:extLst>
                  <a:ext uri="{0D108BD9-81ED-4DB2-BD59-A6C34878D82A}">
                    <a16:rowId xmlns:a16="http://schemas.microsoft.com/office/drawing/2014/main" val="4230373599"/>
                  </a:ext>
                </a:extLst>
              </a:tr>
              <a:tr h="353961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2000" dirty="0">
                          <a:latin typeface="Candara" panose="020E0502030303020204" pitchFamily="34" charset="0"/>
                          <a:hlinkClick r:id="rId6" action="ppaction://hlinksldjump"/>
                        </a:rPr>
                        <a:t>Equation of a circle</a:t>
                      </a:r>
                      <a:endParaRPr lang="en-GB" sz="2000" dirty="0">
                        <a:latin typeface="Candara" panose="020E0502030303020204" pitchFamily="34" charset="0"/>
                      </a:endParaRPr>
                    </a:p>
                  </a:txBody>
                  <a:tcPr marL="68580" marR="68580" marT="34290" marB="34290"/>
                </a:tc>
                <a:extLst>
                  <a:ext uri="{0D108BD9-81ED-4DB2-BD59-A6C34878D82A}">
                    <a16:rowId xmlns:a16="http://schemas.microsoft.com/office/drawing/2014/main" val="2387300867"/>
                  </a:ext>
                </a:extLst>
              </a:tr>
              <a:tr h="353961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2000" dirty="0">
                          <a:latin typeface="Candara" panose="020E0502030303020204" pitchFamily="34" charset="0"/>
                          <a:hlinkClick r:id="rId7" action="ppaction://hlinksldjump"/>
                        </a:rPr>
                        <a:t>Equation of a tangent to a circle</a:t>
                      </a:r>
                      <a:endParaRPr lang="en-GB" sz="2000" dirty="0">
                        <a:latin typeface="Candara" panose="020E0502030303020204" pitchFamily="34" charset="0"/>
                      </a:endParaRPr>
                    </a:p>
                  </a:txBody>
                  <a:tcPr marL="68580" marR="68580" marT="34290" marB="34290"/>
                </a:tc>
                <a:extLst>
                  <a:ext uri="{0D108BD9-81ED-4DB2-BD59-A6C34878D82A}">
                    <a16:rowId xmlns:a16="http://schemas.microsoft.com/office/drawing/2014/main" val="3703373329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553139036"/>
      </p:ext>
    </p:extLst>
  </p:cSld>
  <p:clrMapOvr>
    <a:masterClrMapping/>
  </p:clrMapOvr>
</p:sld>
</file>

<file path=ppt/slides/slide2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E574158-1F01-429E-A5A0-864910FA08F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lnSpc>
                <a:spcPct val="100000"/>
              </a:lnSpc>
              <a:spcBef>
                <a:spcPts val="0"/>
              </a:spcBef>
              <a:defRPr/>
            </a:pPr>
            <a:r>
              <a:rPr lang="en-GB" dirty="0"/>
              <a:t>Equation of a straight line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EF00A726-C803-40F6-8A35-66F7501BE58B}"/>
              </a:ext>
            </a:extLst>
          </p:cNvPr>
          <p:cNvSpPr txBox="1"/>
          <p:nvPr/>
        </p:nvSpPr>
        <p:spPr>
          <a:xfrm>
            <a:off x="3902825" y="6209607"/>
            <a:ext cx="133834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latin typeface="Candara" panose="020E0502030303020204" pitchFamily="34" charset="0"/>
                <a:hlinkClick r:id="rId2" action="ppaction://hlinksldjump"/>
              </a:rPr>
              <a:t>CONTENTS</a:t>
            </a:r>
            <a:endParaRPr lang="en-GB" b="1" dirty="0">
              <a:latin typeface="Candara" panose="020E0502030303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76794687"/>
      </p:ext>
    </p:extLst>
  </p:cSld>
  <p:clrMapOvr>
    <a:masterClrMapping/>
  </p:clrMapOvr>
</p:sld>
</file>

<file path=ppt/slides/slide2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E574158-1F01-429E-A5A0-864910FA08F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lnSpc>
                <a:spcPct val="100000"/>
              </a:lnSpc>
              <a:spcBef>
                <a:spcPts val="0"/>
              </a:spcBef>
              <a:defRPr/>
            </a:pPr>
            <a:r>
              <a:rPr lang="en-GB" dirty="0"/>
              <a:t>Distance between two points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E6FB4039-6382-4103-9405-74268A21D770}"/>
              </a:ext>
            </a:extLst>
          </p:cNvPr>
          <p:cNvSpPr txBox="1"/>
          <p:nvPr/>
        </p:nvSpPr>
        <p:spPr>
          <a:xfrm>
            <a:off x="3902825" y="6209607"/>
            <a:ext cx="133834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latin typeface="Candara" panose="020E0502030303020204" pitchFamily="34" charset="0"/>
                <a:hlinkClick r:id="rId2" action="ppaction://hlinksldjump"/>
              </a:rPr>
              <a:t>CONTENTS</a:t>
            </a:r>
            <a:endParaRPr lang="en-GB" b="1" dirty="0">
              <a:latin typeface="Candara" panose="020E0502030303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87862571"/>
      </p:ext>
    </p:extLst>
  </p:cSld>
  <p:clrMapOvr>
    <a:masterClrMapping/>
  </p:clrMapOvr>
</p:sld>
</file>

<file path=ppt/slides/slide2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E574158-1F01-429E-A5A0-864910FA08F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lnSpc>
                <a:spcPct val="100000"/>
              </a:lnSpc>
              <a:spcBef>
                <a:spcPts val="0"/>
              </a:spcBef>
              <a:defRPr/>
            </a:pPr>
            <a:r>
              <a:rPr lang="en-GB" dirty="0"/>
              <a:t>Ratio with straight lines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B223168B-B8F3-4B5B-8A5E-D9971A0390CD}"/>
              </a:ext>
            </a:extLst>
          </p:cNvPr>
          <p:cNvSpPr txBox="1"/>
          <p:nvPr/>
        </p:nvSpPr>
        <p:spPr>
          <a:xfrm>
            <a:off x="3902825" y="6209607"/>
            <a:ext cx="133834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latin typeface="Candara" panose="020E0502030303020204" pitchFamily="34" charset="0"/>
                <a:hlinkClick r:id="rId2" action="ppaction://hlinksldjump"/>
              </a:rPr>
              <a:t>CONTENTS</a:t>
            </a:r>
            <a:endParaRPr lang="en-GB" b="1" dirty="0">
              <a:latin typeface="Candara" panose="020E0502030303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05284371"/>
      </p:ext>
    </p:extLst>
  </p:cSld>
  <p:clrMapOvr>
    <a:masterClrMapping/>
  </p:clrMapOvr>
</p:sld>
</file>

<file path=ppt/slides/slide2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E574158-1F01-429E-A5A0-864910FA08F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lnSpc>
                <a:spcPct val="100000"/>
              </a:lnSpc>
              <a:spcBef>
                <a:spcPts val="0"/>
              </a:spcBef>
              <a:defRPr/>
            </a:pPr>
            <a:r>
              <a:rPr lang="en-GB" dirty="0"/>
              <a:t>Equation of a circle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FBDEAAFA-9DD5-4647-91DF-E725C6247E6D}"/>
              </a:ext>
            </a:extLst>
          </p:cNvPr>
          <p:cNvSpPr txBox="1"/>
          <p:nvPr/>
        </p:nvSpPr>
        <p:spPr>
          <a:xfrm>
            <a:off x="3902825" y="6209607"/>
            <a:ext cx="133834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latin typeface="Candara" panose="020E0502030303020204" pitchFamily="34" charset="0"/>
                <a:hlinkClick r:id="rId2" action="ppaction://hlinksldjump"/>
              </a:rPr>
              <a:t>CONTENTS</a:t>
            </a:r>
            <a:endParaRPr lang="en-GB" b="1" dirty="0">
              <a:latin typeface="Candara" panose="020E0502030303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37578961"/>
      </p:ext>
    </p:extLst>
  </p:cSld>
  <p:clrMapOvr>
    <a:masterClrMapping/>
  </p:clrMapOvr>
</p:sld>
</file>

<file path=ppt/slides/slide2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E574158-1F01-429E-A5A0-864910FA08F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lnSpc>
                <a:spcPct val="100000"/>
              </a:lnSpc>
              <a:spcBef>
                <a:spcPts val="0"/>
              </a:spcBef>
              <a:defRPr/>
            </a:pPr>
            <a:r>
              <a:rPr lang="en-GB" dirty="0"/>
              <a:t>Equation of a tangent to a circle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85548B8D-F9C3-4A1C-A97B-2304DF3A0ECB}"/>
              </a:ext>
            </a:extLst>
          </p:cNvPr>
          <p:cNvSpPr txBox="1"/>
          <p:nvPr/>
        </p:nvSpPr>
        <p:spPr>
          <a:xfrm>
            <a:off x="3902825" y="6209607"/>
            <a:ext cx="133834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latin typeface="Candara" panose="020E0502030303020204" pitchFamily="34" charset="0"/>
                <a:hlinkClick r:id="rId2" action="ppaction://hlinksldjump"/>
              </a:rPr>
              <a:t>CONTENTS</a:t>
            </a:r>
            <a:endParaRPr lang="en-GB" b="1" dirty="0">
              <a:latin typeface="Candara" panose="020E0502030303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22481474"/>
      </p:ext>
    </p:extLst>
  </p:cSld>
  <p:clrMapOvr>
    <a:masterClrMapping/>
  </p:clrMapOvr>
</p:sld>
</file>

<file path=ppt/slides/slide2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134112"/>
            <a:ext cx="914400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000" b="1" dirty="0">
                <a:latin typeface="Candara" panose="020E0502030303020204" pitchFamily="34" charset="0"/>
              </a:rPr>
              <a:t>Calculus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3902825" y="6209607"/>
            <a:ext cx="133834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latin typeface="Candara" panose="020E0502030303020204" pitchFamily="34" charset="0"/>
                <a:hlinkClick r:id="rId2" action="ppaction://hlinksldjump"/>
              </a:rPr>
              <a:t>CONTENTS</a:t>
            </a:r>
            <a:endParaRPr lang="en-GB" b="1" dirty="0">
              <a:latin typeface="Candara" panose="020E0502030303020204" pitchFamily="34" charset="0"/>
            </a:endParaRPr>
          </a:p>
        </p:txBody>
      </p:sp>
      <p:graphicFrame>
        <p:nvGraphicFramePr>
          <p:cNvPr id="6" name="Table 5">
            <a:extLst>
              <a:ext uri="{FF2B5EF4-FFF2-40B4-BE49-F238E27FC236}">
                <a16:creationId xmlns:a16="http://schemas.microsoft.com/office/drawing/2014/main" id="{D2D75964-6C0E-4564-AC8D-6A5DD54982EE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262405796"/>
              </p:ext>
            </p:extLst>
          </p:nvPr>
        </p:nvGraphicFramePr>
        <p:xfrm>
          <a:off x="-1" y="1149775"/>
          <a:ext cx="9144000" cy="261366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9144000">
                  <a:extLst>
                    <a:ext uri="{9D8B030D-6E8A-4147-A177-3AD203B41FA5}">
                      <a16:colId xmlns:a16="http://schemas.microsoft.com/office/drawing/2014/main" val="2502444471"/>
                    </a:ext>
                  </a:extLst>
                </a:gridCol>
              </a:tblGrid>
              <a:tr h="353961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2000" dirty="0">
                          <a:latin typeface="Candara" panose="020E0502030303020204" pitchFamily="34" charset="0"/>
                          <a:hlinkClick r:id="rId3" action="ppaction://hlinksldjump"/>
                        </a:rPr>
                        <a:t>Basic differentiation</a:t>
                      </a:r>
                      <a:endParaRPr lang="en-GB" sz="2000" dirty="0">
                        <a:latin typeface="Candara" panose="020E0502030303020204" pitchFamily="34" charset="0"/>
                      </a:endParaRPr>
                    </a:p>
                  </a:txBody>
                  <a:tcPr marL="68580" marR="68580" marT="34290" marB="34290"/>
                </a:tc>
                <a:extLst>
                  <a:ext uri="{0D108BD9-81ED-4DB2-BD59-A6C34878D82A}">
                    <a16:rowId xmlns:a16="http://schemas.microsoft.com/office/drawing/2014/main" val="3291779291"/>
                  </a:ext>
                </a:extLst>
              </a:tr>
              <a:tr h="353961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2000" dirty="0">
                          <a:latin typeface="Candara" panose="020E0502030303020204" pitchFamily="34" charset="0"/>
                          <a:hlinkClick r:id="rId4" action="ppaction://hlinksldjump"/>
                        </a:rPr>
                        <a:t>Equation of a tangent and normal</a:t>
                      </a:r>
                      <a:endParaRPr lang="en-GB" sz="2000" dirty="0">
                        <a:latin typeface="Candara" panose="020E0502030303020204" pitchFamily="34" charset="0"/>
                      </a:endParaRPr>
                    </a:p>
                  </a:txBody>
                  <a:tcPr marL="68580" marR="68580" marT="34290" marB="34290"/>
                </a:tc>
                <a:extLst>
                  <a:ext uri="{0D108BD9-81ED-4DB2-BD59-A6C34878D82A}">
                    <a16:rowId xmlns:a16="http://schemas.microsoft.com/office/drawing/2014/main" val="106986635"/>
                  </a:ext>
                </a:extLst>
              </a:tr>
              <a:tr h="353961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2000" dirty="0">
                          <a:latin typeface="Candara" panose="020E0502030303020204" pitchFamily="34" charset="0"/>
                          <a:hlinkClick r:id="rId5" action="ppaction://hlinksldjump"/>
                        </a:rPr>
                        <a:t>Increasing/decreasing functions</a:t>
                      </a:r>
                      <a:endParaRPr lang="en-GB" sz="2000" dirty="0">
                        <a:latin typeface="Candara" panose="020E0502030303020204" pitchFamily="34" charset="0"/>
                      </a:endParaRPr>
                    </a:p>
                  </a:txBody>
                  <a:tcPr marL="68580" marR="68580" marT="34290" marB="34290"/>
                </a:tc>
                <a:extLst>
                  <a:ext uri="{0D108BD9-81ED-4DB2-BD59-A6C34878D82A}">
                    <a16:rowId xmlns:a16="http://schemas.microsoft.com/office/drawing/2014/main" val="2054251014"/>
                  </a:ext>
                </a:extLst>
              </a:tr>
              <a:tr h="353961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2000" dirty="0">
                          <a:latin typeface="Candara" panose="020E0502030303020204" pitchFamily="34" charset="0"/>
                          <a:hlinkClick r:id="rId6" action="ppaction://hlinksldjump"/>
                        </a:rPr>
                        <a:t>Stationary points</a:t>
                      </a:r>
                      <a:endParaRPr lang="en-GB" sz="2000" dirty="0">
                        <a:latin typeface="Candara" panose="020E0502030303020204" pitchFamily="34" charset="0"/>
                      </a:endParaRPr>
                    </a:p>
                  </a:txBody>
                  <a:tcPr marL="68580" marR="68580" marT="34290" marB="34290"/>
                </a:tc>
                <a:extLst>
                  <a:ext uri="{0D108BD9-81ED-4DB2-BD59-A6C34878D82A}">
                    <a16:rowId xmlns:a16="http://schemas.microsoft.com/office/drawing/2014/main" val="2119061210"/>
                  </a:ext>
                </a:extLst>
              </a:tr>
              <a:tr h="353961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2000" dirty="0">
                          <a:latin typeface="Candara" panose="020E0502030303020204" pitchFamily="34" charset="0"/>
                          <a:hlinkClick r:id="rId7" action="ppaction://hlinksldjump"/>
                        </a:rPr>
                        <a:t>Second derivative and maxima/minima</a:t>
                      </a:r>
                      <a:endParaRPr lang="en-GB" sz="2000" dirty="0">
                        <a:latin typeface="Candara" panose="020E0502030303020204" pitchFamily="34" charset="0"/>
                      </a:endParaRPr>
                    </a:p>
                  </a:txBody>
                  <a:tcPr marL="68580" marR="68580" marT="34290" marB="34290"/>
                </a:tc>
                <a:extLst>
                  <a:ext uri="{0D108BD9-81ED-4DB2-BD59-A6C34878D82A}">
                    <a16:rowId xmlns:a16="http://schemas.microsoft.com/office/drawing/2014/main" val="2182077267"/>
                  </a:ext>
                </a:extLst>
              </a:tr>
              <a:tr h="353961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2000" dirty="0">
                          <a:latin typeface="Candara" panose="020E0502030303020204" pitchFamily="34" charset="0"/>
                          <a:hlinkClick r:id="rId8" action="ppaction://hlinksldjump"/>
                        </a:rPr>
                        <a:t>Optimisation</a:t>
                      </a:r>
                      <a:endParaRPr lang="en-GB" sz="2000" dirty="0">
                        <a:latin typeface="Candara" panose="020E0502030303020204" pitchFamily="34" charset="0"/>
                      </a:endParaRPr>
                    </a:p>
                  </a:txBody>
                  <a:tcPr marL="68580" marR="68580" marT="34290" marB="34290"/>
                </a:tc>
                <a:extLst>
                  <a:ext uri="{0D108BD9-81ED-4DB2-BD59-A6C34878D82A}">
                    <a16:rowId xmlns:a16="http://schemas.microsoft.com/office/drawing/2014/main" val="659022861"/>
                  </a:ext>
                </a:extLst>
              </a:tr>
              <a:tr h="353961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2000" dirty="0">
                          <a:latin typeface="Candara" panose="020E0502030303020204" pitchFamily="34" charset="0"/>
                          <a:hlinkClick r:id="rId9" action="ppaction://hlinksldjump"/>
                        </a:rPr>
                        <a:t>Graph sketching</a:t>
                      </a:r>
                      <a:endParaRPr lang="en-GB" sz="2000" dirty="0">
                        <a:latin typeface="Candara" panose="020E0502030303020204" pitchFamily="34" charset="0"/>
                      </a:endParaRPr>
                    </a:p>
                  </a:txBody>
                  <a:tcPr marL="68580" marR="68580" marT="34290" marB="34290"/>
                </a:tc>
                <a:extLst>
                  <a:ext uri="{0D108BD9-81ED-4DB2-BD59-A6C34878D82A}">
                    <a16:rowId xmlns:a16="http://schemas.microsoft.com/office/drawing/2014/main" val="1659202191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4192741760"/>
      </p:ext>
    </p:extLst>
  </p:cSld>
  <p:clrMapOvr>
    <a:masterClrMapping/>
  </p:clrMapOvr>
</p:sld>
</file>

<file path=ppt/slides/slide2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E574158-1F01-429E-A5A0-864910FA08F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lnSpc>
                <a:spcPct val="100000"/>
              </a:lnSpc>
              <a:spcBef>
                <a:spcPts val="0"/>
              </a:spcBef>
              <a:defRPr/>
            </a:pPr>
            <a:r>
              <a:rPr lang="en-GB" dirty="0"/>
              <a:t>Basic differentiation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D19B8B4D-ACB2-4D08-B207-4E8E91D45501}"/>
              </a:ext>
            </a:extLst>
          </p:cNvPr>
          <p:cNvSpPr txBox="1"/>
          <p:nvPr/>
        </p:nvSpPr>
        <p:spPr>
          <a:xfrm>
            <a:off x="3902825" y="6209607"/>
            <a:ext cx="133834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latin typeface="Candara" panose="020E0502030303020204" pitchFamily="34" charset="0"/>
                <a:hlinkClick r:id="rId2" action="ppaction://hlinksldjump"/>
              </a:rPr>
              <a:t>CONTENTS</a:t>
            </a:r>
            <a:endParaRPr lang="en-GB" b="1" dirty="0">
              <a:latin typeface="Candara" panose="020E0502030303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36072134"/>
      </p:ext>
    </p:extLst>
  </p:cSld>
  <p:clrMapOvr>
    <a:masterClrMapping/>
  </p:clrMapOvr>
</p:sld>
</file>

<file path=ppt/slides/slide2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E574158-1F01-429E-A5A0-864910FA08F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lnSpc>
                <a:spcPct val="100000"/>
              </a:lnSpc>
              <a:spcBef>
                <a:spcPts val="0"/>
              </a:spcBef>
              <a:defRPr/>
            </a:pPr>
            <a:r>
              <a:rPr lang="en-GB" dirty="0"/>
              <a:t>Equation of a tangent and normal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B258AF38-CB15-4A0B-8470-E0C42F5F93FF}"/>
              </a:ext>
            </a:extLst>
          </p:cNvPr>
          <p:cNvSpPr txBox="1"/>
          <p:nvPr/>
        </p:nvSpPr>
        <p:spPr>
          <a:xfrm>
            <a:off x="3902825" y="6209607"/>
            <a:ext cx="133834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latin typeface="Candara" panose="020E0502030303020204" pitchFamily="34" charset="0"/>
                <a:hlinkClick r:id="rId2" action="ppaction://hlinksldjump"/>
              </a:rPr>
              <a:t>CONTENTS</a:t>
            </a:r>
            <a:endParaRPr lang="en-GB" b="1" dirty="0">
              <a:latin typeface="Candara" panose="020E0502030303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45674626"/>
      </p:ext>
    </p:extLst>
  </p:cSld>
  <p:clrMapOvr>
    <a:masterClrMapping/>
  </p:clrMapOvr>
</p:sld>
</file>

<file path=ppt/slides/slide2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E574158-1F01-429E-A5A0-864910FA08F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lnSpc>
                <a:spcPct val="100000"/>
              </a:lnSpc>
              <a:spcBef>
                <a:spcPts val="0"/>
              </a:spcBef>
              <a:defRPr/>
            </a:pPr>
            <a:r>
              <a:rPr lang="en-GB" dirty="0"/>
              <a:t>Increasing/decreasing functions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3F5F7B82-4A74-49C3-9DBC-6EBAEB5F95B6}"/>
              </a:ext>
            </a:extLst>
          </p:cNvPr>
          <p:cNvSpPr txBox="1"/>
          <p:nvPr/>
        </p:nvSpPr>
        <p:spPr>
          <a:xfrm>
            <a:off x="3902825" y="6209607"/>
            <a:ext cx="133834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latin typeface="Candara" panose="020E0502030303020204" pitchFamily="34" charset="0"/>
                <a:hlinkClick r:id="rId2" action="ppaction://hlinksldjump"/>
              </a:rPr>
              <a:t>CONTENTS</a:t>
            </a:r>
            <a:endParaRPr lang="en-GB" b="1" dirty="0">
              <a:latin typeface="Candara" panose="020E0502030303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9854852"/>
      </p:ext>
    </p:extLst>
  </p:cSld>
  <p:clrMapOvr>
    <a:masterClrMapping/>
  </p:clrMapOvr>
</p:sld>
</file>

<file path=ppt/slides/slide28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E574158-1F01-429E-A5A0-864910FA08F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lnSpc>
                <a:spcPct val="100000"/>
              </a:lnSpc>
              <a:spcBef>
                <a:spcPts val="0"/>
              </a:spcBef>
              <a:defRPr/>
            </a:pPr>
            <a:r>
              <a:rPr lang="en-GB" dirty="0"/>
              <a:t>Stationary points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3F5F7B82-4A74-49C3-9DBC-6EBAEB5F95B6}"/>
              </a:ext>
            </a:extLst>
          </p:cNvPr>
          <p:cNvSpPr txBox="1"/>
          <p:nvPr/>
        </p:nvSpPr>
        <p:spPr>
          <a:xfrm>
            <a:off x="3902825" y="6209607"/>
            <a:ext cx="133834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latin typeface="Candara" panose="020E0502030303020204" pitchFamily="34" charset="0"/>
                <a:hlinkClick r:id="rId2" action="ppaction://hlinksldjump"/>
              </a:rPr>
              <a:t>CONTENTS</a:t>
            </a:r>
            <a:endParaRPr lang="en-GB" b="1" dirty="0">
              <a:latin typeface="Candara" panose="020E0502030303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67943504"/>
      </p:ext>
    </p:extLst>
  </p:cSld>
  <p:clrMapOvr>
    <a:masterClrMapping/>
  </p:clrMapOvr>
</p:sld>
</file>

<file path=ppt/slides/slide29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E574158-1F01-429E-A5A0-864910FA08F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lnSpc>
                <a:spcPct val="100000"/>
              </a:lnSpc>
              <a:spcBef>
                <a:spcPts val="0"/>
              </a:spcBef>
              <a:defRPr/>
            </a:pPr>
            <a:r>
              <a:rPr lang="en-GB" dirty="0"/>
              <a:t>Second derivative and maxima/minima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03BF9427-5A02-493D-A72B-0B7DBC50A9CC}"/>
              </a:ext>
            </a:extLst>
          </p:cNvPr>
          <p:cNvSpPr txBox="1"/>
          <p:nvPr/>
        </p:nvSpPr>
        <p:spPr>
          <a:xfrm>
            <a:off x="3902825" y="6209607"/>
            <a:ext cx="133834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latin typeface="Candara" panose="020E0502030303020204" pitchFamily="34" charset="0"/>
                <a:hlinkClick r:id="rId2" action="ppaction://hlinksldjump"/>
              </a:rPr>
              <a:t>CONTENTS</a:t>
            </a:r>
            <a:endParaRPr lang="en-GB" b="1" dirty="0">
              <a:latin typeface="Candara" panose="020E0502030303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00851123"/>
      </p:ext>
    </p:extLst>
  </p:cSld>
  <p:clrMapOvr>
    <a:masterClrMapping/>
  </p:clrMapOvr>
</p:sld>
</file>

<file path=ppt/slides/slide30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E574158-1F01-429E-A5A0-864910FA08F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lnSpc>
                <a:spcPct val="100000"/>
              </a:lnSpc>
              <a:spcBef>
                <a:spcPts val="0"/>
              </a:spcBef>
              <a:defRPr/>
            </a:pPr>
            <a:r>
              <a:rPr lang="en-GB" dirty="0"/>
              <a:t>Optimisation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D19B8B4D-ACB2-4D08-B207-4E8E91D45501}"/>
              </a:ext>
            </a:extLst>
          </p:cNvPr>
          <p:cNvSpPr txBox="1"/>
          <p:nvPr/>
        </p:nvSpPr>
        <p:spPr>
          <a:xfrm>
            <a:off x="3902825" y="6209607"/>
            <a:ext cx="133834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latin typeface="Candara" panose="020E0502030303020204" pitchFamily="34" charset="0"/>
                <a:hlinkClick r:id="rId2" action="ppaction://hlinksldjump"/>
              </a:rPr>
              <a:t>CONTENTS</a:t>
            </a:r>
            <a:endParaRPr lang="en-GB" b="1" dirty="0">
              <a:latin typeface="Candara" panose="020E0502030303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13924161"/>
      </p:ext>
    </p:extLst>
  </p:cSld>
  <p:clrMapOvr>
    <a:masterClrMapping/>
  </p:clrMapOvr>
</p:sld>
</file>

<file path=ppt/slides/slide30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E574158-1F01-429E-A5A0-864910FA08F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lnSpc>
                <a:spcPct val="100000"/>
              </a:lnSpc>
              <a:spcBef>
                <a:spcPts val="0"/>
              </a:spcBef>
              <a:defRPr/>
            </a:pPr>
            <a:r>
              <a:rPr lang="en-GB" dirty="0"/>
              <a:t>Graph sketching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D19B8B4D-ACB2-4D08-B207-4E8E91D45501}"/>
              </a:ext>
            </a:extLst>
          </p:cNvPr>
          <p:cNvSpPr txBox="1"/>
          <p:nvPr/>
        </p:nvSpPr>
        <p:spPr>
          <a:xfrm>
            <a:off x="3902825" y="6209607"/>
            <a:ext cx="133834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latin typeface="Candara" panose="020E0502030303020204" pitchFamily="34" charset="0"/>
                <a:hlinkClick r:id="rId2" action="ppaction://hlinksldjump"/>
              </a:rPr>
              <a:t>CONTENTS</a:t>
            </a:r>
            <a:endParaRPr lang="en-GB" b="1" dirty="0">
              <a:latin typeface="Candara" panose="020E0502030303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9258261"/>
      </p:ext>
    </p:extLst>
  </p:cSld>
  <p:clrMapOvr>
    <a:masterClrMapping/>
  </p:clrMapOvr>
</p:sld>
</file>

<file path=ppt/slides/slide30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134112"/>
            <a:ext cx="914400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000" b="1" dirty="0">
                <a:latin typeface="Candara" panose="020E0502030303020204" pitchFamily="34" charset="0"/>
              </a:rPr>
              <a:t>Matrix transformations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3902825" y="6209607"/>
            <a:ext cx="133834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latin typeface="Candara" panose="020E0502030303020204" pitchFamily="34" charset="0"/>
                <a:hlinkClick r:id="rId2" action="ppaction://hlinksldjump"/>
              </a:rPr>
              <a:t>CONTENTS</a:t>
            </a:r>
            <a:endParaRPr lang="en-GB" b="1" dirty="0">
              <a:latin typeface="Candara" panose="020E0502030303020204" pitchFamily="34" charset="0"/>
            </a:endParaRPr>
          </a:p>
        </p:txBody>
      </p:sp>
      <p:graphicFrame>
        <p:nvGraphicFramePr>
          <p:cNvPr id="6" name="Table 5">
            <a:extLst>
              <a:ext uri="{FF2B5EF4-FFF2-40B4-BE49-F238E27FC236}">
                <a16:creationId xmlns:a16="http://schemas.microsoft.com/office/drawing/2014/main" id="{7733F126-7043-4464-84DA-4F3F83383B94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428920718"/>
              </p:ext>
            </p:extLst>
          </p:nvPr>
        </p:nvGraphicFramePr>
        <p:xfrm>
          <a:off x="-1" y="1149775"/>
          <a:ext cx="9144000" cy="112014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9144000">
                  <a:extLst>
                    <a:ext uri="{9D8B030D-6E8A-4147-A177-3AD203B41FA5}">
                      <a16:colId xmlns:a16="http://schemas.microsoft.com/office/drawing/2014/main" val="2502444471"/>
                    </a:ext>
                  </a:extLst>
                </a:gridCol>
              </a:tblGrid>
              <a:tr h="353961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2000" dirty="0">
                          <a:latin typeface="Candara" panose="020E0502030303020204" pitchFamily="34" charset="0"/>
                          <a:hlinkClick r:id="rId3" action="ppaction://hlinksldjump"/>
                        </a:rPr>
                        <a:t>Multiplication of matrices (2 x 2)</a:t>
                      </a:r>
                      <a:endParaRPr lang="en-GB" sz="2000" dirty="0">
                        <a:latin typeface="Candara" panose="020E0502030303020204" pitchFamily="34" charset="0"/>
                      </a:endParaRPr>
                    </a:p>
                  </a:txBody>
                  <a:tcPr marL="68580" marR="68580" marT="34290" marB="34290"/>
                </a:tc>
                <a:extLst>
                  <a:ext uri="{0D108BD9-81ED-4DB2-BD59-A6C34878D82A}">
                    <a16:rowId xmlns:a16="http://schemas.microsoft.com/office/drawing/2014/main" val="3291779291"/>
                  </a:ext>
                </a:extLst>
              </a:tr>
              <a:tr h="353961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2000" dirty="0">
                          <a:latin typeface="Candara" panose="020E0502030303020204" pitchFamily="34" charset="0"/>
                          <a:hlinkClick r:id="rId4" action="ppaction://hlinksldjump"/>
                        </a:rPr>
                        <a:t>Transformations of the unit square: Rotations, reflections, enlargements</a:t>
                      </a:r>
                      <a:endParaRPr lang="en-GB" sz="2000" dirty="0">
                        <a:latin typeface="Candara" panose="020E0502030303020204" pitchFamily="34" charset="0"/>
                      </a:endParaRPr>
                    </a:p>
                  </a:txBody>
                  <a:tcPr marL="68580" marR="68580" marT="34290" marB="34290"/>
                </a:tc>
                <a:extLst>
                  <a:ext uri="{0D108BD9-81ED-4DB2-BD59-A6C34878D82A}">
                    <a16:rowId xmlns:a16="http://schemas.microsoft.com/office/drawing/2014/main" val="3179927833"/>
                  </a:ext>
                </a:extLst>
              </a:tr>
              <a:tr h="353961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2000" dirty="0">
                          <a:latin typeface="Candara" panose="020E0502030303020204" pitchFamily="34" charset="0"/>
                          <a:hlinkClick r:id="rId5" action="ppaction://hlinksldjump"/>
                        </a:rPr>
                        <a:t>Combinations of transformations</a:t>
                      </a:r>
                      <a:endParaRPr lang="en-GB" sz="2000" dirty="0">
                        <a:latin typeface="Candara" panose="020E0502030303020204" pitchFamily="34" charset="0"/>
                      </a:endParaRPr>
                    </a:p>
                  </a:txBody>
                  <a:tcPr marL="68580" marR="68580" marT="34290" marB="34290"/>
                </a:tc>
                <a:extLst>
                  <a:ext uri="{0D108BD9-81ED-4DB2-BD59-A6C34878D82A}">
                    <a16:rowId xmlns:a16="http://schemas.microsoft.com/office/drawing/2014/main" val="882781397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4261191666"/>
      </p:ext>
    </p:extLst>
  </p:cSld>
  <p:clrMapOvr>
    <a:masterClrMapping/>
  </p:clrMapOvr>
</p:sld>
</file>

<file path=ppt/slides/slide30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E574158-1F01-429E-A5A0-864910FA08F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lnSpc>
                <a:spcPct val="100000"/>
              </a:lnSpc>
              <a:spcBef>
                <a:spcPts val="0"/>
              </a:spcBef>
              <a:defRPr/>
            </a:pPr>
            <a:r>
              <a:rPr lang="en-GB" dirty="0"/>
              <a:t>Multiplication of matrices (2 x 2)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135B3794-6290-4175-B20D-0B22B6208A97}"/>
              </a:ext>
            </a:extLst>
          </p:cNvPr>
          <p:cNvSpPr txBox="1"/>
          <p:nvPr/>
        </p:nvSpPr>
        <p:spPr>
          <a:xfrm>
            <a:off x="3902825" y="6209607"/>
            <a:ext cx="133834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latin typeface="Candara" panose="020E0502030303020204" pitchFamily="34" charset="0"/>
                <a:hlinkClick r:id="rId2" action="ppaction://hlinksldjump"/>
              </a:rPr>
              <a:t>CONTENTS</a:t>
            </a:r>
            <a:endParaRPr lang="en-GB" b="1" dirty="0">
              <a:latin typeface="Candara" panose="020E0502030303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41167679"/>
      </p:ext>
    </p:extLst>
  </p:cSld>
  <p:clrMapOvr>
    <a:masterClrMapping/>
  </p:clrMapOvr>
</p:sld>
</file>

<file path=ppt/slides/slide3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E574158-1F01-429E-A5A0-864910FA08F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>
              <a:lnSpc>
                <a:spcPct val="100000"/>
              </a:lnSpc>
              <a:spcBef>
                <a:spcPts val="0"/>
              </a:spcBef>
              <a:defRPr/>
            </a:pPr>
            <a:r>
              <a:rPr lang="en-GB" dirty="0"/>
              <a:t>Transformations of the unit square: Rotations, reflections, enlargements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1A4778A4-83E2-435B-A318-54D45AFAA880}"/>
              </a:ext>
            </a:extLst>
          </p:cNvPr>
          <p:cNvSpPr txBox="1"/>
          <p:nvPr/>
        </p:nvSpPr>
        <p:spPr>
          <a:xfrm>
            <a:off x="3902825" y="6209607"/>
            <a:ext cx="133834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latin typeface="Candara" panose="020E0502030303020204" pitchFamily="34" charset="0"/>
                <a:hlinkClick r:id="rId2" action="ppaction://hlinksldjump"/>
              </a:rPr>
              <a:t>CONTENTS</a:t>
            </a:r>
            <a:endParaRPr lang="en-GB" b="1" dirty="0">
              <a:latin typeface="Candara" panose="020E0502030303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08618270"/>
      </p:ext>
    </p:extLst>
  </p:cSld>
  <p:clrMapOvr>
    <a:masterClrMapping/>
  </p:clrMapOvr>
</p:sld>
</file>

<file path=ppt/slides/slide3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E574158-1F01-429E-A5A0-864910FA08F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lnSpc>
                <a:spcPct val="100000"/>
              </a:lnSpc>
              <a:spcBef>
                <a:spcPts val="0"/>
              </a:spcBef>
              <a:defRPr/>
            </a:pPr>
            <a:r>
              <a:rPr lang="en-GB" dirty="0"/>
              <a:t>Combinations of transformations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4682ADA5-F654-4F7A-B9DD-3204CB223AC3}"/>
              </a:ext>
            </a:extLst>
          </p:cNvPr>
          <p:cNvSpPr txBox="1"/>
          <p:nvPr/>
        </p:nvSpPr>
        <p:spPr>
          <a:xfrm>
            <a:off x="3902825" y="6209607"/>
            <a:ext cx="133834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latin typeface="Candara" panose="020E0502030303020204" pitchFamily="34" charset="0"/>
                <a:hlinkClick r:id="rId2" action="ppaction://hlinksldjump"/>
              </a:rPr>
              <a:t>CONTENTS</a:t>
            </a:r>
            <a:endParaRPr lang="en-GB" b="1" dirty="0">
              <a:latin typeface="Candara" panose="020E0502030303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4831318"/>
      </p:ext>
    </p:extLst>
  </p:cSld>
  <p:clrMapOvr>
    <a:masterClrMapping/>
  </p:clrMapOvr>
</p:sld>
</file>

<file path=ppt/slides/slide3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134112"/>
            <a:ext cx="914400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000" b="1" dirty="0">
                <a:latin typeface="Candara" panose="020E0502030303020204" pitchFamily="34" charset="0"/>
              </a:rPr>
              <a:t>Geometry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3902825" y="6209607"/>
            <a:ext cx="133834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latin typeface="Candara" panose="020E0502030303020204" pitchFamily="34" charset="0"/>
                <a:hlinkClick r:id="rId2" action="ppaction://hlinksldjump"/>
              </a:rPr>
              <a:t>CONTENTS</a:t>
            </a:r>
            <a:endParaRPr lang="en-GB" b="1" dirty="0">
              <a:latin typeface="Candara" panose="020E0502030303020204" pitchFamily="34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graphicFrame>
            <p:nvGraphicFramePr>
              <p:cNvPr id="6" name="Table 5">
                <a:extLst>
                  <a:ext uri="{FF2B5EF4-FFF2-40B4-BE49-F238E27FC236}">
                    <a16:creationId xmlns:a16="http://schemas.microsoft.com/office/drawing/2014/main" id="{8D1FA075-B8F5-4814-ADAE-97E4388218C3}"/>
                  </a:ext>
                </a:extLst>
              </p:cNvPr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1014873885"/>
                  </p:ext>
                </p:extLst>
              </p:nvPr>
            </p:nvGraphicFramePr>
            <p:xfrm>
              <a:off x="-1" y="1149775"/>
              <a:ext cx="9144000" cy="3616643"/>
            </p:xfrm>
            <a:graphic>
              <a:graphicData uri="http://schemas.openxmlformats.org/drawingml/2006/table">
                <a:tbl>
                  <a:tblPr firstRow="1" bandRow="1">
                    <a:tableStyleId>{5940675A-B579-460E-94D1-54222C63F5DA}</a:tableStyleId>
                  </a:tblPr>
                  <a:tblGrid>
                    <a:gridCol w="9144000">
                      <a:extLst>
                        <a:ext uri="{9D8B030D-6E8A-4147-A177-3AD203B41FA5}">
                          <a16:colId xmlns:a16="http://schemas.microsoft.com/office/drawing/2014/main" val="2502444471"/>
                        </a:ext>
                      </a:extLst>
                    </a:gridCol>
                  </a:tblGrid>
                  <a:tr h="353961">
                    <a:tc>
                      <a:txBody>
                        <a:bodyPr/>
                        <a:lstStyle/>
                        <a:p>
                          <a:pPr marL="0" marR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GB" sz="2000" dirty="0">
                              <a:latin typeface="Candara" panose="020E0502030303020204" pitchFamily="34" charset="0"/>
                              <a:hlinkClick r:id="rId3" action="ppaction://hlinksldjump"/>
                            </a:rPr>
                            <a:t>Circle theorems</a:t>
                          </a:r>
                          <a:endParaRPr lang="en-GB" sz="2000" dirty="0">
                            <a:latin typeface="Candara" panose="020E0502030303020204" pitchFamily="34" charset="0"/>
                          </a:endParaRPr>
                        </a:p>
                      </a:txBody>
                      <a:tcPr marL="68580" marR="68580" marT="34290" marB="34290"/>
                    </a:tc>
                    <a:extLst>
                      <a:ext uri="{0D108BD9-81ED-4DB2-BD59-A6C34878D82A}">
                        <a16:rowId xmlns:a16="http://schemas.microsoft.com/office/drawing/2014/main" val="3291779291"/>
                      </a:ext>
                    </a:extLst>
                  </a:tr>
                  <a:tr h="353961">
                    <a:tc>
                      <a:txBody>
                        <a:bodyPr/>
                        <a:lstStyle/>
                        <a:p>
                          <a:pPr marL="0" marR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GB" sz="2000" dirty="0">
                              <a:latin typeface="Candara" panose="020E0502030303020204" pitchFamily="34" charset="0"/>
                              <a:hlinkClick r:id="rId4" action="ppaction://hlinksldjump"/>
                            </a:rPr>
                            <a:t>Sine/cosine rules and Area of triangle using </a:t>
                          </a:r>
                          <a14:m>
                            <m:oMath xmlns:m="http://schemas.openxmlformats.org/officeDocument/2006/math">
                              <m:f>
                                <m:fPr>
                                  <m:ctrlPr>
                                    <a:rPr lang="en-GB" sz="2000" b="0" i="1" smtClean="0">
                                      <a:latin typeface="Cambria Math" panose="02040503050406030204" pitchFamily="18" charset="0"/>
                                      <a:hlinkClick r:id="rId4" action="ppaction://hlinksldjump"/>
                                    </a:rPr>
                                  </m:ctrlPr>
                                </m:fPr>
                                <m:num>
                                  <m:r>
                                    <a:rPr lang="en-GB" sz="2000" b="0" i="1" smtClean="0">
                                      <a:latin typeface="Cambria Math" panose="02040503050406030204" pitchFamily="18" charset="0"/>
                                      <a:hlinkClick r:id="rId4" action="ppaction://hlinksldjump"/>
                                    </a:rPr>
                                    <m:t>1</m:t>
                                  </m:r>
                                </m:num>
                                <m:den>
                                  <m:r>
                                    <a:rPr lang="en-GB" sz="2000" b="0" i="1" smtClean="0">
                                      <a:latin typeface="Cambria Math" panose="02040503050406030204" pitchFamily="18" charset="0"/>
                                      <a:hlinkClick r:id="rId4" action="ppaction://hlinksldjump"/>
                                    </a:rPr>
                                    <m:t>2</m:t>
                                  </m:r>
                                </m:den>
                              </m:f>
                              <m:r>
                                <a:rPr lang="en-GB" sz="2000" b="0" i="1" smtClean="0">
                                  <a:latin typeface="Cambria Math" panose="02040503050406030204" pitchFamily="18" charset="0"/>
                                  <a:hlinkClick r:id="rId4" action="ppaction://hlinksldjump"/>
                                </a:rPr>
                                <m:t>𝑎𝑏𝑠𝑖𝑛𝐶</m:t>
                              </m:r>
                            </m:oMath>
                          </a14:m>
                          <a:endParaRPr lang="en-GB" sz="2000" dirty="0">
                            <a:latin typeface="Candara" panose="020E0502030303020204" pitchFamily="34" charset="0"/>
                          </a:endParaRPr>
                        </a:p>
                      </a:txBody>
                      <a:tcPr marL="68580" marR="68580" marT="34290" marB="34290"/>
                    </a:tc>
                    <a:extLst>
                      <a:ext uri="{0D108BD9-81ED-4DB2-BD59-A6C34878D82A}">
                        <a16:rowId xmlns:a16="http://schemas.microsoft.com/office/drawing/2014/main" val="94710825"/>
                      </a:ext>
                    </a:extLst>
                  </a:tr>
                  <a:tr h="353961">
                    <a:tc>
                      <a:txBody>
                        <a:bodyPr/>
                        <a:lstStyle/>
                        <a:p>
                          <a:pPr marL="0" marR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GB" sz="2000" dirty="0">
                              <a:latin typeface="Candara" panose="020E0502030303020204" pitchFamily="34" charset="0"/>
                              <a:hlinkClick r:id="rId5" action="ppaction://hlinksldjump"/>
                            </a:rPr>
                            <a:t>Pythagoras’ Theorem 2D and 3D (recognise triples)</a:t>
                          </a:r>
                          <a:endParaRPr lang="en-GB" sz="2000" dirty="0">
                            <a:latin typeface="Candara" panose="020E0502030303020204" pitchFamily="34" charset="0"/>
                          </a:endParaRPr>
                        </a:p>
                      </a:txBody>
                      <a:tcPr marL="68580" marR="68580" marT="34290" marB="34290"/>
                    </a:tc>
                    <a:extLst>
                      <a:ext uri="{0D108BD9-81ED-4DB2-BD59-A6C34878D82A}">
                        <a16:rowId xmlns:a16="http://schemas.microsoft.com/office/drawing/2014/main" val="705350195"/>
                      </a:ext>
                    </a:extLst>
                  </a:tr>
                  <a:tr h="353961">
                    <a:tc>
                      <a:txBody>
                        <a:bodyPr/>
                        <a:lstStyle/>
                        <a:p>
                          <a:pPr marL="0" marR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GB" sz="2000" dirty="0">
                              <a:latin typeface="Candara" panose="020E0502030303020204" pitchFamily="34" charset="0"/>
                              <a:hlinkClick r:id="rId6" action="ppaction://hlinksldjump"/>
                            </a:rPr>
                            <a:t>Sketch trigonometric graphs</a:t>
                          </a:r>
                          <a:endParaRPr lang="en-GB" sz="2000" dirty="0">
                            <a:latin typeface="Candara" panose="020E0502030303020204" pitchFamily="34" charset="0"/>
                          </a:endParaRPr>
                        </a:p>
                      </a:txBody>
                      <a:tcPr marL="68580" marR="68580" marT="34290" marB="34290"/>
                    </a:tc>
                    <a:extLst>
                      <a:ext uri="{0D108BD9-81ED-4DB2-BD59-A6C34878D82A}">
                        <a16:rowId xmlns:a16="http://schemas.microsoft.com/office/drawing/2014/main" val="2716297684"/>
                      </a:ext>
                    </a:extLst>
                  </a:tr>
                  <a:tr h="353961">
                    <a:tc>
                      <a:txBody>
                        <a:bodyPr/>
                        <a:lstStyle/>
                        <a:p>
                          <a:pPr marL="0" marR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GB" sz="2000" u="none" dirty="0">
                              <a:latin typeface="Candara" panose="020E0502030303020204" pitchFamily="34" charset="0"/>
                              <a:hlinkClick r:id="rId7" action="ppaction://hlinksldjump"/>
                            </a:rPr>
                            <a:t>Identities using </a:t>
                          </a:r>
                          <a14:m>
                            <m:oMath xmlns:m="http://schemas.openxmlformats.org/officeDocument/2006/math">
                              <m:func>
                                <m:funcPr>
                                  <m:ctrlPr>
                                    <a:rPr lang="en-GB" sz="2000" b="0" i="1" u="none" smtClean="0">
                                      <a:latin typeface="Cambria Math" panose="02040503050406030204" pitchFamily="18" charset="0"/>
                                      <a:hlinkClick r:id="rId7" action="ppaction://hlinksldjump"/>
                                    </a:rPr>
                                  </m:ctrlPr>
                                </m:funcPr>
                                <m:fName>
                                  <m:r>
                                    <m:rPr>
                                      <m:sty m:val="p"/>
                                    </m:rPr>
                                    <a:rPr lang="en-GB" sz="2000" b="0" i="0" u="none" smtClean="0">
                                      <a:latin typeface="Cambria Math" panose="02040503050406030204" pitchFamily="18" charset="0"/>
                                      <a:hlinkClick r:id="rId7" action="ppaction://hlinksldjump"/>
                                    </a:rPr>
                                    <m:t>tan</m:t>
                                  </m:r>
                                </m:fName>
                                <m:e>
                                  <m:r>
                                    <a:rPr lang="en-GB" sz="2000" b="0" i="1" u="none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  <a:hlinkClick r:id="rId7" action="ppaction://hlinksldjump"/>
                                    </a:rPr>
                                    <m:t>𝜃</m:t>
                                  </m:r>
                                </m:e>
                              </m:func>
                              <m:r>
                                <a:rPr lang="en-GB" sz="2000" b="0" i="1" u="none" smtClean="0">
                                  <a:latin typeface="Cambria Math" panose="02040503050406030204" pitchFamily="18" charset="0"/>
                                  <a:hlinkClick r:id="rId7" action="ppaction://hlinksldjump"/>
                                </a:rPr>
                                <m:t>=</m:t>
                              </m:r>
                              <m:f>
                                <m:fPr>
                                  <m:ctrlPr>
                                    <a:rPr lang="en-GB" sz="2000" b="0" i="1" u="none" smtClean="0">
                                      <a:latin typeface="Cambria Math" panose="02040503050406030204" pitchFamily="18" charset="0"/>
                                      <a:hlinkClick r:id="rId7" action="ppaction://hlinksldjump"/>
                                    </a:rPr>
                                  </m:ctrlPr>
                                </m:fPr>
                                <m:num>
                                  <m:func>
                                    <m:funcPr>
                                      <m:ctrlPr>
                                        <a:rPr lang="en-GB" sz="2000" b="0" i="1" u="none" smtClean="0">
                                          <a:latin typeface="Cambria Math" panose="02040503050406030204" pitchFamily="18" charset="0"/>
                                          <a:hlinkClick r:id="rId7" action="ppaction://hlinksldjump"/>
                                        </a:rPr>
                                      </m:ctrlPr>
                                    </m:funcPr>
                                    <m:fName>
                                      <m:r>
                                        <m:rPr>
                                          <m:sty m:val="p"/>
                                        </m:rPr>
                                        <a:rPr lang="en-GB" sz="2000" b="0" i="0" u="none" smtClean="0">
                                          <a:latin typeface="Cambria Math" panose="02040503050406030204" pitchFamily="18" charset="0"/>
                                          <a:hlinkClick r:id="rId7" action="ppaction://hlinksldjump"/>
                                        </a:rPr>
                                        <m:t>sin</m:t>
                                      </m:r>
                                    </m:fName>
                                    <m:e>
                                      <m:r>
                                        <a:rPr lang="en-GB" sz="2000" b="0" i="1" u="none" smtClean="0"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  <a:hlinkClick r:id="rId7" action="ppaction://hlinksldjump"/>
                                        </a:rPr>
                                        <m:t>𝜃</m:t>
                                      </m:r>
                                    </m:e>
                                  </m:func>
                                </m:num>
                                <m:den>
                                  <m:func>
                                    <m:funcPr>
                                      <m:ctrlPr>
                                        <a:rPr lang="en-GB" sz="2000" b="0" i="1" u="none" smtClean="0">
                                          <a:latin typeface="Cambria Math" panose="02040503050406030204" pitchFamily="18" charset="0"/>
                                          <a:hlinkClick r:id="rId7" action="ppaction://hlinksldjump"/>
                                        </a:rPr>
                                      </m:ctrlPr>
                                    </m:funcPr>
                                    <m:fName>
                                      <m:r>
                                        <m:rPr>
                                          <m:sty m:val="p"/>
                                        </m:rPr>
                                        <a:rPr lang="en-GB" sz="2000" b="0" i="0" u="none" smtClean="0">
                                          <a:latin typeface="Cambria Math" panose="02040503050406030204" pitchFamily="18" charset="0"/>
                                          <a:hlinkClick r:id="rId7" action="ppaction://hlinksldjump"/>
                                        </a:rPr>
                                        <m:t>cos</m:t>
                                      </m:r>
                                    </m:fName>
                                    <m:e>
                                      <m:r>
                                        <a:rPr lang="en-GB" sz="2000" b="0" i="1" u="none" smtClean="0"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  <a:hlinkClick r:id="rId7" action="ppaction://hlinksldjump"/>
                                        </a:rPr>
                                        <m:t>𝜃</m:t>
                                      </m:r>
                                    </m:e>
                                  </m:func>
                                </m:den>
                              </m:f>
                            </m:oMath>
                          </a14:m>
                          <a:r>
                            <a:rPr lang="en-GB" sz="2000" u="none" dirty="0">
                              <a:latin typeface="Candara" panose="020E0502030303020204" pitchFamily="34" charset="0"/>
                              <a:hlinkClick r:id="rId7" action="ppaction://hlinksldjump"/>
                            </a:rPr>
                            <a:t> and </a:t>
                          </a:r>
                          <a14:m>
                            <m:oMath xmlns:m="http://schemas.openxmlformats.org/officeDocument/2006/math">
                              <m:func>
                                <m:funcPr>
                                  <m:ctrlPr>
                                    <a:rPr lang="en-GB" sz="2000" b="0" i="1" u="none" smtClean="0">
                                      <a:latin typeface="Cambria Math" panose="02040503050406030204" pitchFamily="18" charset="0"/>
                                      <a:hlinkClick r:id="rId7" action="ppaction://hlinksldjump"/>
                                    </a:rPr>
                                  </m:ctrlPr>
                                </m:funcPr>
                                <m:fName>
                                  <m:sSup>
                                    <m:sSupPr>
                                      <m:ctrlPr>
                                        <a:rPr lang="en-GB" sz="2000" b="0" i="1" u="none" smtClean="0">
                                          <a:latin typeface="Cambria Math" panose="02040503050406030204" pitchFamily="18" charset="0"/>
                                          <a:hlinkClick r:id="rId7" action="ppaction://hlinksldjump"/>
                                        </a:rPr>
                                      </m:ctrlPr>
                                    </m:sSupPr>
                                    <m:e>
                                      <m:r>
                                        <m:rPr>
                                          <m:sty m:val="p"/>
                                        </m:rPr>
                                        <a:rPr lang="en-GB" sz="2000" b="0" i="0" u="none" smtClean="0">
                                          <a:latin typeface="Cambria Math" panose="02040503050406030204" pitchFamily="18" charset="0"/>
                                          <a:hlinkClick r:id="rId7" action="ppaction://hlinksldjump"/>
                                        </a:rPr>
                                        <m:t>sin</m:t>
                                      </m:r>
                                    </m:e>
                                    <m:sup>
                                      <m:r>
                                        <a:rPr lang="en-GB" sz="2000" b="0" i="1" u="none" smtClean="0">
                                          <a:latin typeface="Cambria Math" panose="02040503050406030204" pitchFamily="18" charset="0"/>
                                          <a:hlinkClick r:id="rId7" action="ppaction://hlinksldjump"/>
                                        </a:rPr>
                                        <m:t>2</m:t>
                                      </m:r>
                                    </m:sup>
                                  </m:sSup>
                                </m:fName>
                                <m:e>
                                  <m:r>
                                    <a:rPr lang="en-GB" sz="2000" b="0" i="1" u="none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  <a:hlinkClick r:id="rId7" action="ppaction://hlinksldjump"/>
                                    </a:rPr>
                                    <m:t>𝜃</m:t>
                                  </m:r>
                                </m:e>
                              </m:func>
                              <m:r>
                                <a:rPr lang="en-GB" sz="2000" b="0" i="1" u="none" smtClean="0">
                                  <a:latin typeface="Cambria Math" panose="02040503050406030204" pitchFamily="18" charset="0"/>
                                  <a:hlinkClick r:id="rId7" action="ppaction://hlinksldjump"/>
                                </a:rPr>
                                <m:t>+</m:t>
                              </m:r>
                              <m:func>
                                <m:funcPr>
                                  <m:ctrlPr>
                                    <a:rPr lang="en-GB" sz="2000" b="0" i="1" u="none" smtClean="0">
                                      <a:latin typeface="Cambria Math" panose="02040503050406030204" pitchFamily="18" charset="0"/>
                                      <a:hlinkClick r:id="rId7" action="ppaction://hlinksldjump"/>
                                    </a:rPr>
                                  </m:ctrlPr>
                                </m:funcPr>
                                <m:fName>
                                  <m:sSup>
                                    <m:sSupPr>
                                      <m:ctrlPr>
                                        <a:rPr lang="en-GB" sz="2000" b="0" i="1" u="none" smtClean="0">
                                          <a:latin typeface="Cambria Math" panose="02040503050406030204" pitchFamily="18" charset="0"/>
                                          <a:hlinkClick r:id="rId7" action="ppaction://hlinksldjump"/>
                                        </a:rPr>
                                      </m:ctrlPr>
                                    </m:sSupPr>
                                    <m:e>
                                      <m:r>
                                        <m:rPr>
                                          <m:sty m:val="p"/>
                                        </m:rPr>
                                        <a:rPr lang="en-GB" sz="2000" b="0" i="0" u="none" smtClean="0">
                                          <a:latin typeface="Cambria Math" panose="02040503050406030204" pitchFamily="18" charset="0"/>
                                          <a:hlinkClick r:id="rId7" action="ppaction://hlinksldjump"/>
                                        </a:rPr>
                                        <m:t>cos</m:t>
                                      </m:r>
                                    </m:e>
                                    <m:sup>
                                      <m:r>
                                        <a:rPr lang="en-GB" sz="2000" b="0" i="1" u="none" smtClean="0">
                                          <a:latin typeface="Cambria Math" panose="02040503050406030204" pitchFamily="18" charset="0"/>
                                          <a:hlinkClick r:id="rId7" action="ppaction://hlinksldjump"/>
                                        </a:rPr>
                                        <m:t>2</m:t>
                                      </m:r>
                                    </m:sup>
                                  </m:sSup>
                                </m:fName>
                                <m:e>
                                  <m:r>
                                    <a:rPr lang="en-GB" sz="2000" b="0" i="1" u="none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  <a:hlinkClick r:id="rId7" action="ppaction://hlinksldjump"/>
                                    </a:rPr>
                                    <m:t>𝜃</m:t>
                                  </m:r>
                                </m:e>
                              </m:func>
                              <m:r>
                                <a:rPr lang="en-GB" sz="2000" b="0" i="1" u="none" smtClean="0">
                                  <a:latin typeface="Cambria Math" panose="02040503050406030204" pitchFamily="18" charset="0"/>
                                  <a:hlinkClick r:id="rId7" action="ppaction://hlinksldjump"/>
                                </a:rPr>
                                <m:t>=1</m:t>
                              </m:r>
                            </m:oMath>
                          </a14:m>
                          <a:endParaRPr lang="en-GB" sz="2000" u="none" dirty="0">
                            <a:latin typeface="Candara" panose="020E0502030303020204" pitchFamily="34" charset="0"/>
                          </a:endParaRPr>
                        </a:p>
                      </a:txBody>
                      <a:tcPr marL="68580" marR="68580" marT="34290" marB="34290"/>
                    </a:tc>
                    <a:extLst>
                      <a:ext uri="{0D108BD9-81ED-4DB2-BD59-A6C34878D82A}">
                        <a16:rowId xmlns:a16="http://schemas.microsoft.com/office/drawing/2014/main" val="338433622"/>
                      </a:ext>
                    </a:extLst>
                  </a:tr>
                  <a:tr h="353961">
                    <a:tc>
                      <a:txBody>
                        <a:bodyPr/>
                        <a:lstStyle/>
                        <a:p>
                          <a:pPr marL="0" marR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GB" sz="2000" u="none" dirty="0">
                              <a:latin typeface="Candara" panose="020E0502030303020204" pitchFamily="34" charset="0"/>
                              <a:hlinkClick r:id="rId8" action="ppaction://hlinksldjump"/>
                            </a:rPr>
                            <a:t>Solving simple trigonometric equations in a given interval </a:t>
                          </a:r>
                        </a:p>
                        <a:p>
                          <a:pPr marL="0" marR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GB" sz="2000" u="none" dirty="0" err="1">
                              <a:latin typeface="Candara" panose="020E0502030303020204" pitchFamily="34" charset="0"/>
                              <a:hlinkClick r:id="rId8" action="ppaction://hlinksldjump"/>
                            </a:rPr>
                            <a:t>eg</a:t>
                          </a:r>
                          <a:r>
                            <a:rPr lang="en-GB" sz="2000" u="none" dirty="0">
                              <a:latin typeface="Candara" panose="020E0502030303020204" pitchFamily="34" charset="0"/>
                              <a:hlinkClick r:id="rId8" action="ppaction://hlinksldjump"/>
                            </a:rPr>
                            <a:t>: </a:t>
                          </a:r>
                          <a14:m>
                            <m:oMath xmlns:m="http://schemas.openxmlformats.org/officeDocument/2006/math">
                              <m:func>
                                <m:funcPr>
                                  <m:ctrlPr>
                                    <a:rPr lang="en-GB" sz="2000" b="0" i="1" u="none" smtClean="0">
                                      <a:latin typeface="Cambria Math" panose="02040503050406030204" pitchFamily="18" charset="0"/>
                                      <a:hlinkClick r:id="rId8" action="ppaction://hlinksldjump"/>
                                    </a:rPr>
                                  </m:ctrlPr>
                                </m:funcPr>
                                <m:fName>
                                  <m:r>
                                    <m:rPr>
                                      <m:sty m:val="p"/>
                                    </m:rPr>
                                    <a:rPr lang="en-GB" sz="2000" b="0" i="0" u="none" smtClean="0">
                                      <a:latin typeface="Cambria Math" panose="02040503050406030204" pitchFamily="18" charset="0"/>
                                      <a:hlinkClick r:id="rId8" action="ppaction://hlinksldjump"/>
                                    </a:rPr>
                                    <m:t>sin</m:t>
                                  </m:r>
                                </m:fName>
                                <m:e>
                                  <m:r>
                                    <a:rPr lang="en-GB" sz="2000" b="0" i="1" u="none" smtClean="0">
                                      <a:latin typeface="Cambria Math" panose="02040503050406030204" pitchFamily="18" charset="0"/>
                                      <a:hlinkClick r:id="rId8" action="ppaction://hlinksldjump"/>
                                    </a:rPr>
                                    <m:t>𝑥</m:t>
                                  </m:r>
                                </m:e>
                              </m:func>
                              <m:r>
                                <a:rPr lang="en-GB" sz="2000" b="0" i="1" u="none" smtClean="0">
                                  <a:latin typeface="Cambria Math" panose="02040503050406030204" pitchFamily="18" charset="0"/>
                                  <a:hlinkClick r:id="rId8" action="ppaction://hlinksldjump"/>
                                </a:rPr>
                                <m:t>=0.5</m:t>
                              </m:r>
                            </m:oMath>
                          </a14:m>
                          <a:endParaRPr lang="en-GB" sz="2000" u="none" dirty="0">
                            <a:latin typeface="Candara" panose="020E0502030303020204" pitchFamily="34" charset="0"/>
                          </a:endParaRPr>
                        </a:p>
                      </a:txBody>
                      <a:tcPr marL="68580" marR="68580" marT="34290" marB="34290"/>
                    </a:tc>
                    <a:extLst>
                      <a:ext uri="{0D108BD9-81ED-4DB2-BD59-A6C34878D82A}">
                        <a16:rowId xmlns:a16="http://schemas.microsoft.com/office/drawing/2014/main" val="1865852872"/>
                      </a:ext>
                    </a:extLst>
                  </a:tr>
                  <a:tr h="353961">
                    <a:tc>
                      <a:txBody>
                        <a:bodyPr/>
                        <a:lstStyle/>
                        <a:p>
                          <a:pPr marL="0" marR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GB" sz="2000" u="none" dirty="0">
                              <a:latin typeface="Candara" panose="020E0502030303020204" pitchFamily="34" charset="0"/>
                              <a:hlinkClick r:id="rId9" action="ppaction://hlinksldjump"/>
                            </a:rPr>
                            <a:t>Solving harder trigonometric equations in a given interval </a:t>
                          </a:r>
                        </a:p>
                        <a:p>
                          <a:pPr marL="0" marR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GB" sz="2000" u="none" dirty="0" err="1">
                              <a:latin typeface="Candara" panose="020E0502030303020204" pitchFamily="34" charset="0"/>
                              <a:hlinkClick r:id="rId9" action="ppaction://hlinksldjump"/>
                            </a:rPr>
                            <a:t>eg</a:t>
                          </a:r>
                          <a:r>
                            <a:rPr lang="en-GB" sz="2000" u="none" dirty="0">
                              <a:latin typeface="Candara" panose="020E0502030303020204" pitchFamily="34" charset="0"/>
                              <a:hlinkClick r:id="rId9" action="ppaction://hlinksldjump"/>
                            </a:rPr>
                            <a:t>: </a:t>
                          </a:r>
                          <a14:m>
                            <m:oMath xmlns:m="http://schemas.openxmlformats.org/officeDocument/2006/math">
                              <m:r>
                                <a:rPr lang="en-GB" sz="2000" b="0" i="1" u="none" smtClean="0">
                                  <a:latin typeface="Cambria Math" panose="02040503050406030204" pitchFamily="18" charset="0"/>
                                  <a:hlinkClick r:id="rId9" action="ppaction://hlinksldjump"/>
                                </a:rPr>
                                <m:t>2</m:t>
                              </m:r>
                              <m:func>
                                <m:funcPr>
                                  <m:ctrlPr>
                                    <a:rPr lang="en-GB" sz="2000" b="0" i="1" u="none" smtClean="0">
                                      <a:latin typeface="Cambria Math" panose="02040503050406030204" pitchFamily="18" charset="0"/>
                                      <a:hlinkClick r:id="rId9" action="ppaction://hlinksldjump"/>
                                    </a:rPr>
                                  </m:ctrlPr>
                                </m:funcPr>
                                <m:fName>
                                  <m:sSup>
                                    <m:sSupPr>
                                      <m:ctrlPr>
                                        <a:rPr lang="en-GB" sz="2000" b="0" i="1" u="none" smtClean="0">
                                          <a:latin typeface="Cambria Math" panose="02040503050406030204" pitchFamily="18" charset="0"/>
                                          <a:hlinkClick r:id="rId9" action="ppaction://hlinksldjump"/>
                                        </a:rPr>
                                      </m:ctrlPr>
                                    </m:sSupPr>
                                    <m:e>
                                      <m:r>
                                        <m:rPr>
                                          <m:sty m:val="p"/>
                                        </m:rPr>
                                        <a:rPr lang="en-GB" sz="2000" b="0" i="0" u="none" smtClean="0">
                                          <a:latin typeface="Cambria Math" panose="02040503050406030204" pitchFamily="18" charset="0"/>
                                          <a:hlinkClick r:id="rId9" action="ppaction://hlinksldjump"/>
                                        </a:rPr>
                                        <m:t>sin</m:t>
                                      </m:r>
                                    </m:e>
                                    <m:sup>
                                      <m:r>
                                        <a:rPr lang="en-GB" sz="2000" b="0" i="1" u="none" smtClean="0">
                                          <a:latin typeface="Cambria Math" panose="02040503050406030204" pitchFamily="18" charset="0"/>
                                          <a:hlinkClick r:id="rId9" action="ppaction://hlinksldjump"/>
                                        </a:rPr>
                                        <m:t>2</m:t>
                                      </m:r>
                                    </m:sup>
                                  </m:sSup>
                                </m:fName>
                                <m:e>
                                  <m:r>
                                    <a:rPr lang="en-GB" sz="2000" b="0" i="1" u="none" smtClean="0">
                                      <a:latin typeface="Cambria Math" panose="02040503050406030204" pitchFamily="18" charset="0"/>
                                      <a:hlinkClick r:id="rId9" action="ppaction://hlinksldjump"/>
                                    </a:rPr>
                                    <m:t>𝑥</m:t>
                                  </m:r>
                                </m:e>
                              </m:func>
                              <m:r>
                                <a:rPr lang="en-GB" sz="2000" b="0" i="1" u="none" smtClean="0">
                                  <a:latin typeface="Cambria Math" panose="02040503050406030204" pitchFamily="18" charset="0"/>
                                  <a:hlinkClick r:id="rId9" action="ppaction://hlinksldjump"/>
                                </a:rPr>
                                <m:t>−3</m:t>
                              </m:r>
                              <m:func>
                                <m:funcPr>
                                  <m:ctrlPr>
                                    <a:rPr lang="en-GB" sz="2000" b="0" i="1" u="none" smtClean="0">
                                      <a:latin typeface="Cambria Math" panose="02040503050406030204" pitchFamily="18" charset="0"/>
                                      <a:hlinkClick r:id="rId9" action="ppaction://hlinksldjump"/>
                                    </a:rPr>
                                  </m:ctrlPr>
                                </m:funcPr>
                                <m:fName>
                                  <m:r>
                                    <m:rPr>
                                      <m:sty m:val="p"/>
                                    </m:rPr>
                                    <a:rPr lang="en-GB" sz="2000" b="0" i="0" u="none" smtClean="0">
                                      <a:latin typeface="Cambria Math" panose="02040503050406030204" pitchFamily="18" charset="0"/>
                                      <a:hlinkClick r:id="rId9" action="ppaction://hlinksldjump"/>
                                    </a:rPr>
                                    <m:t>cos</m:t>
                                  </m:r>
                                </m:fName>
                                <m:e>
                                  <m:r>
                                    <a:rPr lang="en-GB" sz="2000" b="0" i="1" u="none" smtClean="0">
                                      <a:latin typeface="Cambria Math" panose="02040503050406030204" pitchFamily="18" charset="0"/>
                                      <a:hlinkClick r:id="rId9" action="ppaction://hlinksldjump"/>
                                    </a:rPr>
                                    <m:t>𝑥</m:t>
                                  </m:r>
                                </m:e>
                              </m:func>
                              <m:r>
                                <a:rPr lang="en-GB" sz="2000" b="0" i="1" u="none" smtClean="0">
                                  <a:latin typeface="Cambria Math" panose="02040503050406030204" pitchFamily="18" charset="0"/>
                                  <a:hlinkClick r:id="rId9" action="ppaction://hlinksldjump"/>
                                </a:rPr>
                                <m:t>+1=0</m:t>
                              </m:r>
                            </m:oMath>
                          </a14:m>
                          <a:r>
                            <a:rPr lang="en-GB" sz="2000" u="none" dirty="0">
                              <a:latin typeface="Candara" panose="020E0502030303020204" pitchFamily="34" charset="0"/>
                              <a:hlinkClick r:id="rId9" action="ppaction://hlinksldjump"/>
                            </a:rPr>
                            <a:t> and </a:t>
                          </a:r>
                          <a14:m>
                            <m:oMath xmlns:m="http://schemas.openxmlformats.org/officeDocument/2006/math">
                              <m:func>
                                <m:funcPr>
                                  <m:ctrlPr>
                                    <a:rPr lang="en-GB" sz="2000" b="0" i="1" u="none" smtClean="0">
                                      <a:latin typeface="Cambria Math" panose="02040503050406030204" pitchFamily="18" charset="0"/>
                                      <a:hlinkClick r:id="rId9" action="ppaction://hlinksldjump"/>
                                    </a:rPr>
                                  </m:ctrlPr>
                                </m:funcPr>
                                <m:fName>
                                  <m:sSup>
                                    <m:sSupPr>
                                      <m:ctrlPr>
                                        <a:rPr lang="en-GB" sz="2000" b="0" i="1" u="none" smtClean="0">
                                          <a:latin typeface="Cambria Math" panose="02040503050406030204" pitchFamily="18" charset="0"/>
                                          <a:hlinkClick r:id="rId9" action="ppaction://hlinksldjump"/>
                                        </a:rPr>
                                      </m:ctrlPr>
                                    </m:sSupPr>
                                    <m:e>
                                      <m:r>
                                        <m:rPr>
                                          <m:sty m:val="p"/>
                                        </m:rPr>
                                        <a:rPr lang="en-GB" sz="2000" b="0" i="0" u="none" smtClean="0">
                                          <a:latin typeface="Cambria Math" panose="02040503050406030204" pitchFamily="18" charset="0"/>
                                          <a:hlinkClick r:id="rId9" action="ppaction://hlinksldjump"/>
                                        </a:rPr>
                                        <m:t>tan</m:t>
                                      </m:r>
                                    </m:e>
                                    <m:sup>
                                      <m:r>
                                        <a:rPr lang="en-GB" sz="2000" b="0" i="1" u="none" smtClean="0">
                                          <a:latin typeface="Cambria Math" panose="02040503050406030204" pitchFamily="18" charset="0"/>
                                          <a:hlinkClick r:id="rId9" action="ppaction://hlinksldjump"/>
                                        </a:rPr>
                                        <m:t>2</m:t>
                                      </m:r>
                                    </m:sup>
                                  </m:sSup>
                                </m:fName>
                                <m:e>
                                  <m:r>
                                    <a:rPr lang="en-GB" sz="2000" b="0" i="1" u="none" smtClean="0">
                                      <a:latin typeface="Cambria Math" panose="02040503050406030204" pitchFamily="18" charset="0"/>
                                      <a:hlinkClick r:id="rId9" action="ppaction://hlinksldjump"/>
                                    </a:rPr>
                                    <m:t>𝑥</m:t>
                                  </m:r>
                                </m:e>
                              </m:func>
                              <m:r>
                                <a:rPr lang="en-GB" sz="2000" b="0" i="1" u="none" smtClean="0">
                                  <a:latin typeface="Cambria Math" panose="02040503050406030204" pitchFamily="18" charset="0"/>
                                  <a:hlinkClick r:id="rId9" action="ppaction://hlinksldjump"/>
                                </a:rPr>
                                <m:t>=</m:t>
                              </m:r>
                              <m:f>
                                <m:fPr>
                                  <m:ctrlPr>
                                    <a:rPr lang="en-GB" sz="2000" b="0" i="1" u="none" smtClean="0">
                                      <a:latin typeface="Cambria Math" panose="02040503050406030204" pitchFamily="18" charset="0"/>
                                      <a:hlinkClick r:id="rId9" action="ppaction://hlinksldjump"/>
                                    </a:rPr>
                                  </m:ctrlPr>
                                </m:fPr>
                                <m:num>
                                  <m:r>
                                    <a:rPr lang="en-GB" sz="2000" b="0" i="1" u="none" smtClean="0">
                                      <a:latin typeface="Cambria Math" panose="02040503050406030204" pitchFamily="18" charset="0"/>
                                      <a:hlinkClick r:id="rId9" action="ppaction://hlinksldjump"/>
                                    </a:rPr>
                                    <m:t>1</m:t>
                                  </m:r>
                                </m:num>
                                <m:den>
                                  <m:r>
                                    <a:rPr lang="en-GB" sz="2000" b="0" i="1" u="none" smtClean="0">
                                      <a:latin typeface="Cambria Math" panose="02040503050406030204" pitchFamily="18" charset="0"/>
                                      <a:hlinkClick r:id="rId9" action="ppaction://hlinksldjump"/>
                                    </a:rPr>
                                    <m:t>4</m:t>
                                  </m:r>
                                </m:den>
                              </m:f>
                            </m:oMath>
                          </a14:m>
                          <a:endParaRPr lang="en-GB" sz="2000" u="none" dirty="0">
                            <a:latin typeface="Candara" panose="020E0502030303020204" pitchFamily="34" charset="0"/>
                          </a:endParaRPr>
                        </a:p>
                      </a:txBody>
                      <a:tcPr marL="68580" marR="68580" marT="34290" marB="34290"/>
                    </a:tc>
                    <a:extLst>
                      <a:ext uri="{0D108BD9-81ED-4DB2-BD59-A6C34878D82A}">
                        <a16:rowId xmlns:a16="http://schemas.microsoft.com/office/drawing/2014/main" val="3644898808"/>
                      </a:ext>
                    </a:extLst>
                  </a:tr>
                </a:tbl>
              </a:graphicData>
            </a:graphic>
          </p:graphicFrame>
        </mc:Choice>
        <mc:Fallback xmlns="">
          <p:graphicFrame>
            <p:nvGraphicFramePr>
              <p:cNvPr id="6" name="Table 5">
                <a:extLst>
                  <a:ext uri="{FF2B5EF4-FFF2-40B4-BE49-F238E27FC236}">
                    <a16:creationId xmlns:a16="http://schemas.microsoft.com/office/drawing/2014/main" id="{8D1FA075-B8F5-4814-ADAE-97E4388218C3}"/>
                  </a:ext>
                </a:extLst>
              </p:cNvPr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1014873885"/>
                  </p:ext>
                </p:extLst>
              </p:nvPr>
            </p:nvGraphicFramePr>
            <p:xfrm>
              <a:off x="-1" y="1149775"/>
              <a:ext cx="9144000" cy="3616643"/>
            </p:xfrm>
            <a:graphic>
              <a:graphicData uri="http://schemas.openxmlformats.org/drawingml/2006/table">
                <a:tbl>
                  <a:tblPr firstRow="1" bandRow="1">
                    <a:tableStyleId>{5940675A-B579-460E-94D1-54222C63F5DA}</a:tableStyleId>
                  </a:tblPr>
                  <a:tblGrid>
                    <a:gridCol w="9144000">
                      <a:extLst>
                        <a:ext uri="{9D8B030D-6E8A-4147-A177-3AD203B41FA5}">
                          <a16:colId xmlns:a16="http://schemas.microsoft.com/office/drawing/2014/main" val="2502444471"/>
                        </a:ext>
                      </a:extLst>
                    </a:gridCol>
                  </a:tblGrid>
                  <a:tr h="373380">
                    <a:tc>
                      <a:txBody>
                        <a:bodyPr/>
                        <a:lstStyle/>
                        <a:p>
                          <a:pPr marL="0" marR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GB" sz="2000" dirty="0">
                              <a:latin typeface="Candara" panose="020E0502030303020204" pitchFamily="34" charset="0"/>
                              <a:hlinkClick r:id="rId10" action="ppaction://hlinksldjump"/>
                            </a:rPr>
                            <a:t>Circle theorems</a:t>
                          </a:r>
                          <a:endParaRPr lang="en-GB" sz="2000" dirty="0">
                            <a:latin typeface="Candara" panose="020E0502030303020204" pitchFamily="34" charset="0"/>
                          </a:endParaRPr>
                        </a:p>
                      </a:txBody>
                      <a:tcPr marL="68580" marR="68580" marT="34290" marB="34290"/>
                    </a:tc>
                    <a:extLst>
                      <a:ext uri="{0D108BD9-81ED-4DB2-BD59-A6C34878D82A}">
                        <a16:rowId xmlns:a16="http://schemas.microsoft.com/office/drawing/2014/main" val="3291779291"/>
                      </a:ext>
                    </a:extLst>
                  </a:tr>
                  <a:tr h="498983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marL="68580" marR="68580" marT="34290" marB="34290">
                        <a:blipFill>
                          <a:blip r:embed="rId11"/>
                          <a:stretch>
                            <a:fillRect l="-67" t="-82927" r="-200" b="-562195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94710825"/>
                      </a:ext>
                    </a:extLst>
                  </a:tr>
                  <a:tr h="373380">
                    <a:tc>
                      <a:txBody>
                        <a:bodyPr/>
                        <a:lstStyle/>
                        <a:p>
                          <a:pPr marL="0" marR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GB" sz="2000" dirty="0">
                              <a:latin typeface="Candara" panose="020E0502030303020204" pitchFamily="34" charset="0"/>
                              <a:hlinkClick r:id="rId12" action="ppaction://hlinksldjump"/>
                            </a:rPr>
                            <a:t>Pythagoras’ Theorem 2D and 3D (recognise triples)</a:t>
                          </a:r>
                          <a:endParaRPr lang="en-GB" sz="2000" dirty="0">
                            <a:latin typeface="Candara" panose="020E0502030303020204" pitchFamily="34" charset="0"/>
                          </a:endParaRPr>
                        </a:p>
                      </a:txBody>
                      <a:tcPr marL="68580" marR="68580" marT="34290" marB="34290"/>
                    </a:tc>
                    <a:extLst>
                      <a:ext uri="{0D108BD9-81ED-4DB2-BD59-A6C34878D82A}">
                        <a16:rowId xmlns:a16="http://schemas.microsoft.com/office/drawing/2014/main" val="705350195"/>
                      </a:ext>
                    </a:extLst>
                  </a:tr>
                  <a:tr h="373380">
                    <a:tc>
                      <a:txBody>
                        <a:bodyPr/>
                        <a:lstStyle/>
                        <a:p>
                          <a:pPr marL="0" marR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GB" sz="2000" dirty="0">
                              <a:latin typeface="Candara" panose="020E0502030303020204" pitchFamily="34" charset="0"/>
                              <a:hlinkClick r:id="rId13" action="ppaction://hlinksldjump"/>
                            </a:rPr>
                            <a:t>Sketch trigonometric graphs</a:t>
                          </a:r>
                          <a:endParaRPr lang="en-GB" sz="2000" dirty="0">
                            <a:latin typeface="Candara" panose="020E0502030303020204" pitchFamily="34" charset="0"/>
                          </a:endParaRPr>
                        </a:p>
                      </a:txBody>
                      <a:tcPr marL="68580" marR="68580" marT="34290" marB="34290"/>
                    </a:tc>
                    <a:extLst>
                      <a:ext uri="{0D108BD9-81ED-4DB2-BD59-A6C34878D82A}">
                        <a16:rowId xmlns:a16="http://schemas.microsoft.com/office/drawing/2014/main" val="2716297684"/>
                      </a:ext>
                    </a:extLst>
                  </a:tr>
                  <a:tr h="515557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marL="68580" marR="68580" marT="34290" marB="34290">
                        <a:blipFill>
                          <a:blip r:embed="rId11"/>
                          <a:stretch>
                            <a:fillRect l="-67" t="-321176" r="-200" b="-297647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338433622"/>
                      </a:ext>
                    </a:extLst>
                  </a:tr>
                  <a:tr h="678180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marL="68580" marR="68580" marT="34290" marB="34290">
                        <a:blipFill>
                          <a:blip r:embed="rId11"/>
                          <a:stretch>
                            <a:fillRect l="-67" t="-322523" r="-200" b="-127928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1865852872"/>
                      </a:ext>
                    </a:extLst>
                  </a:tr>
                  <a:tr h="803783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marL="68580" marR="68580" marT="34290" marB="34290">
                        <a:blipFill>
                          <a:blip r:embed="rId11"/>
                          <a:stretch>
                            <a:fillRect l="-67" t="-355303" r="-200" b="-7576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3644898808"/>
                      </a:ext>
                    </a:extLst>
                  </a:tr>
                </a:tbl>
              </a:graphicData>
            </a:graphic>
          </p:graphicFrame>
        </mc:Fallback>
      </mc:AlternateContent>
    </p:spTree>
    <p:extLst>
      <p:ext uri="{BB962C8B-B14F-4D97-AF65-F5344CB8AC3E}">
        <p14:creationId xmlns:p14="http://schemas.microsoft.com/office/powerpoint/2010/main" val="2065262985"/>
      </p:ext>
    </p:extLst>
  </p:cSld>
  <p:clrMapOvr>
    <a:masterClrMapping/>
  </p:clrMapOvr>
</p:sld>
</file>

<file path=ppt/slides/slide3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E574158-1F01-429E-A5A0-864910FA08F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lnSpc>
                <a:spcPct val="100000"/>
              </a:lnSpc>
              <a:spcBef>
                <a:spcPts val="0"/>
              </a:spcBef>
              <a:defRPr/>
            </a:pPr>
            <a:r>
              <a:rPr lang="en-GB" dirty="0"/>
              <a:t>Circle theorems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43040310-B6E9-47B8-A114-A8CBAD971133}"/>
              </a:ext>
            </a:extLst>
          </p:cNvPr>
          <p:cNvSpPr txBox="1"/>
          <p:nvPr/>
        </p:nvSpPr>
        <p:spPr>
          <a:xfrm>
            <a:off x="3902825" y="6209607"/>
            <a:ext cx="133834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latin typeface="Candara" panose="020E0502030303020204" pitchFamily="34" charset="0"/>
                <a:hlinkClick r:id="rId2" action="ppaction://hlinksldjump"/>
              </a:rPr>
              <a:t>CONTENTS</a:t>
            </a:r>
            <a:endParaRPr lang="en-GB" b="1" dirty="0">
              <a:latin typeface="Candara" panose="020E0502030303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24306436"/>
      </p:ext>
    </p:extLst>
  </p:cSld>
  <p:clrMapOvr>
    <a:masterClrMapping/>
  </p:clrMapOvr>
</p:sld>
</file>

<file path=ppt/slides/slide3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2" name="Title 1">
                <a:extLst>
                  <a:ext uri="{FF2B5EF4-FFF2-40B4-BE49-F238E27FC236}">
                    <a16:creationId xmlns:a16="http://schemas.microsoft.com/office/drawing/2014/main" id="{AE574158-1F01-429E-A5A0-864910FA08FB}"/>
                  </a:ext>
                </a:extLst>
              </p:cNvPr>
              <p:cNvSpPr>
                <a:spLocks noGrp="1"/>
              </p:cNvSpPr>
              <p:nvPr>
                <p:ph type="title"/>
              </p:nvPr>
            </p:nvSpPr>
            <p:spPr/>
            <p:txBody>
              <a:bodyPr>
                <a:normAutofit fontScale="90000"/>
              </a:bodyPr>
              <a:lstStyle/>
              <a:p>
                <a:pPr marL="0" marR="0" indent="0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lang="en-GB" sz="2400" dirty="0">
                    <a:latin typeface="Candara" panose="020E0502030303020204" pitchFamily="34" charset="0"/>
                  </a:rPr>
                  <a:t>Sine/cosine rules and Area of triangle using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GB" sz="2400" b="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GB" sz="2400" b="0" i="1" smtClean="0">
                            <a:latin typeface="Cambria Math" panose="02040503050406030204" pitchFamily="18" charset="0"/>
                          </a:rPr>
                          <m:t>1</m:t>
                        </m:r>
                      </m:num>
                      <m:den>
                        <m:r>
                          <a:rPr lang="en-GB" sz="2400" b="0" i="1" smtClean="0">
                            <a:latin typeface="Cambria Math" panose="02040503050406030204" pitchFamily="18" charset="0"/>
                          </a:rPr>
                          <m:t>2</m:t>
                        </m:r>
                      </m:den>
                    </m:f>
                    <m:r>
                      <a:rPr lang="en-GB" sz="2400" b="0" i="1" smtClean="0">
                        <a:latin typeface="Cambria Math" panose="02040503050406030204" pitchFamily="18" charset="0"/>
                      </a:rPr>
                      <m:t>𝑎𝑏𝑠𝑖𝑛𝐶</m:t>
                    </m:r>
                  </m:oMath>
                </a14:m>
                <a:endParaRPr lang="en-GB" sz="2400" dirty="0">
                  <a:latin typeface="Candara" panose="020E0502030303020204" pitchFamily="34" charset="0"/>
                </a:endParaRPr>
              </a:p>
            </p:txBody>
          </p:sp>
        </mc:Choice>
        <mc:Fallback xmlns="">
          <p:sp>
            <p:nvSpPr>
              <p:cNvPr id="2" name="Title 1">
                <a:extLst>
                  <a:ext uri="{FF2B5EF4-FFF2-40B4-BE49-F238E27FC236}">
                    <a16:creationId xmlns:a16="http://schemas.microsoft.com/office/drawing/2014/main" id="{AE574158-1F01-429E-A5A0-864910FA08FB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type="title"/>
              </p:nvPr>
            </p:nvSpPr>
            <p:spPr>
              <a:blipFill>
                <a:blip r:embed="rId2"/>
                <a:stretch>
                  <a:fillRect b="-15116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" name="TextBox 2">
            <a:extLst>
              <a:ext uri="{FF2B5EF4-FFF2-40B4-BE49-F238E27FC236}">
                <a16:creationId xmlns:a16="http://schemas.microsoft.com/office/drawing/2014/main" id="{4C2B04D8-61CB-4C75-8B4E-E969E04E4CD4}"/>
              </a:ext>
            </a:extLst>
          </p:cNvPr>
          <p:cNvSpPr txBox="1"/>
          <p:nvPr/>
        </p:nvSpPr>
        <p:spPr>
          <a:xfrm>
            <a:off x="3902825" y="6209607"/>
            <a:ext cx="133834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latin typeface="Candara" panose="020E0502030303020204" pitchFamily="34" charset="0"/>
                <a:hlinkClick r:id="rId3" action="ppaction://hlinksldjump"/>
              </a:rPr>
              <a:t>CONTENTS</a:t>
            </a:r>
            <a:endParaRPr lang="en-GB" b="1" dirty="0">
              <a:latin typeface="Candara" panose="020E0502030303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26239553"/>
      </p:ext>
    </p:extLst>
  </p:cSld>
  <p:clrMapOvr>
    <a:masterClrMapping/>
  </p:clrMapOvr>
</p:sld>
</file>

<file path=ppt/slides/slide3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E574158-1F01-429E-A5A0-864910FA08F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lnSpc>
                <a:spcPct val="100000"/>
              </a:lnSpc>
              <a:spcBef>
                <a:spcPts val="0"/>
              </a:spcBef>
              <a:defRPr/>
            </a:pPr>
            <a:r>
              <a:rPr lang="en-GB" dirty="0"/>
              <a:t>Pythagoras’ Theorem 2D and 3D (recognise triples)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53C19E63-68B0-4437-A8BD-74ECAF1C063D}"/>
              </a:ext>
            </a:extLst>
          </p:cNvPr>
          <p:cNvSpPr txBox="1"/>
          <p:nvPr/>
        </p:nvSpPr>
        <p:spPr>
          <a:xfrm>
            <a:off x="3902825" y="6209607"/>
            <a:ext cx="133834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latin typeface="Candara" panose="020E0502030303020204" pitchFamily="34" charset="0"/>
                <a:hlinkClick r:id="rId2" action="ppaction://hlinksldjump"/>
              </a:rPr>
              <a:t>CONTENTS</a:t>
            </a:r>
            <a:endParaRPr lang="en-GB" b="1" dirty="0">
              <a:latin typeface="Candara" panose="020E0502030303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24683696"/>
      </p:ext>
    </p:extLst>
  </p:cSld>
  <p:clrMapOvr>
    <a:masterClrMapping/>
  </p:clrMapOvr>
</p:sld>
</file>

<file path=ppt/slides/slide38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E574158-1F01-429E-A5A0-864910FA08F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lnSpc>
                <a:spcPct val="100000"/>
              </a:lnSpc>
              <a:spcBef>
                <a:spcPts val="0"/>
              </a:spcBef>
              <a:defRPr/>
            </a:pPr>
            <a:r>
              <a:rPr lang="en-GB" dirty="0"/>
              <a:t>Sketch trigonometric graphs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84EF6E0E-7F04-454A-B6A2-D77D276A67CE}"/>
              </a:ext>
            </a:extLst>
          </p:cNvPr>
          <p:cNvSpPr txBox="1"/>
          <p:nvPr/>
        </p:nvSpPr>
        <p:spPr>
          <a:xfrm>
            <a:off x="3902825" y="6209607"/>
            <a:ext cx="133834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latin typeface="Candara" panose="020E0502030303020204" pitchFamily="34" charset="0"/>
                <a:hlinkClick r:id="rId2" action="ppaction://hlinksldjump"/>
              </a:rPr>
              <a:t>CONTENTS</a:t>
            </a:r>
            <a:endParaRPr lang="en-GB" b="1" dirty="0">
              <a:latin typeface="Candara" panose="020E0502030303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39257478"/>
      </p:ext>
    </p:extLst>
  </p:cSld>
  <p:clrMapOvr>
    <a:masterClrMapping/>
  </p:clrMapOvr>
</p:sld>
</file>

<file path=ppt/slides/slide39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2" name="Title 1">
                <a:extLst>
                  <a:ext uri="{FF2B5EF4-FFF2-40B4-BE49-F238E27FC236}">
                    <a16:creationId xmlns:a16="http://schemas.microsoft.com/office/drawing/2014/main" id="{AE574158-1F01-429E-A5A0-864910FA08FB}"/>
                  </a:ext>
                </a:extLst>
              </p:cNvPr>
              <p:cNvSpPr>
                <a:spLocks noGrp="1"/>
              </p:cNvSpPr>
              <p:nvPr>
                <p:ph type="title"/>
              </p:nvPr>
            </p:nvSpPr>
            <p:spPr/>
            <p:txBody>
              <a:bodyPr>
                <a:normAutofit fontScale="90000"/>
              </a:bodyPr>
              <a:lstStyle/>
              <a:p>
                <a:pPr>
                  <a:lnSpc>
                    <a:spcPct val="100000"/>
                  </a:lnSpc>
                  <a:spcBef>
                    <a:spcPts val="0"/>
                  </a:spcBef>
                  <a:defRPr/>
                </a:pPr>
                <a:r>
                  <a:rPr lang="en-GB" dirty="0"/>
                  <a:t>Identities using </a:t>
                </a:r>
                <a14:m>
                  <m:oMath xmlns:m="http://schemas.openxmlformats.org/officeDocument/2006/math">
                    <m:func>
                      <m:funcPr>
                        <m:ctrlPr>
                          <a:rPr lang="en-GB" b="0" i="1">
                            <a:latin typeface="Cambria Math" panose="02040503050406030204" pitchFamily="18" charset="0"/>
                          </a:rPr>
                        </m:ctrlPr>
                      </m:funcPr>
                      <m:fName>
                        <m:r>
                          <m:rPr>
                            <m:sty m:val="p"/>
                          </m:rPr>
                          <a:rPr lang="en-GB" b="0">
                            <a:latin typeface="Cambria Math" panose="02040503050406030204" pitchFamily="18" charset="0"/>
                          </a:rPr>
                          <m:t>tan</m:t>
                        </m:r>
                      </m:fName>
                      <m:e>
                        <m:r>
                          <a:rPr lang="en-GB" b="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𝜃</m:t>
                        </m:r>
                      </m:e>
                    </m:func>
                    <m:r>
                      <a:rPr lang="en-GB" b="0" i="1">
                        <a:latin typeface="Cambria Math" panose="02040503050406030204" pitchFamily="18" charset="0"/>
                      </a:rPr>
                      <m:t>=</m:t>
                    </m:r>
                    <m:f>
                      <m:fPr>
                        <m:ctrlPr>
                          <a:rPr lang="en-GB" b="0" i="1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func>
                          <m:funcPr>
                            <m:ctrlPr>
                              <a:rPr lang="en-GB" b="0" i="1">
                                <a:latin typeface="Cambria Math" panose="02040503050406030204" pitchFamily="18" charset="0"/>
                              </a:rPr>
                            </m:ctrlPr>
                          </m:funcPr>
                          <m:fName>
                            <m:r>
                              <m:rPr>
                                <m:sty m:val="p"/>
                              </m:rPr>
                              <a:rPr lang="en-GB" b="0">
                                <a:latin typeface="Cambria Math" panose="02040503050406030204" pitchFamily="18" charset="0"/>
                              </a:rPr>
                              <m:t>sin</m:t>
                            </m:r>
                          </m:fName>
                          <m:e>
                            <m:r>
                              <a:rPr lang="en-GB" b="0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𝜃</m:t>
                            </m:r>
                          </m:e>
                        </m:func>
                      </m:num>
                      <m:den>
                        <m:func>
                          <m:funcPr>
                            <m:ctrlPr>
                              <a:rPr lang="en-GB" b="0" i="1">
                                <a:latin typeface="Cambria Math" panose="02040503050406030204" pitchFamily="18" charset="0"/>
                              </a:rPr>
                            </m:ctrlPr>
                          </m:funcPr>
                          <m:fName>
                            <m:r>
                              <m:rPr>
                                <m:sty m:val="p"/>
                              </m:rPr>
                              <a:rPr lang="en-GB" b="0">
                                <a:latin typeface="Cambria Math" panose="02040503050406030204" pitchFamily="18" charset="0"/>
                              </a:rPr>
                              <m:t>cos</m:t>
                            </m:r>
                          </m:fName>
                          <m:e>
                            <m:r>
                              <a:rPr lang="en-GB" b="0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𝜃</m:t>
                            </m:r>
                          </m:e>
                        </m:func>
                      </m:den>
                    </m:f>
                  </m:oMath>
                </a14:m>
                <a:r>
                  <a:rPr lang="en-GB" dirty="0"/>
                  <a:t> and </a:t>
                </a:r>
                <a14:m>
                  <m:oMath xmlns:m="http://schemas.openxmlformats.org/officeDocument/2006/math">
                    <m:func>
                      <m:funcPr>
                        <m:ctrlPr>
                          <a:rPr lang="en-GB" b="0" i="1">
                            <a:latin typeface="Cambria Math" panose="02040503050406030204" pitchFamily="18" charset="0"/>
                          </a:rPr>
                        </m:ctrlPr>
                      </m:funcPr>
                      <m:fName>
                        <m:sSup>
                          <m:sSupPr>
                            <m:ctrlPr>
                              <a:rPr lang="en-GB" b="0" i="1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m:rPr>
                                <m:sty m:val="p"/>
                              </m:rPr>
                              <a:rPr lang="en-GB" b="0">
                                <a:latin typeface="Cambria Math" panose="02040503050406030204" pitchFamily="18" charset="0"/>
                              </a:rPr>
                              <m:t>sin</m:t>
                            </m:r>
                          </m:e>
                          <m:sup>
                            <m:r>
                              <a:rPr lang="en-GB" b="0" i="1">
                                <a:latin typeface="Cambria Math" panose="02040503050406030204" pitchFamily="18" charset="0"/>
                              </a:rPr>
                              <m:t>2</m:t>
                            </m:r>
                          </m:sup>
                        </m:sSup>
                      </m:fName>
                      <m:e>
                        <m:r>
                          <a:rPr lang="en-GB" b="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𝜃</m:t>
                        </m:r>
                      </m:e>
                    </m:func>
                    <m:r>
                      <a:rPr lang="en-GB" b="0" i="1">
                        <a:latin typeface="Cambria Math" panose="02040503050406030204" pitchFamily="18" charset="0"/>
                      </a:rPr>
                      <m:t>+</m:t>
                    </m:r>
                    <m:func>
                      <m:funcPr>
                        <m:ctrlPr>
                          <a:rPr lang="en-GB" b="0" i="1">
                            <a:latin typeface="Cambria Math" panose="02040503050406030204" pitchFamily="18" charset="0"/>
                          </a:rPr>
                        </m:ctrlPr>
                      </m:funcPr>
                      <m:fName>
                        <m:sSup>
                          <m:sSupPr>
                            <m:ctrlPr>
                              <a:rPr lang="en-GB" b="0" i="1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m:rPr>
                                <m:sty m:val="p"/>
                              </m:rPr>
                              <a:rPr lang="en-GB" b="0">
                                <a:latin typeface="Cambria Math" panose="02040503050406030204" pitchFamily="18" charset="0"/>
                              </a:rPr>
                              <m:t>cos</m:t>
                            </m:r>
                          </m:e>
                          <m:sup>
                            <m:r>
                              <a:rPr lang="en-GB" b="0" i="1">
                                <a:latin typeface="Cambria Math" panose="02040503050406030204" pitchFamily="18" charset="0"/>
                              </a:rPr>
                              <m:t>2</m:t>
                            </m:r>
                          </m:sup>
                        </m:sSup>
                      </m:fName>
                      <m:e>
                        <m:r>
                          <a:rPr lang="en-GB" b="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𝜃</m:t>
                        </m:r>
                      </m:e>
                    </m:func>
                    <m:r>
                      <a:rPr lang="en-GB" b="0" i="1">
                        <a:latin typeface="Cambria Math" panose="02040503050406030204" pitchFamily="18" charset="0"/>
                      </a:rPr>
                      <m:t>=1</m:t>
                    </m:r>
                  </m:oMath>
                </a14:m>
                <a:endParaRPr lang="en-GB" dirty="0"/>
              </a:p>
            </p:txBody>
          </p:sp>
        </mc:Choice>
        <mc:Fallback xmlns="">
          <p:sp>
            <p:nvSpPr>
              <p:cNvPr id="2" name="Title 1">
                <a:extLst>
                  <a:ext uri="{FF2B5EF4-FFF2-40B4-BE49-F238E27FC236}">
                    <a16:creationId xmlns:a16="http://schemas.microsoft.com/office/drawing/2014/main" id="{AE574158-1F01-429E-A5A0-864910FA08FB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type="title"/>
              </p:nvPr>
            </p:nvSpPr>
            <p:spPr>
              <a:blipFill>
                <a:blip r:embed="rId2"/>
                <a:stretch>
                  <a:fillRect b="-16279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" name="TextBox 2">
            <a:extLst>
              <a:ext uri="{FF2B5EF4-FFF2-40B4-BE49-F238E27FC236}">
                <a16:creationId xmlns:a16="http://schemas.microsoft.com/office/drawing/2014/main" id="{839DF2F8-AE3A-458B-B3D3-5D17BC972880}"/>
              </a:ext>
            </a:extLst>
          </p:cNvPr>
          <p:cNvSpPr txBox="1"/>
          <p:nvPr/>
        </p:nvSpPr>
        <p:spPr>
          <a:xfrm>
            <a:off x="3902825" y="6209607"/>
            <a:ext cx="133834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latin typeface="Candara" panose="020E0502030303020204" pitchFamily="34" charset="0"/>
                <a:hlinkClick r:id="rId3" action="ppaction://hlinksldjump"/>
              </a:rPr>
              <a:t>CONTENTS</a:t>
            </a:r>
            <a:endParaRPr lang="en-GB" b="1" dirty="0">
              <a:latin typeface="Candara" panose="020E0502030303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08119195"/>
      </p:ext>
    </p:extLst>
  </p:cSld>
  <p:clrMapOvr>
    <a:masterClrMapping/>
  </p:clrMapOvr>
</p:sld>
</file>

<file path=ppt/slides/slide40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2" name="Title 1">
                <a:extLst>
                  <a:ext uri="{FF2B5EF4-FFF2-40B4-BE49-F238E27FC236}">
                    <a16:creationId xmlns:a16="http://schemas.microsoft.com/office/drawing/2014/main" id="{AE574158-1F01-429E-A5A0-864910FA08FB}"/>
                  </a:ext>
                </a:extLst>
              </p:cNvPr>
              <p:cNvSpPr>
                <a:spLocks noGrp="1"/>
              </p:cNvSpPr>
              <p:nvPr>
                <p:ph type="title"/>
              </p:nvPr>
            </p:nvSpPr>
            <p:spPr>
              <a:xfrm>
                <a:off x="0" y="0"/>
                <a:ext cx="9144000" cy="807395"/>
              </a:xfrm>
            </p:spPr>
            <p:txBody>
              <a:bodyPr>
                <a:normAutofit fontScale="90000"/>
              </a:bodyPr>
              <a:lstStyle/>
              <a:p>
                <a:pPr>
                  <a:lnSpc>
                    <a:spcPct val="100000"/>
                  </a:lnSpc>
                  <a:spcBef>
                    <a:spcPts val="0"/>
                  </a:spcBef>
                  <a:defRPr/>
                </a:pPr>
                <a:r>
                  <a:rPr lang="en-GB" dirty="0"/>
                  <a:t>Solving simple trigonometric equations in a given interval </a:t>
                </a:r>
                <a:br>
                  <a:rPr lang="en-GB" dirty="0"/>
                </a:br>
                <a:r>
                  <a:rPr lang="en-GB" dirty="0" err="1"/>
                  <a:t>eg</a:t>
                </a:r>
                <a:r>
                  <a:rPr lang="en-GB" dirty="0"/>
                  <a:t>: </a:t>
                </a:r>
                <a14:m>
                  <m:oMath xmlns:m="http://schemas.openxmlformats.org/officeDocument/2006/math">
                    <m:func>
                      <m:funcPr>
                        <m:ctrlPr>
                          <a:rPr lang="en-GB" b="0" i="1">
                            <a:latin typeface="Cambria Math" panose="02040503050406030204" pitchFamily="18" charset="0"/>
                          </a:rPr>
                        </m:ctrlPr>
                      </m:funcPr>
                      <m:fName>
                        <m:r>
                          <m:rPr>
                            <m:sty m:val="p"/>
                          </m:rPr>
                          <a:rPr lang="en-GB" b="0">
                            <a:latin typeface="Cambria Math" panose="02040503050406030204" pitchFamily="18" charset="0"/>
                          </a:rPr>
                          <m:t>sin</m:t>
                        </m:r>
                      </m:fName>
                      <m:e>
                        <m:r>
                          <a:rPr lang="en-GB" b="0" i="1"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</m:func>
                    <m:r>
                      <a:rPr lang="en-GB" b="0" i="1">
                        <a:latin typeface="Cambria Math" panose="02040503050406030204" pitchFamily="18" charset="0"/>
                      </a:rPr>
                      <m:t>=0.5</m:t>
                    </m:r>
                  </m:oMath>
                </a14:m>
                <a:endParaRPr lang="en-GB" dirty="0"/>
              </a:p>
            </p:txBody>
          </p:sp>
        </mc:Choice>
        <mc:Fallback xmlns="">
          <p:sp>
            <p:nvSpPr>
              <p:cNvPr id="2" name="Title 1">
                <a:extLst>
                  <a:ext uri="{FF2B5EF4-FFF2-40B4-BE49-F238E27FC236}">
                    <a16:creationId xmlns:a16="http://schemas.microsoft.com/office/drawing/2014/main" id="{AE574158-1F01-429E-A5A0-864910FA08FB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type="title"/>
              </p:nvPr>
            </p:nvSpPr>
            <p:spPr>
              <a:xfrm>
                <a:off x="0" y="0"/>
                <a:ext cx="9144000" cy="807395"/>
              </a:xfrm>
              <a:blipFill>
                <a:blip r:embed="rId2"/>
                <a:stretch>
                  <a:fillRect t="-2273" b="-12879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" name="TextBox 2">
            <a:extLst>
              <a:ext uri="{FF2B5EF4-FFF2-40B4-BE49-F238E27FC236}">
                <a16:creationId xmlns:a16="http://schemas.microsoft.com/office/drawing/2014/main" id="{A9808F65-A485-495B-81F9-2C8B354217C3}"/>
              </a:ext>
            </a:extLst>
          </p:cNvPr>
          <p:cNvSpPr txBox="1"/>
          <p:nvPr/>
        </p:nvSpPr>
        <p:spPr>
          <a:xfrm>
            <a:off x="3902825" y="6209607"/>
            <a:ext cx="133834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latin typeface="Candara" panose="020E0502030303020204" pitchFamily="34" charset="0"/>
                <a:hlinkClick r:id="rId3" action="ppaction://hlinksldjump"/>
              </a:rPr>
              <a:t>CONTENTS</a:t>
            </a:r>
            <a:endParaRPr lang="en-GB" b="1" dirty="0">
              <a:latin typeface="Candara" panose="020E0502030303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31797276"/>
      </p:ext>
    </p:extLst>
  </p:cSld>
  <p:clrMapOvr>
    <a:masterClrMapping/>
  </p:clrMapOvr>
</p:sld>
</file>

<file path=ppt/slides/slide4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2" name="Title 1">
                <a:extLst>
                  <a:ext uri="{FF2B5EF4-FFF2-40B4-BE49-F238E27FC236}">
                    <a16:creationId xmlns:a16="http://schemas.microsoft.com/office/drawing/2014/main" id="{AE574158-1F01-429E-A5A0-864910FA08FB}"/>
                  </a:ext>
                </a:extLst>
              </p:cNvPr>
              <p:cNvSpPr>
                <a:spLocks noGrp="1"/>
              </p:cNvSpPr>
              <p:nvPr>
                <p:ph type="title"/>
              </p:nvPr>
            </p:nvSpPr>
            <p:spPr>
              <a:xfrm>
                <a:off x="0" y="0"/>
                <a:ext cx="9144000" cy="982494"/>
              </a:xfrm>
            </p:spPr>
            <p:txBody>
              <a:bodyPr>
                <a:normAutofit/>
              </a:bodyPr>
              <a:lstStyle/>
              <a:p>
                <a:pPr>
                  <a:lnSpc>
                    <a:spcPct val="100000"/>
                  </a:lnSpc>
                  <a:spcBef>
                    <a:spcPts val="0"/>
                  </a:spcBef>
                  <a:defRPr/>
                </a:pPr>
                <a:r>
                  <a:rPr lang="en-GB" dirty="0"/>
                  <a:t>Solving harder trigonometric equations in a given interval </a:t>
                </a:r>
                <a:br>
                  <a:rPr lang="en-GB" dirty="0"/>
                </a:br>
                <a:r>
                  <a:rPr lang="en-GB" dirty="0" err="1"/>
                  <a:t>eg</a:t>
                </a:r>
                <a:r>
                  <a:rPr lang="en-GB" dirty="0"/>
                  <a:t>: </a:t>
                </a:r>
                <a14:m>
                  <m:oMath xmlns:m="http://schemas.openxmlformats.org/officeDocument/2006/math">
                    <m:r>
                      <a:rPr lang="en-GB" b="0" i="1">
                        <a:latin typeface="Cambria Math" panose="02040503050406030204" pitchFamily="18" charset="0"/>
                      </a:rPr>
                      <m:t>2</m:t>
                    </m:r>
                    <m:func>
                      <m:funcPr>
                        <m:ctrlPr>
                          <a:rPr lang="en-GB" b="0" i="1">
                            <a:latin typeface="Cambria Math" panose="02040503050406030204" pitchFamily="18" charset="0"/>
                          </a:rPr>
                        </m:ctrlPr>
                      </m:funcPr>
                      <m:fName>
                        <m:sSup>
                          <m:sSupPr>
                            <m:ctrlPr>
                              <a:rPr lang="en-GB" b="0" i="1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m:rPr>
                                <m:sty m:val="p"/>
                              </m:rPr>
                              <a:rPr lang="en-GB" b="0">
                                <a:latin typeface="Cambria Math" panose="02040503050406030204" pitchFamily="18" charset="0"/>
                              </a:rPr>
                              <m:t>sin</m:t>
                            </m:r>
                          </m:e>
                          <m:sup>
                            <m:r>
                              <a:rPr lang="en-GB" b="0" i="1">
                                <a:latin typeface="Cambria Math" panose="02040503050406030204" pitchFamily="18" charset="0"/>
                              </a:rPr>
                              <m:t>2</m:t>
                            </m:r>
                          </m:sup>
                        </m:sSup>
                      </m:fName>
                      <m:e>
                        <m:r>
                          <a:rPr lang="en-GB" b="0" i="1"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</m:func>
                    <m:r>
                      <a:rPr lang="en-GB" b="0" i="1">
                        <a:latin typeface="Cambria Math" panose="02040503050406030204" pitchFamily="18" charset="0"/>
                      </a:rPr>
                      <m:t>−3</m:t>
                    </m:r>
                    <m:func>
                      <m:funcPr>
                        <m:ctrlPr>
                          <a:rPr lang="en-GB" b="0" i="1">
                            <a:latin typeface="Cambria Math" panose="02040503050406030204" pitchFamily="18" charset="0"/>
                          </a:rPr>
                        </m:ctrlPr>
                      </m:funcPr>
                      <m:fName>
                        <m:r>
                          <m:rPr>
                            <m:sty m:val="p"/>
                          </m:rPr>
                          <a:rPr lang="en-GB" b="0">
                            <a:latin typeface="Cambria Math" panose="02040503050406030204" pitchFamily="18" charset="0"/>
                          </a:rPr>
                          <m:t>cos</m:t>
                        </m:r>
                      </m:fName>
                      <m:e>
                        <m:r>
                          <a:rPr lang="en-GB" b="0" i="1"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</m:func>
                    <m:r>
                      <a:rPr lang="en-GB" b="0" i="1">
                        <a:latin typeface="Cambria Math" panose="02040503050406030204" pitchFamily="18" charset="0"/>
                      </a:rPr>
                      <m:t>+1=0</m:t>
                    </m:r>
                  </m:oMath>
                </a14:m>
                <a:r>
                  <a:rPr lang="en-GB" dirty="0"/>
                  <a:t> and </a:t>
                </a:r>
                <a14:m>
                  <m:oMath xmlns:m="http://schemas.openxmlformats.org/officeDocument/2006/math">
                    <m:func>
                      <m:funcPr>
                        <m:ctrlPr>
                          <a:rPr lang="en-GB" b="0" i="1">
                            <a:latin typeface="Cambria Math" panose="02040503050406030204" pitchFamily="18" charset="0"/>
                          </a:rPr>
                        </m:ctrlPr>
                      </m:funcPr>
                      <m:fName>
                        <m:sSup>
                          <m:sSupPr>
                            <m:ctrlPr>
                              <a:rPr lang="en-GB" b="0" i="1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m:rPr>
                                <m:sty m:val="p"/>
                              </m:rPr>
                              <a:rPr lang="en-GB" b="0">
                                <a:latin typeface="Cambria Math" panose="02040503050406030204" pitchFamily="18" charset="0"/>
                              </a:rPr>
                              <m:t>tan</m:t>
                            </m:r>
                          </m:e>
                          <m:sup>
                            <m:r>
                              <a:rPr lang="en-GB" b="0" i="1">
                                <a:latin typeface="Cambria Math" panose="02040503050406030204" pitchFamily="18" charset="0"/>
                              </a:rPr>
                              <m:t>2</m:t>
                            </m:r>
                          </m:sup>
                        </m:sSup>
                      </m:fName>
                      <m:e>
                        <m:r>
                          <a:rPr lang="en-GB" b="0" i="1"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</m:func>
                    <m:r>
                      <a:rPr lang="en-GB" b="0" i="1">
                        <a:latin typeface="Cambria Math" panose="02040503050406030204" pitchFamily="18" charset="0"/>
                      </a:rPr>
                      <m:t>=</m:t>
                    </m:r>
                    <m:f>
                      <m:fPr>
                        <m:ctrlPr>
                          <a:rPr lang="en-GB" b="0" i="1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GB" b="0" i="1">
                            <a:latin typeface="Cambria Math" panose="02040503050406030204" pitchFamily="18" charset="0"/>
                          </a:rPr>
                          <m:t>1</m:t>
                        </m:r>
                      </m:num>
                      <m:den>
                        <m:r>
                          <a:rPr lang="en-GB" b="0" i="1">
                            <a:latin typeface="Cambria Math" panose="02040503050406030204" pitchFamily="18" charset="0"/>
                          </a:rPr>
                          <m:t>4</m:t>
                        </m:r>
                      </m:den>
                    </m:f>
                  </m:oMath>
                </a14:m>
                <a:endParaRPr lang="en-GB" dirty="0"/>
              </a:p>
            </p:txBody>
          </p:sp>
        </mc:Choice>
        <mc:Fallback xmlns="">
          <p:sp>
            <p:nvSpPr>
              <p:cNvPr id="2" name="Title 1">
                <a:extLst>
                  <a:ext uri="{FF2B5EF4-FFF2-40B4-BE49-F238E27FC236}">
                    <a16:creationId xmlns:a16="http://schemas.microsoft.com/office/drawing/2014/main" id="{AE574158-1F01-429E-A5A0-864910FA08FB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type="title"/>
              </p:nvPr>
            </p:nvSpPr>
            <p:spPr>
              <a:xfrm>
                <a:off x="0" y="0"/>
                <a:ext cx="9144000" cy="982494"/>
              </a:xfrm>
              <a:blipFill>
                <a:blip r:embed="rId2"/>
                <a:stretch>
                  <a:fillRect t="-4348" b="-6832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" name="TextBox 2">
            <a:extLst>
              <a:ext uri="{FF2B5EF4-FFF2-40B4-BE49-F238E27FC236}">
                <a16:creationId xmlns:a16="http://schemas.microsoft.com/office/drawing/2014/main" id="{5DCC106B-66CB-4597-8173-4D709D4960F3}"/>
              </a:ext>
            </a:extLst>
          </p:cNvPr>
          <p:cNvSpPr txBox="1"/>
          <p:nvPr/>
        </p:nvSpPr>
        <p:spPr>
          <a:xfrm>
            <a:off x="3902825" y="6209607"/>
            <a:ext cx="133834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latin typeface="Candara" panose="020E0502030303020204" pitchFamily="34" charset="0"/>
                <a:hlinkClick r:id="rId3" action="ppaction://hlinksldjump"/>
              </a:rPr>
              <a:t>CONTENTS</a:t>
            </a:r>
            <a:endParaRPr lang="en-GB" b="1" dirty="0">
              <a:latin typeface="Candara" panose="020E0502030303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3139318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5925</TotalTime>
  <Words>20011</Words>
  <Application>Microsoft Office PowerPoint</Application>
  <PresentationFormat>On-screen Show (4:3)</PresentationFormat>
  <Paragraphs>4212</Paragraphs>
  <Slides>428</Slides>
  <Notes>25</Notes>
  <HiddenSlides>0</HiddenSlides>
  <MMClips>0</MMClips>
  <ScaleCrop>false</ScaleCrop>
  <HeadingPairs>
    <vt:vector size="6" baseType="variant">
      <vt:variant>
        <vt:lpstr>Fonts Used</vt:lpstr>
      </vt:variant>
      <vt:variant>
        <vt:i4>7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428</vt:i4>
      </vt:variant>
    </vt:vector>
  </HeadingPairs>
  <TitlesOfParts>
    <vt:vector size="436" baseType="lpstr">
      <vt:lpstr>Arial</vt:lpstr>
      <vt:lpstr>Calibri</vt:lpstr>
      <vt:lpstr>Calibri Light</vt:lpstr>
      <vt:lpstr>Cambria Math</vt:lpstr>
      <vt:lpstr>Candara</vt:lpstr>
      <vt:lpstr>Comic Sans MS</vt:lpstr>
      <vt:lpstr>Tinos</vt:lpstr>
      <vt:lpstr>Office Theme</vt:lpstr>
      <vt:lpstr>PowerPoint Presentation</vt:lpstr>
      <vt:lpstr>PowerPoint Presentation</vt:lpstr>
      <vt:lpstr>GCSE Further Maths (AQA Level 2)</vt:lpstr>
      <vt:lpstr>PowerPoint Presentation</vt:lpstr>
      <vt:lpstr>Product rule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Surds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Functions: Domain, Range, composite, inverse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Expanding brackets + Use of Pascal’s triangle to find coefficients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Factorising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Algebraic fractions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Rearranging formulae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Factor theorem + using FT to factorise/solve cubic equations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Completing the square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Sketching graphs (linear, quadratic, exponential ab^x + ab^(-x)) + Piecewise functions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Solving linear and quadratic equations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Simultaneous equations (Two unknowns)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Simultaneous equations (Three unknowns)</vt:lpstr>
      <vt:lpstr>PowerPoint Presentation</vt:lpstr>
      <vt:lpstr>PowerPoint Presentation</vt:lpstr>
      <vt:lpstr>Solving linear and quadratic inequalities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Indices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Proof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Sequences: Quadratic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Sequences: nth term and limiting values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Equating coefficients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Equation of a straight line</vt:lpstr>
      <vt:lpstr>PowerPoint Presentation</vt:lpstr>
      <vt:lpstr>PowerPoint Presentation</vt:lpstr>
      <vt:lpstr>PowerPoint Presentation</vt:lpstr>
      <vt:lpstr>PowerPoint Presentation</vt:lpstr>
      <vt:lpstr>Distance between two points</vt:lpstr>
      <vt:lpstr>PowerPoint Presentation</vt:lpstr>
      <vt:lpstr>Ratio with straight lines</vt:lpstr>
      <vt:lpstr>PowerPoint Presentation</vt:lpstr>
      <vt:lpstr>PowerPoint Presentation</vt:lpstr>
      <vt:lpstr>PowerPoint Presentation</vt:lpstr>
      <vt:lpstr>Equation of a circle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Equation of a tangent to a circle</vt:lpstr>
      <vt:lpstr>PowerPoint Presentation</vt:lpstr>
      <vt:lpstr>PowerPoint Presentation</vt:lpstr>
      <vt:lpstr>Basic differentiation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Equation of a tangent and normal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Increasing/decreasing functions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Stationary points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Second derivative and maxima/minima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Optimisation</vt:lpstr>
      <vt:lpstr>PowerPoint Presentation</vt:lpstr>
      <vt:lpstr>PowerPoint Presentation</vt:lpstr>
      <vt:lpstr>PowerPoint Presentation</vt:lpstr>
      <vt:lpstr>Graph sketching</vt:lpstr>
      <vt:lpstr>PowerPoint Presentation</vt:lpstr>
      <vt:lpstr>PowerPoint Presentation</vt:lpstr>
      <vt:lpstr>PowerPoint Presentation</vt:lpstr>
      <vt:lpstr>PowerPoint Presentation</vt:lpstr>
      <vt:lpstr>Multiplication of matrices (2 x 2)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Transformations of the unit square: Rotations, reflections, enlargements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Combinations of transformations</vt:lpstr>
      <vt:lpstr>PowerPoint Presentation</vt:lpstr>
      <vt:lpstr>PowerPoint Presentation</vt:lpstr>
      <vt:lpstr>PowerPoint Presentation</vt:lpstr>
      <vt:lpstr>PowerPoint Presentation</vt:lpstr>
      <vt:lpstr>Circle theorems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Sine/cosine rules and Area of triangle using 1/2 absinC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Pythagoras’ Theorem 2D and 3D (recognise triples)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Sketch trigonometric graphs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Identities using tan⁡θ=sin⁡θ/cos⁡θ  and sin^2⁡θ+cos^2⁡θ=1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Solving simple trigonometric equations in a given interval  eg: sin⁡x=0.5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Solving harder trigonometric equations in a given interval  eg: 2 sin^2⁡x-3 cos⁡x+1=0 and tan^2⁡x=1/4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Algebra</dc:title>
  <dc:creator>cspeller</dc:creator>
  <cp:lastModifiedBy>Chris Speller</cp:lastModifiedBy>
  <cp:revision>370</cp:revision>
  <dcterms:created xsi:type="dcterms:W3CDTF">2020-05-18T02:11:06Z</dcterms:created>
  <dcterms:modified xsi:type="dcterms:W3CDTF">2022-05-10T08:12:29Z</dcterms:modified>
</cp:coreProperties>
</file>