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3.xml" ContentType="application/vnd.openxmlformats-officedocument.presentationml.slide+xml"/>
  <Override PartName="/ppt/slides/slide113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141.xml" ContentType="application/vnd.openxmlformats-officedocument.presentationml.slide+xml"/>
  <Override PartName="/ppt/slides/slide153.xml" ContentType="application/vnd.openxmlformats-officedocument.presentationml.slide+xml"/>
  <Override PartName="/ppt/slides/slide156.xml" ContentType="application/vnd.openxmlformats-officedocument.presentationml.slide+xml"/>
  <Override PartName="/ppt/slides/slide169.xml" ContentType="application/vnd.openxmlformats-officedocument.presentationml.slide+xml"/>
  <Override PartName="/ppt/slides/slide192.xml" ContentType="application/vnd.openxmlformats-officedocument.presentationml.slide+xml"/>
  <Override PartName="/ppt/slides/slide203.xml" ContentType="application/vnd.openxmlformats-officedocument.presentationml.slide+xml"/>
  <Override PartName="/ppt/slides/slide209.xml" ContentType="application/vnd.openxmlformats-officedocument.presentationml.slide+xml"/>
  <Override PartName="/ppt/slides/slide218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9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41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65.xml" ContentType="application/vnd.openxmlformats-officedocument.presentationml.slide+xml"/>
  <Override PartName="/ppt/slides/slide275.xml" ContentType="application/vnd.openxmlformats-officedocument.presentationml.slide+xml"/>
  <Override PartName="/ppt/slides/slide282.xml" ContentType="application/vnd.openxmlformats-officedocument.presentationml.slide+xml"/>
  <Override PartName="/ppt/slides/slide293.xml" ContentType="application/vnd.openxmlformats-officedocument.presentationml.slide+xml"/>
  <Override PartName="/ppt/slides/slide3.xml" ContentType="application/vnd.openxmlformats-officedocument.presentationml.slide+xml"/>
  <Override PartName="/ppt/slides/slide300.xml" ContentType="application/vnd.openxmlformats-officedocument.presentationml.slide+xml"/>
  <Override PartName="/ppt/slides/slide304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9.xml" ContentType="application/vnd.openxmlformats-officedocument.presentationml.slide+xml"/>
  <Override PartName="/ppt/slides/slide327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53.xml" ContentType="application/vnd.openxmlformats-officedocument.presentationml.slide+xml"/>
  <Override PartName="/ppt/slides/slide366.xml" ContentType="application/vnd.openxmlformats-officedocument.presentationml.slide+xml"/>
  <Override PartName="/ppt/slides/slide383.xml" ContentType="application/vnd.openxmlformats-officedocument.presentationml.slide+xml"/>
  <Override PartName="/ppt/slides/slide39.xml" ContentType="application/vnd.openxmlformats-officedocument.presentationml.slide+xml"/>
  <Override PartName="/ppt/slides/slide392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14.xml" ContentType="application/vnd.openxmlformats-officedocument.presentationml.slide+xml"/>
  <Override PartName="/ppt/slides/slide5.xml" ContentType="application/vnd.openxmlformats-officedocument.presentationml.slide+xml"/>
  <Override PartName="/ppt/slides/slide63.xml" ContentType="application/vnd.openxmlformats-officedocument.presentationml.slide+xml"/>
  <Override PartName="/ppt/slides/slide73.xml" ContentType="application/vnd.openxmlformats-officedocument.presentationml.slide+xml"/>
  <Override PartName="/ppt/slides/slide90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0"/>
  </p:notesMasterIdLst>
  <p:handoutMasterIdLst>
    <p:handoutMasterId r:id="rId431"/>
  </p:handoutMasterIdLst>
  <p:sldIdLst>
    <p:sldId id="1656" r:id="rId232"/>
    <p:sldId id="4962" r:id="rId233"/>
    <p:sldId id="4961" r:id="rId234"/>
    <p:sldId id="4977" r:id="rId2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23" autoAdjust="0"/>
    <p:restoredTop sz="94660"/>
  </p:normalViewPr>
  <p:slideViewPr>
    <p:cSldViewPr snapToGrid="0">
      <p:cViewPr varScale="1">
        <p:scale>
          <a:sx n="98" d="100"/>
          <a:sy n="98" d="100"/>
        </p:scale>
        <p:origin x="9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32" Type="http://schemas.openxmlformats.org/officeDocument/2006/relationships/slide" Target="slides/slide231.xml"/><Relationship Id="rId233" Type="http://schemas.openxmlformats.org/officeDocument/2006/relationships/slide" Target="slides/slide232.xml"/><Relationship Id="rId234" Type="http://schemas.openxmlformats.org/officeDocument/2006/relationships/slide" Target="slides/slide233.xml"/><Relationship Id="rId235" Type="http://schemas.openxmlformats.org/officeDocument/2006/relationships/slide" Target="slides/slide234.xml"/><Relationship Id="rId430" Type="http://schemas.openxmlformats.org/officeDocument/2006/relationships/notesMaster" Target="notesMasters/notesMaster1.xml"/><Relationship Id="rId431" Type="http://schemas.openxmlformats.org/officeDocument/2006/relationships/handoutMaster" Target="handoutMasters/handoutMaster1.xml"/><Relationship Id="rId432" Type="http://schemas.openxmlformats.org/officeDocument/2006/relationships/presProps" Target="presProps.xml"/><Relationship Id="rId433" Type="http://schemas.openxmlformats.org/officeDocument/2006/relationships/viewProps" Target="viewProps.xml"/><Relationship Id="rId434" Type="http://schemas.openxmlformats.org/officeDocument/2006/relationships/theme" Target="theme/theme1.xml"/><Relationship Id="rId435" Type="http://schemas.openxmlformats.org/officeDocument/2006/relationships/tableStyles" Target="tableStyles.xml"/><Relationship Id="rId436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Speller" userId="0a97f007-b978-4543-a8a0-9ee0abccdf0a" providerId="ADAL" clId="{4B19FFFC-DCC3-43BD-9109-CF989CA127F7}"/>
    <pc:docChg chg="modSld">
      <pc:chgData name="Chris Speller" userId="0a97f007-b978-4543-a8a0-9ee0abccdf0a" providerId="ADAL" clId="{4B19FFFC-DCC3-43BD-9109-CF989CA127F7}" dt="2022-05-10T08:11:50.326" v="0" actId="20577"/>
      <pc:docMkLst>
        <pc:docMk/>
      </pc:docMkLst>
      <pc:sldChg chg="modSp">
        <pc:chgData name="Chris Speller" userId="0a97f007-b978-4543-a8a0-9ee0abccdf0a" providerId="ADAL" clId="{4B19FFFC-DCC3-43BD-9109-CF989CA127F7}" dt="2022-05-10T08:11:50.326" v="0" actId="20577"/>
        <pc:sldMkLst>
          <pc:docMk/>
          <pc:sldMk cId="51669780" sldId="4918"/>
        </pc:sldMkLst>
        <pc:spChg chg="mod">
          <ac:chgData name="Chris Speller" userId="0a97f007-b978-4543-a8a0-9ee0abccdf0a" providerId="ADAL" clId="{4B19FFFC-DCC3-43BD-9109-CF989CA127F7}" dt="2022-05-10T08:11:50.326" v="0" actId="20577"/>
          <ac:spMkLst>
            <pc:docMk/>
            <pc:sldMk cId="51669780" sldId="4918"/>
            <ac:spMk id="10" creationId="{00000000-0000-0000-0000-000000000000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BF47B2-D77C-4DDA-BB43-A967ADFE2DE6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217106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5.xml"/><Relationship Id="rId4" Type="http://schemas.openxmlformats.org/officeDocument/2006/relationships/slide" Target="slide223.xml"/><Relationship Id="rId5" Type="http://schemas.openxmlformats.org/officeDocument/2006/relationships/slide" Target="slide243.xml"/><Relationship Id="rId6" Type="http://schemas.openxmlformats.org/officeDocument/2006/relationships/slide" Target="slide308.xml"/><Relationship Id="rId7" Type="http://schemas.openxmlformats.org/officeDocument/2006/relationships/slide" Target="slide33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5.xml"/><Relationship Id="rId4" Type="http://schemas.openxmlformats.org/officeDocument/2006/relationships/slide" Target="slide1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slide" Target="slide3.xml"/><Relationship Id="rId4" Type="http://schemas.openxmlformats.org/officeDocument/2006/relationships/slide" Target="slide26.xml"/><Relationship Id="rId5" Type="http://schemas.openxmlformats.org/officeDocument/2006/relationships/slide" Target="slide39.xml"/><Relationship Id="rId6" Type="http://schemas.openxmlformats.org/officeDocument/2006/relationships/slide" Target="slide63.xml"/><Relationship Id="rId7" Type="http://schemas.openxmlformats.org/officeDocument/2006/relationships/slide" Target="slide73.xml"/><Relationship Id="rId8" Type="http://schemas.openxmlformats.org/officeDocument/2006/relationships/slide" Target="slide90.xml"/><Relationship Id="rId9" Type="http://schemas.openxmlformats.org/officeDocument/2006/relationships/slide" Target="slide103.xml"/><Relationship Id="rId10" Type="http://schemas.openxmlformats.org/officeDocument/2006/relationships/slide" Target="slide113.xml"/><Relationship Id="rId11" Type="http://schemas.openxmlformats.org/officeDocument/2006/relationships/slide" Target="slide120.xml"/><Relationship Id="rId12" Type="http://schemas.openxmlformats.org/officeDocument/2006/relationships/slide" Target="slide131.xml"/><Relationship Id="rId13" Type="http://schemas.openxmlformats.org/officeDocument/2006/relationships/slide" Target="slide141.xml"/><Relationship Id="rId14" Type="http://schemas.openxmlformats.org/officeDocument/2006/relationships/slide" Target="slide153.xml"/><Relationship Id="rId15" Type="http://schemas.openxmlformats.org/officeDocument/2006/relationships/slide" Target="slide156.xml"/><Relationship Id="rId16" Type="http://schemas.openxmlformats.org/officeDocument/2006/relationships/slide" Target="slide169.xml"/><Relationship Id="rId17" Type="http://schemas.openxmlformats.org/officeDocument/2006/relationships/slide" Target="slide192.xml"/><Relationship Id="rId18" Type="http://schemas.openxmlformats.org/officeDocument/2006/relationships/slide" Target="slide203.xml"/><Relationship Id="rId19" Type="http://schemas.openxmlformats.org/officeDocument/2006/relationships/slide" Target="slide209.xml"/><Relationship Id="rId20" Type="http://schemas.openxmlformats.org/officeDocument/2006/relationships/slide" Target="slide218.xml"/><Relationship Id="rId21" Type="http://schemas.openxmlformats.org/officeDocument/2006/relationships/slide" Target="slide26.xml"/><Relationship Id="rId22" Type="http://schemas.openxmlformats.org/officeDocument/2006/relationships/slide" Target="slide39.xml"/><Relationship Id="rId23" Type="http://schemas.openxmlformats.org/officeDocument/2006/relationships/slide" Target="slide63.xml"/><Relationship Id="rId24" Type="http://schemas.openxmlformats.org/officeDocument/2006/relationships/slide" Target="slide73.xml"/><Relationship Id="rId25" Type="http://schemas.openxmlformats.org/officeDocument/2006/relationships/slide" Target="slide90.xml"/><Relationship Id="rId26" Type="http://schemas.openxmlformats.org/officeDocument/2006/relationships/slide" Target="slide103.xml"/><Relationship Id="rId27" Type="http://schemas.openxmlformats.org/officeDocument/2006/relationships/slide" Target="slide113.xml"/><Relationship Id="rId28" Type="http://schemas.openxmlformats.org/officeDocument/2006/relationships/image" Target="../media/image514.png"/><Relationship Id="rId29" Type="http://schemas.openxmlformats.org/officeDocument/2006/relationships/slide" Target="slide131.xml"/><Relationship Id="rId30" Type="http://schemas.openxmlformats.org/officeDocument/2006/relationships/slide" Target="slide141.xml"/><Relationship Id="rId31" Type="http://schemas.openxmlformats.org/officeDocument/2006/relationships/slide" Target="slide153.xml"/><Relationship Id="rId32" Type="http://schemas.openxmlformats.org/officeDocument/2006/relationships/slide" Target="slide156.xml"/><Relationship Id="rId33" Type="http://schemas.openxmlformats.org/officeDocument/2006/relationships/slide" Target="slide169.xml"/><Relationship Id="rId34" Type="http://schemas.openxmlformats.org/officeDocument/2006/relationships/slide" Target="slide192.xml"/><Relationship Id="rId35" Type="http://schemas.openxmlformats.org/officeDocument/2006/relationships/slide" Target="slide203.xml"/><Relationship Id="rId36" Type="http://schemas.openxmlformats.org/officeDocument/2006/relationships/slide" Target="slide209.xml"/><Relationship Id="rId37" Type="http://schemas.openxmlformats.org/officeDocument/2006/relationships/slide" Target="slide21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00.png"/><Relationship Id="rId3" Type="http://schemas.openxmlformats.org/officeDocument/2006/relationships/slide" Target="slide3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24.xml"/><Relationship Id="rId4" Type="http://schemas.openxmlformats.org/officeDocument/2006/relationships/slide" Target="slide229.xml"/><Relationship Id="rId5" Type="http://schemas.openxmlformats.org/officeDocument/2006/relationships/slide" Target="slide231.xml"/><Relationship Id="rId6" Type="http://schemas.openxmlformats.org/officeDocument/2006/relationships/slide" Target="slide235.xml"/><Relationship Id="rId7" Type="http://schemas.openxmlformats.org/officeDocument/2006/relationships/slide" Target="slide241.xml"/></Relationships>
</file>

<file path=ppt/slides/_rels/slide2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62.png"/><Relationship Id="rId3" Type="http://schemas.openxmlformats.org/officeDocument/2006/relationships/image" Target="../media/image973.png"/><Relationship Id="rId4" Type="http://schemas.openxmlformats.org/officeDocument/2006/relationships/image" Target="../media/image981.png"/></Relationships>
</file>

<file path=ppt/slides/_rels/slide2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99.png"/><Relationship Id="rId3" Type="http://schemas.openxmlformats.org/officeDocument/2006/relationships/image" Target="../media/image1003.png"/><Relationship Id="rId4" Type="http://schemas.openxmlformats.org/officeDocument/2006/relationships/image" Target="../media/image1015.png"/></Relationships>
</file>

<file path=ppt/slides/_rels/slide2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6.png"/><Relationship Id="rId3" Type="http://schemas.openxmlformats.org/officeDocument/2006/relationships/image" Target="../media/image107.png"/><Relationship Id="rId4" Type="http://schemas.openxmlformats.org/officeDocument/2006/relationships/image" Target="../media/image108.png"/></Relationships>
</file>

<file path=ppt/slides/_rels/slide2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44.xml"/><Relationship Id="rId4" Type="http://schemas.openxmlformats.org/officeDocument/2006/relationships/slide" Target="slide265.xml"/><Relationship Id="rId5" Type="http://schemas.openxmlformats.org/officeDocument/2006/relationships/slide" Target="slide275.xml"/><Relationship Id="rId6" Type="http://schemas.openxmlformats.org/officeDocument/2006/relationships/slide" Target="slide282.xml"/><Relationship Id="rId7" Type="http://schemas.openxmlformats.org/officeDocument/2006/relationships/slide" Target="slide293.xml"/><Relationship Id="rId8" Type="http://schemas.openxmlformats.org/officeDocument/2006/relationships/slide" Target="slide300.xml"/><Relationship Id="rId9" Type="http://schemas.openxmlformats.org/officeDocument/2006/relationships/slide" Target="slide304.xml"/></Relationships>
</file>

<file path=ppt/slides/_rels/slide2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09.xml"/><Relationship Id="rId4" Type="http://schemas.openxmlformats.org/officeDocument/2006/relationships/slide" Target="slide319.xml"/><Relationship Id="rId5" Type="http://schemas.openxmlformats.org/officeDocument/2006/relationships/slide" Target="slide327.xml"/></Relationships>
</file>

<file path=ppt/slides/_rels/slide3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32.xml"/><Relationship Id="rId4" Type="http://schemas.openxmlformats.org/officeDocument/2006/relationships/slide" Target="slide353.xml"/><Relationship Id="rId5" Type="http://schemas.openxmlformats.org/officeDocument/2006/relationships/slide" Target="slide366.xml"/><Relationship Id="rId6" Type="http://schemas.openxmlformats.org/officeDocument/2006/relationships/slide" Target="slide383.xml"/><Relationship Id="rId7" Type="http://schemas.openxmlformats.org/officeDocument/2006/relationships/slide" Target="slide392.xml"/><Relationship Id="rId8" Type="http://schemas.openxmlformats.org/officeDocument/2006/relationships/slide" Target="slide408.xml"/><Relationship Id="rId9" Type="http://schemas.openxmlformats.org/officeDocument/2006/relationships/slide" Target="slide414.xml"/><Relationship Id="rId10" Type="http://schemas.openxmlformats.org/officeDocument/2006/relationships/slide" Target="slide332.xml"/><Relationship Id="rId11" Type="http://schemas.openxmlformats.org/officeDocument/2006/relationships/image" Target="../media/image172.png"/><Relationship Id="rId12" Type="http://schemas.openxmlformats.org/officeDocument/2006/relationships/slide" Target="slide366.xml"/><Relationship Id="rId13" Type="http://schemas.openxmlformats.org/officeDocument/2006/relationships/slide" Target="slide383.xml"/></Relationships>
</file>

<file path=ppt/slides/_rels/slide3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60.png"/><Relationship Id="rId3" Type="http://schemas.openxmlformats.org/officeDocument/2006/relationships/slide" Target="slide3.xml"/></Relationships>
</file>

<file path=ppt/slides/_rels/slide3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00.png"/><Relationship Id="rId3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00.png"/><Relationship Id="rId3" Type="http://schemas.openxmlformats.org/officeDocument/2006/relationships/slide" Target="slide3.xml"/></Relationships>
</file>

<file path=ppt/slides/_rels/slide4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00.png"/><Relationship Id="rId3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GCSE Further Maths (AQA Level 2)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191490"/>
              </p:ext>
            </p:extLst>
          </p:nvPr>
        </p:nvGraphicFramePr>
        <p:xfrm>
          <a:off x="-2" y="681145"/>
          <a:ext cx="9144001" cy="2714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latin typeface="Candara" panose="020E0502030303020204" pitchFamily="34" charset="0"/>
                          <a:hlinkClick r:id="rId2" action="ppaction://hlinksldjump"/>
                        </a:rPr>
                        <a:t>Number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3" action="ppaction://hlinksldjump"/>
                        </a:rPr>
                        <a:t>Algebra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4" action="ppaction://hlinksldjump"/>
                        </a:rPr>
                        <a:t>Coordinate 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Calculus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6" action="ppaction://hlinksldjump"/>
                        </a:rPr>
                        <a:t>Matrix transformations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9374604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7" action="ppaction://hlinksldjump"/>
                        </a:rPr>
                        <a:t>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762598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Number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F0829E5-6782-4B91-AD2A-8239EA85F7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240252"/>
              </p:ext>
            </p:extLst>
          </p:nvPr>
        </p:nvGraphicFramePr>
        <p:xfrm>
          <a:off x="-1" y="1149775"/>
          <a:ext cx="9144000" cy="746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Product rule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Surds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21349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Product rule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1B7101-A0D8-4632-B4CD-CD76D7320F5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226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Surds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37A0DC-1A5A-47FE-8838-A6D08B13E7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8415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" y="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Candara" panose="020E0502030303020204" pitchFamily="34" charset="0"/>
              </a:rPr>
              <a:t>Algebra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488668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Sketching graphs (linear, quadratic, exponential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−</m:t>
                                  </m:r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)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Piecewise functions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4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5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6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7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8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0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1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2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3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4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5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6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7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28"/>
                          <a:stretch>
                            <a:fillRect l="-133" t="-713793" r="-200" b="-9293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9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0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1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2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3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4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5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7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6540892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Functions: Domain, Range, composite, inverse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0710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Expanding brackets + Use of Pascal’s triangle to find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E66C62-E25C-4475-BA5F-2F214F62BF0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7034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Factorising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19AFF9-0C38-4F62-823C-2E03F0638F8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4468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Algebraic fractions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D29CE3-185D-4926-BDE5-867273E7AB3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44601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Rearranging formulae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557B34-3BB1-4E10-9241-C1702E58AB0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00637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 theorem + using FT to factorise/solve cubic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5D772E-0F8D-4154-8517-8F98D10A54D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97234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Completing the square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3534B8-3E83-4D49-AB84-AB6D18EA8D09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3750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</p:spPr>
            <p:txBody>
              <a:bodyPr>
                <a:normAutofit/>
              </a:bodyPr>
              <a:lstStyle/>
              <a:p>
                <a:pPr lvl="0"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Sketching graphs (linear, quadratic, exponential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 +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) + Piecewise functions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  <a:blipFill>
                <a:blip r:embed="rId2"/>
                <a:stretch>
                  <a:fillRect t="-2069" b="-124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2A7ECED9-4861-480D-96CA-5E734827B1F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48972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49F5A9-03A0-49DC-848C-CCBBF488CAD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48723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(Two unknowns)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3E78C7-62EC-4E9F-9C58-10B5A3383A2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388643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(Three unknowns)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E19AEA-74F6-4722-AA66-435AF3587AF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056983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inequalities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31F265-3C52-423B-97B3-2823D29D6C6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643104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Indices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CB4954-9AF5-4E0F-B0A2-411384905E7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143875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Proof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08118C-3696-4132-8ABA-6DE60737E4B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456460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Quadratic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067773"/>
      </p:ext>
    </p:extLst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n</a:t>
            </a:r>
            <a:r>
              <a:rPr lang="en-GB" baseline="30000" dirty="0"/>
              <a:t>th</a:t>
            </a:r>
            <a:r>
              <a:rPr lang="en-GB" dirty="0"/>
              <a:t> term and limiting values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643708"/>
      </p:ext>
    </p:extLst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Equating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250385"/>
      </p:ext>
    </p:extLst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Coordinate 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FBD5C82-D6A4-4D2D-8EB6-0DF0F53EF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878834"/>
              </p:ext>
            </p:extLst>
          </p:nvPr>
        </p:nvGraphicFramePr>
        <p:xfrm>
          <a:off x="-1" y="1149775"/>
          <a:ext cx="9144000" cy="1866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Equation of a straight line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Distance between two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4837627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Ratio with straight lines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0373599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Equation of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3873008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Equation of a tangent to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703373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3139036"/>
      </p:ext>
    </p:extLst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straight line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0A726-C803-40F6-8A35-66F7501BE58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794687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Distance between two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FB4039-6382-4103-9405-74268A21D77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862571"/>
      </p:ext>
    </p:extLst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Ratio with straight lines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23168B-B8F3-4B5B-8A5E-D9971A0390C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284371"/>
      </p:ext>
    </p:extLst>
  </p:cSld>
  <p:clrMapOvr>
    <a:masterClrMapping/>
  </p:clrMapOvr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GB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Points A, B and C lie on a straight line.</a:t>
                </a:r>
              </a:p>
              <a:p>
                <a:pPr>
                  <a:defRPr/>
                </a:pPr>
                <a:r>
                  <a:rPr lang="en-GB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A and C have coordinates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(3, 1)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(18, 11)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respectively.</a:t>
                </a:r>
              </a:p>
              <a:p>
                <a:pPr>
                  <a:defRPr/>
                </a:pPr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The lengths AB : BC are in the ratio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2:3</m:t>
                    </m:r>
                  </m:oMath>
                </a14:m>
                <a:endParaRPr lang="en-US" sz="20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Work out the coordinates of B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631216"/>
              </a:xfrm>
              <a:prstGeom prst="rect">
                <a:avLst/>
              </a:prstGeom>
              <a:blipFill>
                <a:blip r:embed="rId2"/>
                <a:stretch>
                  <a:fillRect l="-1333" t="-2247" b="-59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GB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Points A, B and C lie on a straight line.</a:t>
                </a:r>
              </a:p>
              <a:p>
                <a:pPr>
                  <a:defRPr/>
                </a:pPr>
                <a:r>
                  <a:rPr lang="en-GB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A and C have coordinates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(1, 3)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(11, 8)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respectively.</a:t>
                </a:r>
              </a:p>
              <a:p>
                <a:pPr>
                  <a:defRPr/>
                </a:pPr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The lengths AB : BC are in the ratio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</m:oMath>
                </a14:m>
                <a:endParaRPr lang="en-US" sz="20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Work out the coordinates of B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631216"/>
              </a:xfrm>
              <a:prstGeom prst="rect">
                <a:avLst/>
              </a:prstGeom>
              <a:blipFill>
                <a:blip r:embed="rId3"/>
                <a:stretch>
                  <a:fillRect l="-1333" t="-1866" b="-55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2083952"/>
                <a:ext cx="4572001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(7, 6)</m:t>
                      </m:r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2083952"/>
                <a:ext cx="4572001" cy="400110"/>
              </a:xfrm>
              <a:prstGeom prst="rect">
                <a:avLst/>
              </a:prstGeom>
              <a:blipFill>
                <a:blip r:embed="rId4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94015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GB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Points A, B and C lie on a straight line.</a:t>
                </a:r>
              </a:p>
              <a:p>
                <a:pPr>
                  <a:defRPr/>
                </a:pPr>
                <a:r>
                  <a:rPr lang="en-GB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A and C have coordinates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(3, 1)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(18, 11)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respectively.</a:t>
                </a:r>
              </a:p>
              <a:p>
                <a:pPr>
                  <a:defRPr/>
                </a:pPr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AB is 50% longer than BC.</a:t>
                </a:r>
              </a:p>
              <a:p>
                <a:pPr>
                  <a:defRPr/>
                </a:pPr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Work out the coordinates of B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631216"/>
              </a:xfrm>
              <a:prstGeom prst="rect">
                <a:avLst/>
              </a:prstGeom>
              <a:blipFill>
                <a:blip r:embed="rId2"/>
                <a:stretch>
                  <a:fillRect l="-1333" t="-2247" b="-59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GB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Points A, B and C lie on a straight line.</a:t>
                </a:r>
              </a:p>
              <a:p>
                <a:pPr>
                  <a:defRPr/>
                </a:pPr>
                <a:r>
                  <a:rPr lang="en-GB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A and C have coordinates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(1, 3)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(11, 8)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respectively.</a:t>
                </a:r>
              </a:p>
              <a:p>
                <a:pPr>
                  <a:defRPr/>
                </a:pPr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BC is 50% longer than AB.</a:t>
                </a:r>
              </a:p>
              <a:p>
                <a:pPr>
                  <a:defRPr/>
                </a:pPr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Work out the coordinates of B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631216"/>
              </a:xfrm>
              <a:prstGeom prst="rect">
                <a:avLst/>
              </a:prstGeom>
              <a:blipFill>
                <a:blip r:embed="rId3"/>
                <a:stretch>
                  <a:fillRect l="-1333" t="-1866" b="-55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2083952"/>
                <a:ext cx="4572001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(5, 9)</m:t>
                      </m:r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2083952"/>
                <a:ext cx="4572001" cy="400110"/>
              </a:xfrm>
              <a:prstGeom prst="rect">
                <a:avLst/>
              </a:prstGeom>
              <a:blipFill>
                <a:blip r:embed="rId4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0479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GB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PQR is a straight line.</a:t>
                </a:r>
              </a:p>
              <a:p>
                <a:pPr>
                  <a:defRPr/>
                </a:pPr>
                <a:r>
                  <a:rPr lang="en-GB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P has coordinates (a, 1)</a:t>
                </a:r>
              </a:p>
              <a:p>
                <a:pPr>
                  <a:defRPr/>
                </a:pPr>
                <a:r>
                  <a:rPr lang="en-GB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Q has coordinates (5a, 4)</a:t>
                </a:r>
              </a:p>
              <a:p>
                <a:pPr>
                  <a:defRPr/>
                </a:pPr>
                <a:r>
                  <a:rPr lang="en-GB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R has coordinates (45, b)</a:t>
                </a:r>
              </a:p>
              <a:p>
                <a:pPr>
                  <a:defRPr/>
                </a:pPr>
                <a:r>
                  <a:rPr lang="en-GB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PQ : QR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 :5</m:t>
                    </m:r>
                  </m:oMath>
                </a14:m>
                <a:endParaRPr lang="en-US" sz="20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</m:oMath>
                </a14:m>
                <a:endParaRPr lang="en-US" sz="20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938992"/>
              </a:xfrm>
              <a:prstGeom prst="rect">
                <a:avLst/>
              </a:prstGeom>
              <a:blipFill>
                <a:blip r:embed="rId2"/>
                <a:stretch>
                  <a:fillRect l="-1333" t="-1887" b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GB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PQR is a straight line.</a:t>
                </a:r>
              </a:p>
              <a:p>
                <a:pPr>
                  <a:defRPr/>
                </a:pPr>
                <a:r>
                  <a:rPr lang="en-GB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P has coordinates (3, b)</a:t>
                </a:r>
              </a:p>
              <a:p>
                <a:pPr>
                  <a:defRPr/>
                </a:pPr>
                <a:r>
                  <a:rPr lang="en-GB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Q has coordinates (6, 9b)</a:t>
                </a:r>
              </a:p>
              <a:p>
                <a:pPr>
                  <a:defRPr/>
                </a:pPr>
                <a:r>
                  <a:rPr lang="en-GB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R has coordinates (a, 7)</a:t>
                </a:r>
              </a:p>
              <a:p>
                <a:pPr>
                  <a:defRPr/>
                </a:pPr>
                <a:r>
                  <a:rPr lang="en-GB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PQ : QR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 :3</m:t>
                    </m:r>
                  </m:oMath>
                </a14:m>
                <a:endParaRPr lang="en-US" sz="20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defRPr/>
                </a:pPr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</m:oMath>
                </a14:m>
                <a:endParaRPr lang="en-US" sz="20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938992"/>
              </a:xfrm>
              <a:prstGeom prst="rect">
                <a:avLst/>
              </a:prstGeom>
              <a:blipFill>
                <a:blip r:embed="rId3"/>
                <a:stretch>
                  <a:fillRect l="-1333" t="-1572" b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2377215"/>
                <a:ext cx="4572001" cy="6705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=10.5, 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2377215"/>
                <a:ext cx="4572001" cy="67056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43873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DEAAFA-9DD5-4647-91DF-E725C6247E6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578961"/>
      </p:ext>
    </p:extLst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to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548B8D-F9C3-4A1C-A97B-2304DF3A0EC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481474"/>
      </p:ext>
    </p:extLst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Calculus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2D75964-6C0E-4564-AC8D-6A5DD54982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405796"/>
              </p:ext>
            </p:extLst>
          </p:nvPr>
        </p:nvGraphicFramePr>
        <p:xfrm>
          <a:off x="-1" y="1149775"/>
          <a:ext cx="9144000" cy="26136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Basic differentiation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Equation of a tangent and normal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6986635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Increasing/decreasing functions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54251014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Stationary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1906121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Second derivative and maxima/minima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820772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8" action="ppaction://hlinksldjump"/>
                        </a:rPr>
                        <a:t>Optimisation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5902286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9" action="ppaction://hlinksldjump"/>
                        </a:rPr>
                        <a:t>Graph sketching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9202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2741760"/>
      </p:ext>
    </p:extLst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Basic differentiation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072134"/>
      </p:ext>
    </p:extLst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and normal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58AF38-CB15-4A0B-8470-E0C42F5F93F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674626"/>
      </p:ext>
    </p:extLst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Increasing/decreasing functions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54852"/>
      </p:ext>
    </p:extLst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Stationary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943504"/>
      </p:ext>
    </p:extLst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Second derivative and maxima/minima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BF9427-5A02-493D-A72B-0B7DBC50A9C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851123"/>
      </p:ext>
    </p:extLst>
  </p:cSld>
  <p:clrMapOvr>
    <a:masterClrMapping/>
  </p:clrMapOvr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Optimisation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924161"/>
      </p:ext>
    </p:extLst>
  </p:cSld>
  <p:clrMapOvr>
    <a:masterClrMapping/>
  </p:clrMapOvr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Graph sketching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58261"/>
      </p:ext>
    </p:extLst>
  </p:cSld>
  <p:clrMapOvr>
    <a:masterClrMapping/>
  </p:clrMapOvr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Matrix transformations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733F126-7043-4464-84DA-4F3F83383B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920718"/>
              </p:ext>
            </p:extLst>
          </p:nvPr>
        </p:nvGraphicFramePr>
        <p:xfrm>
          <a:off x="-1" y="1149775"/>
          <a:ext cx="9144000" cy="11201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Multiplication of matrices (2 x 2)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Transformations of the unit square: Rotations, reflections, enlargements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79927833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Combinations of transformations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82781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1191666"/>
      </p:ext>
    </p:extLst>
  </p:cSld>
  <p:clrMapOvr>
    <a:masterClrMapping/>
  </p:clrMapOvr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Multiplication of matrices (2 x 2)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5B3794-6290-4175-B20D-0B22B6208A9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167679"/>
      </p:ext>
    </p:extLst>
  </p:cSld>
  <p:clrMapOvr>
    <a:masterClrMapping/>
  </p:clrMapOvr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Transformations of the unit square: Rotations, reflections, enlargements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4778A4-83E2-435B-A318-54D45AFAA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618270"/>
      </p:ext>
    </p:extLst>
  </p:cSld>
  <p:clrMapOvr>
    <a:masterClrMapping/>
  </p:clrMapOvr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Combinations of transformations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82ADA5-F654-4F7A-B9DD-3204CB223A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31318"/>
      </p:ext>
    </p:extLst>
  </p:cSld>
  <p:clrMapOvr>
    <a:masterClrMapping/>
  </p:clrMapOvr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3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Sine/cosine rules and Area of triangle using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hlinkClick r:id="rId4" action="ppaction://hlinksldjump"/>
                                </a:rPr>
                                <m:t>𝑎𝑏𝑠𝑖𝑛𝐶</m:t>
                              </m:r>
                            </m:oMath>
                          </a14:m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Identities using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num>
                                <m:den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den>
                              </m:f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=1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Solving simple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8" action="ppaction://hlinksldjump"/>
                                </a:rPr>
                                <m:t>=0.5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Solving harder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2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−3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+1=0</m:t>
                              </m:r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tan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4989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82927" r="-200" b="-5621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5155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1176" r="-200" b="-297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6781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2523" r="-200" b="-1279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8037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55303" r="-200" b="-75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65262985"/>
      </p:ext>
    </p:extLst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Circle theorems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040310-B6E9-47B8-A114-A8CBAD97113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306436"/>
      </p:ext>
    </p:extLst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marL="0" marR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400" dirty="0">
                    <a:latin typeface="Candara" panose="020E0502030303020204" pitchFamily="34" charset="0"/>
                  </a:rPr>
                  <a:t>Sine/cosine rules and Area of triangle using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𝑎𝑏𝑠𝑖𝑛𝐶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51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4C2B04D8-61CB-4C75-8B4E-E969E04E4CD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239553"/>
      </p:ext>
    </p:extLst>
  </p:cSld>
  <p:clrMapOvr>
    <a:masterClrMapping/>
  </p:clrMapOvr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Pythagoras’ Theorem 2D and 3D (recognise triples)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C19E63-68B0-4437-A8BD-74ECAF1C06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683696"/>
      </p:ext>
    </p:extLst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Sketch trigonometric graphs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EF6E0E-7F04-454A-B6A2-D77D276A67CE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257478"/>
      </p:ext>
    </p:extLst>
  </p:cSld>
  <p:clrMapOvr>
    <a:masterClrMapping/>
  </p:clrMapOvr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Identities using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62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39DF2F8-AE3A-458B-B3D3-5D17BC972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11919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</p:spPr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simple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  <a:blipFill>
                <a:blip r:embed="rId2"/>
                <a:stretch>
                  <a:fillRect t="-2273" b="-128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A9808F65-A485-495B-81F9-2C8B354217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797276"/>
      </p:ext>
    </p:extLst>
  </p:cSld>
  <p:clrMapOvr>
    <a:masterClrMapping/>
  </p:clrMapOvr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harder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2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−3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+1=0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  <a:blipFill>
                <a:blip r:embed="rId2"/>
                <a:stretch>
                  <a:fillRect t="-4348" b="-68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5DCC106B-66CB-4597-8173-4D709D4960F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39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5925</TotalTime>
  <Words>20011</Words>
  <Application>Microsoft Office PowerPoint</Application>
  <PresentationFormat>On-screen Show (4:3)</PresentationFormat>
  <Paragraphs>4212</Paragraphs>
  <Slides>428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428</vt:i4>
      </vt:variant>
    </vt:vector>
  </HeadingPairs>
  <TitlesOfParts>
    <vt:vector size="436" baseType="lpstr">
      <vt:lpstr>Arial</vt:lpstr>
      <vt:lpstr>Calibri</vt:lpstr>
      <vt:lpstr>Calibri Light</vt:lpstr>
      <vt:lpstr>Cambria Math</vt:lpstr>
      <vt:lpstr>Candara</vt:lpstr>
      <vt:lpstr>Comic Sans MS</vt:lpstr>
      <vt:lpstr>Tinos</vt:lpstr>
      <vt:lpstr>Office Theme</vt:lpstr>
      <vt:lpstr>PowerPoint Presentation</vt:lpstr>
      <vt:lpstr>PowerPoint Presentation</vt:lpstr>
      <vt:lpstr>GCSE Further Maths (AQA Level 2)</vt:lpstr>
      <vt:lpstr>PowerPoint Presentation</vt:lpstr>
      <vt:lpstr>Product rule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Functions: Domain, Range, composite, inverse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Expanding brackets + Use of Pascal’s triangle to find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Factorising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Algebraic fractions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Rearranging formulae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 theorem + using FT to factorise/solve cubic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Completing the square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Sketching graphs (linear, quadratic, exponential ab^x + ab^(-x)) + Piecewise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linear and quadratic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(Two unknowns)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(Three unknowns)</vt:lpstr>
      <vt:lpstr>PowerPoint Presentation</vt:lpstr>
      <vt:lpstr>PowerPoint Presentation</vt:lpstr>
      <vt:lpstr>Solving linear and quadratic inequalities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Indices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Proof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Quadratic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nth term and limiting values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Equating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straight line</vt:lpstr>
      <vt:lpstr>PowerPoint Presentation</vt:lpstr>
      <vt:lpstr>PowerPoint Presentation</vt:lpstr>
      <vt:lpstr>PowerPoint Presentation</vt:lpstr>
      <vt:lpstr>PowerPoint Presentation</vt:lpstr>
      <vt:lpstr>Distance between two points</vt:lpstr>
      <vt:lpstr>PowerPoint Presentation</vt:lpstr>
      <vt:lpstr>Ratio with straight lines</vt:lpstr>
      <vt:lpstr>PowerPoint Presentation</vt:lpstr>
      <vt:lpstr>PowerPoint Presentation</vt:lpstr>
      <vt:lpstr>PowerPoint Presentation</vt:lpstr>
      <vt:lpstr>Equation of a circle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to a circle</vt:lpstr>
      <vt:lpstr>PowerPoint Presentation</vt:lpstr>
      <vt:lpstr>PowerPoint Presentation</vt:lpstr>
      <vt:lpstr>Basic differentiation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and normal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Increasing/decreasing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Stationary points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Second derivative and maxima/minima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Optimisation</vt:lpstr>
      <vt:lpstr>PowerPoint Presentation</vt:lpstr>
      <vt:lpstr>PowerPoint Presentation</vt:lpstr>
      <vt:lpstr>PowerPoint Presentation</vt:lpstr>
      <vt:lpstr>Graph sketching</vt:lpstr>
      <vt:lpstr>PowerPoint Presentation</vt:lpstr>
      <vt:lpstr>PowerPoint Presentation</vt:lpstr>
      <vt:lpstr>PowerPoint Presentation</vt:lpstr>
      <vt:lpstr>PowerPoint Presentation</vt:lpstr>
      <vt:lpstr>Multiplication of matrices (2 x 2)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Transformations of the unit square: Rotations, reflections, enlargements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Combinations of transformations</vt:lpstr>
      <vt:lpstr>PowerPoint Presentation</vt:lpstr>
      <vt:lpstr>PowerPoint Presentation</vt:lpstr>
      <vt:lpstr>PowerPoint Presentation</vt:lpstr>
      <vt:lpstr>PowerPoint Presentation</vt:lpstr>
      <vt:lpstr>Circle theorems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Sine/cosine rules and Area of triangle using 1/2 absinC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Pythagoras’ Theorem 2D and 3D (recognise triples)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 trigonometric graphs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Identities using tan⁡θ=sin⁡θ/cos⁡θ  and sin^2⁡θ+cos^2⁡θ=1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simple trigonometric equations in a given interval  eg: sin⁡x=0.5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harder trigonometric equations in a given interval  eg: 2 sin^2⁡x-3 cos⁡x+1=0 and tan^2⁡x=1/4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370</cp:revision>
  <dcterms:created xsi:type="dcterms:W3CDTF">2020-05-18T02:11:06Z</dcterms:created>
  <dcterms:modified xsi:type="dcterms:W3CDTF">2022-05-10T08:12:29Z</dcterms:modified>
</cp:coreProperties>
</file>