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4941" r:id="rId204"/>
    <p:sldId id="4942" r:id="rId205"/>
    <p:sldId id="4943" r:id="rId206"/>
    <p:sldId id="4944" r:id="rId207"/>
    <p:sldId id="4945" r:id="rId208"/>
    <p:sldId id="4946" r:id="rId2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82.png"/><Relationship Id="rId3" Type="http://schemas.openxmlformats.org/officeDocument/2006/relationships/image" Target="../media/image892.png"/><Relationship Id="rId4" Type="http://schemas.openxmlformats.org/officeDocument/2006/relationships/image" Target="../media/image903.png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Generate the first 5 terms of the sequence with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term:</a:t>
                </a:r>
              </a:p>
              <a:p>
                <a:pPr lvl="0" defTabSz="457200">
                  <a:spcBef>
                    <a:spcPts val="0"/>
                  </a:spcBef>
                  <a:defRPr/>
                </a:pPr>
                <a:endParaRPr lang="en-US" sz="2400" b="0" i="1" kern="50" dirty="0">
                  <a:solidFill>
                    <a:prstClr val="black"/>
                  </a:solidFill>
                  <a:latin typeface="Cambria Math" panose="02040503050406030204" pitchFamily="18" charset="0"/>
                  <a:ea typeface="Bitstream Vera Sans"/>
                  <a:cs typeface="Bitstream Vera Sans"/>
                </a:endParaRPr>
              </a:p>
              <a:p>
                <a:pPr lvl="0" defTabSz="457200"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US" sz="2400" b="0" i="1" kern="5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Bitstream Vera Sans"/>
                        <a:cs typeface="Bitstream Vera Sans"/>
                      </a:rPr>
                      <m:t>2</m:t>
                    </m:r>
                    <m:sSup>
                      <m:sSupPr>
                        <m:ctrlPr>
                          <a:rPr lang="en-US" sz="2400" b="0" i="1" kern="5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Bitstream Vera Sans"/>
                            <a:cs typeface="Bitstream Vera Sans"/>
                          </a:rPr>
                        </m:ctrlPr>
                      </m:sSupPr>
                      <m:e>
                        <m:r>
                          <a:rPr lang="en-US" sz="2400" b="0" i="1" kern="5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Bitstream Vera Sans"/>
                            <a:cs typeface="Bitstream Vera Sans"/>
                          </a:rPr>
                          <m:t>𝑛</m:t>
                        </m:r>
                      </m:e>
                      <m:sup>
                        <m:r>
                          <a:rPr lang="en-US" sz="2400" b="0" i="1" kern="5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Bitstream Vera Sans"/>
                            <a:cs typeface="Bitstream Vera Sans"/>
                          </a:rPr>
                          <m:t>2</m:t>
                        </m:r>
                      </m:sup>
                    </m:sSup>
                    <m:r>
                      <a:rPr lang="en-US" sz="2400" b="0" i="1" kern="5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Bitstream Vera Sans"/>
                        <a:cs typeface="Bitstream Vera Sans"/>
                      </a:rPr>
                      <m:t>−3</m:t>
                    </m:r>
                    <m:r>
                      <a:rPr lang="en-US" sz="2400" b="0" i="1" kern="5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Bitstream Vera Sans"/>
                        <a:cs typeface="Bitstream Vera Sans"/>
                      </a:rPr>
                      <m:t>𝑛</m:t>
                    </m:r>
                    <m:r>
                      <a:rPr lang="en-US" sz="2400" b="0" i="1" kern="5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Bitstream Vera Sans"/>
                        <a:cs typeface="Bitstream Vera Sans"/>
                      </a:rPr>
                      <m:t>+1</m:t>
                    </m:r>
                  </m:oMath>
                </a14:m>
                <a:r>
                  <a:rPr lang="en-US" sz="2400" b="0" kern="50" dirty="0">
                    <a:solidFill>
                      <a:prstClr val="black"/>
                    </a:solidFill>
                    <a:latin typeface="Tinos"/>
                    <a:ea typeface="Bitstream Vera Sans"/>
                    <a:cs typeface="Bitstream Vera Sans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Generate the first 5 terms of the sequence with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term: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296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	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5, 18, 37, 62, 93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296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92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1, 4, 9, 16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0, 3, 8, 15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3, 6, 11, 18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n</a:t>
                </a:r>
                <a:r>
                  <a:rPr lang="en-GB" sz="2400" baseline="30000" dirty="0">
                    <a:latin typeface="Candara" panose="020E0502030303020204" pitchFamily="34" charset="0"/>
                  </a:rPr>
                  <a:t>th </a:t>
                </a:r>
                <a:r>
                  <a:rPr lang="en-GB" sz="2400" dirty="0">
                    <a:latin typeface="Candara" panose="020E0502030303020204" pitchFamily="34" charset="0"/>
                  </a:rPr>
                  <a:t>term: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1, 8, 27, 64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−1, 6, 25, 62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4, 11, 30, 67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62040"/>
                <a:ext cx="4572001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2040"/>
                <a:ext cx="4572001" cy="6001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098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4, 10, 20, 34,…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2, 5, 14, 29,…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n</a:t>
                </a:r>
                <a:r>
                  <a:rPr lang="en-GB" sz="2400" baseline="30000" dirty="0">
                    <a:latin typeface="Candara" panose="020E0502030303020204" pitchFamily="34" charset="0"/>
                  </a:rPr>
                  <a:t>th </a:t>
                </a:r>
                <a:r>
                  <a:rPr lang="en-GB" sz="2400" dirty="0">
                    <a:latin typeface="Candara" panose="020E0502030303020204" pitchFamily="34" charset="0"/>
                  </a:rPr>
                  <a:t>term: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2, 5, 16, 35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569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694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7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8, 4, −6, −22,−44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12, 11, 6, −3, −16…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n</a:t>
                </a:r>
                <a:r>
                  <a:rPr lang="en-GB" sz="2400" baseline="30000" dirty="0">
                    <a:latin typeface="Candara" panose="020E0502030303020204" pitchFamily="34" charset="0"/>
                  </a:rPr>
                  <a:t>th </a:t>
                </a:r>
                <a:r>
                  <a:rPr lang="en-GB" sz="2400" dirty="0">
                    <a:latin typeface="Candara" panose="020E0502030303020204" pitchFamily="34" charset="0"/>
                  </a:rPr>
                  <a:t>term: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6, 5, 0, −9,−22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569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694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1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first four terms of a quadratic sequence are: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0, 3, 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 39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Work out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2400" dirty="0"/>
                  <a:t> and an expression for the n</a:t>
                </a:r>
                <a:r>
                  <a:rPr lang="en-GB" sz="2400" baseline="30000" dirty="0"/>
                  <a:t>th</a:t>
                </a:r>
                <a:r>
                  <a:rPr lang="en-GB" sz="2400" dirty="0"/>
                  <a:t> term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2267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first four terms of a quadratic sequence are: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0, 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 16, 33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Work out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 and an expression for the n</a:t>
                </a:r>
                <a:r>
                  <a:rPr lang="en-GB" sz="2400" baseline="30000" dirty="0"/>
                  <a:t>th</a:t>
                </a:r>
                <a:r>
                  <a:rPr lang="en-GB" sz="2400" dirty="0"/>
                  <a:t> term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2267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387263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387263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07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