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67.xml" ContentType="application/vnd.openxmlformats-officedocument.presentationml.slide+xml"/>
  <Override PartName="/ppt/slides/slide368.xml" ContentType="application/vnd.openxmlformats-officedocument.presentationml.slide+xml"/>
  <Override PartName="/ppt/slides/slide369.xml" ContentType="application/vnd.openxmlformats-officedocument.presentationml.slide+xml"/>
  <Override PartName="/ppt/slides/slide370.xml" ContentType="application/vnd.openxmlformats-officedocument.presentationml.slide+xml"/>
  <Override PartName="/ppt/slides/slide371.xml" ContentType="application/vnd.openxmlformats-officedocument.presentationml.slide+xml"/>
  <Override PartName="/ppt/slides/slide372.xml" ContentType="application/vnd.openxmlformats-officedocument.presentationml.slide+xml"/>
  <Override PartName="/ppt/slides/slide373.xml" ContentType="application/vnd.openxmlformats-officedocument.presentationml.slide+xml"/>
  <Override PartName="/ppt/slides/slide374.xml" ContentType="application/vnd.openxmlformats-officedocument.presentationml.slide+xml"/>
  <Override PartName="/ppt/slides/slide375.xml" ContentType="application/vnd.openxmlformats-officedocument.presentationml.slide+xml"/>
  <Override PartName="/ppt/slides/slide376.xml" ContentType="application/vnd.openxmlformats-officedocument.presentationml.slide+xml"/>
  <Override PartName="/ppt/slides/slide377.xml" ContentType="application/vnd.openxmlformats-officedocument.presentationml.slide+xml"/>
  <Override PartName="/ppt/slides/slide378.xml" ContentType="application/vnd.openxmlformats-officedocument.presentationml.slide+xml"/>
  <Override PartName="/ppt/slides/slide379.xml" ContentType="application/vnd.openxmlformats-officedocument.presentationml.slide+xml"/>
  <Override PartName="/ppt/slides/slide380.xml" ContentType="application/vnd.openxmlformats-officedocument.presentationml.slide+xml"/>
  <Override PartName="/ppt/slides/slide381.xml" ContentType="application/vnd.openxmlformats-officedocument.presentationml.slide+xml"/>
  <Override PartName="/ppt/slides/slide382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70" r:id="rId367"/>
    <p:sldId id="1013" r:id="rId368"/>
    <p:sldId id="1020" r:id="rId369"/>
    <p:sldId id="4905" r:id="rId370"/>
    <p:sldId id="1022" r:id="rId371"/>
    <p:sldId id="4906" r:id="rId372"/>
    <p:sldId id="1025" r:id="rId373"/>
    <p:sldId id="4907" r:id="rId374"/>
    <p:sldId id="1031" r:id="rId375"/>
    <p:sldId id="1033" r:id="rId376"/>
    <p:sldId id="4908" r:id="rId377"/>
    <p:sldId id="1026" r:id="rId378"/>
    <p:sldId id="1091" r:id="rId379"/>
    <p:sldId id="1093" r:id="rId380"/>
    <p:sldId id="1069" r:id="rId381"/>
    <p:sldId id="1087" r:id="rId382"/>
    <p:sldId id="1071" r:id="rId38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67" Type="http://schemas.openxmlformats.org/officeDocument/2006/relationships/slide" Target="slides/slide366.xml"/><Relationship Id="rId368" Type="http://schemas.openxmlformats.org/officeDocument/2006/relationships/slide" Target="slides/slide367.xml"/><Relationship Id="rId369" Type="http://schemas.openxmlformats.org/officeDocument/2006/relationships/slide" Target="slides/slide368.xml"/><Relationship Id="rId370" Type="http://schemas.openxmlformats.org/officeDocument/2006/relationships/slide" Target="slides/slide369.xml"/><Relationship Id="rId371" Type="http://schemas.openxmlformats.org/officeDocument/2006/relationships/slide" Target="slides/slide370.xml"/><Relationship Id="rId372" Type="http://schemas.openxmlformats.org/officeDocument/2006/relationships/slide" Target="slides/slide371.xml"/><Relationship Id="rId373" Type="http://schemas.openxmlformats.org/officeDocument/2006/relationships/slide" Target="slides/slide372.xml"/><Relationship Id="rId374" Type="http://schemas.openxmlformats.org/officeDocument/2006/relationships/slide" Target="slides/slide373.xml"/><Relationship Id="rId375" Type="http://schemas.openxmlformats.org/officeDocument/2006/relationships/slide" Target="slides/slide374.xml"/><Relationship Id="rId376" Type="http://schemas.openxmlformats.org/officeDocument/2006/relationships/slide" Target="slides/slide375.xml"/><Relationship Id="rId377" Type="http://schemas.openxmlformats.org/officeDocument/2006/relationships/slide" Target="slides/slide376.xml"/><Relationship Id="rId378" Type="http://schemas.openxmlformats.org/officeDocument/2006/relationships/slide" Target="slides/slide377.xml"/><Relationship Id="rId379" Type="http://schemas.openxmlformats.org/officeDocument/2006/relationships/slide" Target="slides/slide378.xml"/><Relationship Id="rId380" Type="http://schemas.openxmlformats.org/officeDocument/2006/relationships/slide" Target="slides/slide379.xml"/><Relationship Id="rId381" Type="http://schemas.openxmlformats.org/officeDocument/2006/relationships/slide" Target="slides/slide380.xml"/><Relationship Id="rId382" Type="http://schemas.openxmlformats.org/officeDocument/2006/relationships/slide" Target="slides/slide381.xml"/><Relationship Id="rId383" Type="http://schemas.openxmlformats.org/officeDocument/2006/relationships/slide" Target="slides/slide382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7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4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5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7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2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1750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565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59914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13675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082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5018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377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2070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382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57789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2.png"/><Relationship Id="rId4" Type="http://schemas.openxmlformats.org/officeDocument/2006/relationships/image" Target="../media/image213.png"/><Relationship Id="rId5" Type="http://schemas.openxmlformats.org/officeDocument/2006/relationships/image" Target="../media/image215.png"/><Relationship Id="rId6" Type="http://schemas.openxmlformats.org/officeDocument/2006/relationships/image" Target="../media/image473.png"/><Relationship Id="rId7" Type="http://schemas.openxmlformats.org/officeDocument/2006/relationships/hyperlink" Target="https://corbettmaths.com/" TargetMode="External"/></Relationships>
</file>

<file path=ppt/slides/_rels/slide3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310.png"/><Relationship Id="rId3" Type="http://schemas.openxmlformats.org/officeDocument/2006/relationships/image" Target="../media/image3410.png"/><Relationship Id="rId4" Type="http://schemas.openxmlformats.org/officeDocument/2006/relationships/image" Target="../media/image3510.png"/></Relationships>
</file>

<file path=ppt/slides/_rels/slide3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611.png"/><Relationship Id="rId4" Type="http://schemas.openxmlformats.org/officeDocument/2006/relationships/image" Target="../media/image3711.png"/><Relationship Id="rId5" Type="http://schemas.openxmlformats.org/officeDocument/2006/relationships/image" Target="../media/image38110.png"/><Relationship Id="rId6" Type="http://schemas.openxmlformats.org/officeDocument/2006/relationships/image" Target="../media/image3911.png"/><Relationship Id="rId7" Type="http://schemas.openxmlformats.org/officeDocument/2006/relationships/image" Target="../media/image4011.png"/></Relationships>
</file>

<file path=ppt/slides/_rels/slide3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610.png"/><Relationship Id="rId3" Type="http://schemas.openxmlformats.org/officeDocument/2006/relationships/image" Target="../media/image37100.png"/><Relationship Id="rId4" Type="http://schemas.openxmlformats.org/officeDocument/2006/relationships/image" Target="../media/image3810.png"/><Relationship Id="rId5" Type="http://schemas.openxmlformats.org/officeDocument/2006/relationships/image" Target="../media/image3910.png"/><Relationship Id="rId6" Type="http://schemas.openxmlformats.org/officeDocument/2006/relationships/image" Target="../media/image4010.png"/><Relationship Id="rId7" Type="http://schemas.openxmlformats.org/officeDocument/2006/relationships/image" Target="../media/image4110.png"/><Relationship Id="rId8" Type="http://schemas.openxmlformats.org/officeDocument/2006/relationships/image" Target="../media/image4290.png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90.png"/><Relationship Id="rId3" Type="http://schemas.openxmlformats.org/officeDocument/2006/relationships/image" Target="../media/image5000.png"/><Relationship Id="rId4" Type="http://schemas.openxmlformats.org/officeDocument/2006/relationships/image" Target="../media/image5110.png"/></Relationships>
</file>

<file path=ppt/slides/_rels/slide3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20.png"/><Relationship Id="rId4" Type="http://schemas.openxmlformats.org/officeDocument/2006/relationships/image" Target="../media/image530.png"/><Relationship Id="rId5" Type="http://schemas.openxmlformats.org/officeDocument/2006/relationships/image" Target="../media/image540.png"/><Relationship Id="rId6" Type="http://schemas.openxmlformats.org/officeDocument/2006/relationships/image" Target="../media/image3110.png"/><Relationship Id="rId7" Type="http://schemas.openxmlformats.org/officeDocument/2006/relationships/image" Target="../media/image550.png"/><Relationship Id="rId8" Type="http://schemas.openxmlformats.org/officeDocument/2006/relationships/image" Target="../media/image5600.png"/><Relationship Id="rId9" Type="http://schemas.openxmlformats.org/officeDocument/2006/relationships/image" Target="../media/image5701.png"/><Relationship Id="rId10" Type="http://schemas.openxmlformats.org/officeDocument/2006/relationships/image" Target="../media/image5801.png"/><Relationship Id="rId11" Type="http://schemas.openxmlformats.org/officeDocument/2006/relationships/image" Target="../media/image5900.png"/><Relationship Id="rId12" Type="http://schemas.openxmlformats.org/officeDocument/2006/relationships/image" Target="../media/image6000.png"/><Relationship Id="rId13" Type="http://schemas.openxmlformats.org/officeDocument/2006/relationships/image" Target="../media/image612.png"/></Relationships>
</file>

<file path=ppt/slides/_rels/slide3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20.png"/><Relationship Id="rId4" Type="http://schemas.openxmlformats.org/officeDocument/2006/relationships/image" Target="../media/image9300.png"/><Relationship Id="rId5" Type="http://schemas.openxmlformats.org/officeDocument/2006/relationships/image" Target="../media/image940.png"/></Relationships>
</file>

<file path=ppt/slides/_rels/slide3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50.png"/><Relationship Id="rId4" Type="http://schemas.openxmlformats.org/officeDocument/2006/relationships/image" Target="../media/image960.png"/><Relationship Id="rId5" Type="http://schemas.openxmlformats.org/officeDocument/2006/relationships/image" Target="../media/image970.png"/></Relationships>
</file>

<file path=ppt/slides/_rels/slide3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12.png"/><Relationship Id="rId4" Type="http://schemas.openxmlformats.org/officeDocument/2006/relationships/image" Target="../media/image10201.png"/><Relationship Id="rId5" Type="http://schemas.openxmlformats.org/officeDocument/2006/relationships/image" Target="../media/image10301.png"/></Relationships>
</file>

<file path=ppt/slides/_rels/slide3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60.png"/></Relationships>
</file>

<file path=ppt/slides/_rels/slide3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400.png"/><Relationship Id="rId4" Type="http://schemas.openxmlformats.org/officeDocument/2006/relationships/image" Target="../media/image10500.png"/><Relationship Id="rId5" Type="http://schemas.openxmlformats.org/officeDocument/2006/relationships/image" Target="../media/image10600.png"/></Relationships>
</file>

<file path=ppt/slides/_rels/slide3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000.png"/><Relationship Id="rId3" Type="http://schemas.openxmlformats.org/officeDocument/2006/relationships/image" Target="../media/image216.png"/><Relationship Id="rId4" Type="http://schemas.openxmlformats.org/officeDocument/2006/relationships/image" Target="../media/image11200.png"/><Relationship Id="rId5" Type="http://schemas.openxmlformats.org/officeDocument/2006/relationships/image" Target="../media/image11300.png"/></Relationships>
</file>

<file path=ppt/slides/_rels/slide3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01.png"/><Relationship Id="rId3" Type="http://schemas.openxmlformats.org/officeDocument/2006/relationships/image" Target="../media/image1712.png"/><Relationship Id="rId4" Type="http://schemas.openxmlformats.org/officeDocument/2006/relationships/image" Target="../media/image1721.png"/><Relationship Id="rId5" Type="http://schemas.openxmlformats.org/officeDocument/2006/relationships/image" Target="../media/image217.png"/><Relationship Id="rId6" Type="http://schemas.openxmlformats.org/officeDocument/2006/relationships/image" Target="../media/image1741.png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20.png"/><Relationship Id="rId3" Type="http://schemas.openxmlformats.org/officeDocument/2006/relationships/image" Target="../media/image38300.png"/><Relationship Id="rId4" Type="http://schemas.openxmlformats.org/officeDocument/2006/relationships/image" Target="../media/image38400.png"/><Relationship Id="rId5" Type="http://schemas.openxmlformats.org/officeDocument/2006/relationships/image" Target="../media/image218.png"/></Relationships>
</file>

<file path=ppt/slides/_rels/slide3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8600.png"/><Relationship Id="rId3" Type="http://schemas.openxmlformats.org/officeDocument/2006/relationships/image" Target="../media/image38700.png"/><Relationship Id="rId4" Type="http://schemas.openxmlformats.org/officeDocument/2006/relationships/image" Target="../media/image38800.png"/><Relationship Id="rId5" Type="http://schemas.openxmlformats.org/officeDocument/2006/relationships/image" Target="../media/image219.png"/><Relationship Id="rId6" Type="http://schemas.openxmlformats.org/officeDocument/2006/relationships/image" Target="../media/image39000.png"/><Relationship Id="rId7" Type="http://schemas.openxmlformats.org/officeDocument/2006/relationships/image" Target="../media/image3912.png"/><Relationship Id="rId8" Type="http://schemas.openxmlformats.org/officeDocument/2006/relationships/image" Target="../media/image3920.png"/></Relationships>
</file>

<file path=ppt/slides/_rels/slide3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060.png"/><Relationship Id="rId4" Type="http://schemas.openxmlformats.org/officeDocument/2006/relationships/image" Target="../media/image4070.png"/><Relationship Id="rId5" Type="http://schemas.openxmlformats.org/officeDocument/2006/relationships/image" Target="../media/image4080.png"/><Relationship Id="rId6" Type="http://schemas.openxmlformats.org/officeDocument/2006/relationships/image" Target="../media/image221.png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triangle has been drawn inaccurately. Is the triangle right-angled?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The triangle has been drawn inaccurately. Is the triangle right-angled?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D1675D-1F31-43B9-907E-05BCB7862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305" y="1824149"/>
            <a:ext cx="1969845" cy="20326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E43C98-C8EF-4461-9A52-86FA199BD5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306" y="4301069"/>
            <a:ext cx="2400804" cy="203262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C9B7983-C6F8-446F-998A-93F43A829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982" y="1752933"/>
            <a:ext cx="2243008" cy="21038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225C941-1979-4D70-AECC-BE20D437923B}"/>
                  </a:ext>
                </a:extLst>
              </p:cNvPr>
              <p:cNvSpPr/>
              <p:nvPr/>
            </p:nvSpPr>
            <p:spPr>
              <a:xfrm>
                <a:off x="4566982" y="4070236"/>
                <a:ext cx="4572001" cy="16496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No: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28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58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GB" sz="24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=</m:t>
                    </m:r>
                    <m:rad>
                      <m:radPr>
                        <m:degHide m:val="on"/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4148</m:t>
                        </m:r>
                      </m:e>
                    </m:rad>
                  </m:oMath>
                </a14:m>
                <a:r>
                  <a:rPr lang="en-GB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 </a:t>
                </a:r>
              </a:p>
              <a:p>
                <a:pPr>
                  <a:spcBef>
                    <a:spcPts val="0"/>
                  </a:spcBef>
                </a:pPr>
                <a:r>
                  <a:rPr lang="en-GB" sz="24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=64.4049…</m:t>
                    </m:r>
                  </m:oMath>
                </a14:m>
                <a:endParaRPr lang="en-GB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225C941-1979-4D70-AECC-BE20D4379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070236"/>
                <a:ext cx="4572001" cy="1649619"/>
              </a:xfrm>
              <a:prstGeom prst="rect">
                <a:avLst/>
              </a:prstGeom>
              <a:blipFill>
                <a:blip r:embed="rId6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D28B1080-75A9-4523-91B1-6DFA9D4A61B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</a:t>
            </a:r>
            <a:r>
              <a:rPr lang="en-US" sz="1400" dirty="0" err="1">
                <a:latin typeface="Candara" panose="020E0502030303020204" pitchFamily="34" charset="0"/>
                <a:ea typeface="Cambria Math" panose="02040503050406030204" pitchFamily="18" charset="0"/>
              </a:rPr>
              <a:t>Corbettmaths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https://corbettmaths.com/</a:t>
            </a:r>
            <a:endParaRPr lang="en-US" sz="1400" dirty="0">
              <a:latin typeface="Candara" panose="020E0502030303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105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7" grpId="0"/>
    </p:bldLst>
  </p:timing>
</p:sld>
</file>

<file path=ppt/slides/slide3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distance between the coordinates: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(0, 0)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5, 7</m:t>
                        </m:r>
                      </m:e>
                    </m:d>
                  </m:oMath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(−1, −4)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(4, 3)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27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distance between the coordinates: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−2, −3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11</m:t>
                        </m:r>
                      </m:e>
                    </m:d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02016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17.20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02016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019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triangle: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this triangle: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72048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12.25 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720483"/>
                <a:ext cx="4572001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1362808" y="1416322"/>
            <a:ext cx="1846384" cy="1732086"/>
            <a:chOff x="1214338" y="1091651"/>
            <a:chExt cx="1846384" cy="1732086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1829796" y="1091651"/>
              <a:ext cx="1230926" cy="1732086"/>
              <a:chOff x="5081954" y="3042138"/>
              <a:chExt cx="2523397" cy="1415562"/>
            </a:xfrm>
          </p:grpSpPr>
          <p:sp>
            <p:nvSpPr>
              <p:cNvPr id="17" name="Right Triangle 16"/>
              <p:cNvSpPr/>
              <p:nvPr/>
            </p:nvSpPr>
            <p:spPr>
              <a:xfrm flipH="1">
                <a:off x="5081954" y="3042138"/>
                <a:ext cx="2514600" cy="1406770"/>
              </a:xfrm>
              <a:prstGeom prst="rtTriangl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425105" y="4357101"/>
                <a:ext cx="180246" cy="1005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2339752" y="1575229"/>
                  <a:ext cx="6695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9752" y="1575229"/>
                  <a:ext cx="669542" cy="36933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214338" y="1821413"/>
                  <a:ext cx="66954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14338" y="1821413"/>
                  <a:ext cx="669542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/>
          <p:cNvGrpSpPr/>
          <p:nvPr/>
        </p:nvGrpSpPr>
        <p:grpSpPr>
          <a:xfrm flipH="1">
            <a:off x="6562049" y="1416322"/>
            <a:ext cx="1230926" cy="1732086"/>
            <a:chOff x="5081954" y="3042138"/>
            <a:chExt cx="2523397" cy="1415562"/>
          </a:xfrm>
        </p:grpSpPr>
        <p:sp>
          <p:nvSpPr>
            <p:cNvPr id="20" name="Right Triangle 19"/>
            <p:cNvSpPr/>
            <p:nvPr/>
          </p:nvSpPr>
          <p:spPr>
            <a:xfrm flipH="1">
              <a:off x="5081954" y="3042138"/>
              <a:ext cx="2514600" cy="1406770"/>
            </a:xfrm>
            <a:prstGeom prst="rtTriangl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425105" y="4357101"/>
              <a:ext cx="180246" cy="10059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72005" y="1899900"/>
                <a:ext cx="666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2005" y="1899900"/>
                <a:ext cx="66633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946591" y="2146084"/>
                <a:ext cx="666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591" y="2146084"/>
                <a:ext cx="66633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210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2" grpId="0"/>
      <p:bldP spid="23" grpId="0"/>
    </p:bldLst>
  </p:timing>
</p:sld>
</file>

<file path=ppt/slides/slide3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area of this triangle: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area of this triangle: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86115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13.64 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861156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/>
          <p:cNvGrpSpPr/>
          <p:nvPr/>
        </p:nvGrpSpPr>
        <p:grpSpPr>
          <a:xfrm>
            <a:off x="956826" y="1051076"/>
            <a:ext cx="2704228" cy="2580585"/>
            <a:chOff x="956826" y="1051076"/>
            <a:chExt cx="2704228" cy="2580585"/>
          </a:xfrm>
        </p:grpSpPr>
        <p:sp>
          <p:nvSpPr>
            <p:cNvPr id="15" name="Isosceles Triangle 14"/>
            <p:cNvSpPr/>
            <p:nvPr/>
          </p:nvSpPr>
          <p:spPr>
            <a:xfrm>
              <a:off x="974413" y="1051076"/>
              <a:ext cx="2453053" cy="2259623"/>
            </a:xfrm>
            <a:prstGeom prst="triangl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484365" y="2167700"/>
              <a:ext cx="158262" cy="1406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H="1">
              <a:off x="2797350" y="2179423"/>
              <a:ext cx="158262" cy="1406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956826" y="1903931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826" y="1903931"/>
                  <a:ext cx="664413" cy="276999"/>
                </a:xfrm>
                <a:prstGeom prst="rect">
                  <a:avLst/>
                </a:prstGeom>
                <a:blipFill>
                  <a:blip r:embed="rId3"/>
                  <a:stretch>
                    <a:fillRect l="-8257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996641" y="1895138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6641" y="1895138"/>
                  <a:ext cx="664413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8257" r="-4587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1967942" y="3354662"/>
                  <a:ext cx="6644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7942" y="3354662"/>
                  <a:ext cx="664413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8257" r="-4587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1" name="Group 20"/>
          <p:cNvGrpSpPr/>
          <p:nvPr/>
        </p:nvGrpSpPr>
        <p:grpSpPr>
          <a:xfrm>
            <a:off x="5716535" y="1051076"/>
            <a:ext cx="2575987" cy="2580585"/>
            <a:chOff x="956826" y="1051076"/>
            <a:chExt cx="2575987" cy="2580585"/>
          </a:xfrm>
        </p:grpSpPr>
        <p:sp>
          <p:nvSpPr>
            <p:cNvPr id="22" name="Isosceles Triangle 21"/>
            <p:cNvSpPr/>
            <p:nvPr/>
          </p:nvSpPr>
          <p:spPr>
            <a:xfrm>
              <a:off x="974413" y="1051076"/>
              <a:ext cx="2453053" cy="2259623"/>
            </a:xfrm>
            <a:prstGeom prst="triangle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1484365" y="2167700"/>
              <a:ext cx="158262" cy="1406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>
              <a:off x="2797350" y="2179423"/>
              <a:ext cx="158262" cy="1406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956826" y="1903931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56826" y="1903931"/>
                  <a:ext cx="53617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0227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2996641" y="1895138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96641" y="1895138"/>
                  <a:ext cx="536172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9091" r="-5682" b="-666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1967942" y="3354662"/>
                  <a:ext cx="53617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7942" y="3354662"/>
                  <a:ext cx="536172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0227" r="-5682" b="-6522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22082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Is the triangle right-angled?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cm,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Is the triangle right-angled?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 b="-18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triangle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16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Is the triangle right-angled?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393824"/>
                <a:ext cx="4572001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No,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16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393824"/>
                <a:ext cx="4572001" cy="470000"/>
              </a:xfrm>
              <a:prstGeom prst="rect">
                <a:avLst/>
              </a:prstGeom>
              <a:blipFill>
                <a:blip r:embed="rId4"/>
                <a:stretch>
                  <a:fillRect t="-10390" b="-2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9277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5923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=13.42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592359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2"/>
          <p:cNvGrpSpPr/>
          <p:nvPr/>
        </p:nvGrpSpPr>
        <p:grpSpPr>
          <a:xfrm>
            <a:off x="154540" y="1580422"/>
            <a:ext cx="3740194" cy="1907931"/>
            <a:chOff x="-169821" y="807665"/>
            <a:chExt cx="3740194" cy="1907931"/>
          </a:xfrm>
        </p:grpSpPr>
        <p:grpSp>
          <p:nvGrpSpPr>
            <p:cNvPr id="14" name="Group 13"/>
            <p:cNvGrpSpPr/>
            <p:nvPr/>
          </p:nvGrpSpPr>
          <p:grpSpPr>
            <a:xfrm>
              <a:off x="695288" y="807665"/>
              <a:ext cx="2875085" cy="1406769"/>
              <a:chOff x="5723792" y="1881554"/>
              <a:chExt cx="2875085" cy="1406769"/>
            </a:xfrm>
          </p:grpSpPr>
          <p:sp>
            <p:nvSpPr>
              <p:cNvPr id="17" name="Right Triangle 16"/>
              <p:cNvSpPr/>
              <p:nvPr/>
            </p:nvSpPr>
            <p:spPr>
              <a:xfrm>
                <a:off x="5732585" y="1881554"/>
                <a:ext cx="2866292" cy="1397977"/>
              </a:xfrm>
              <a:prstGeom prst="rtTriangl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723792" y="3086100"/>
                <a:ext cx="193431" cy="20222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1768793" y="2346264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11 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8793" y="2346264"/>
                  <a:ext cx="865109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-169821" y="1350928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13 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169821" y="1350928"/>
                  <a:ext cx="865109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" name="Straight Connector 2"/>
          <p:cNvCxnSpPr/>
          <p:nvPr/>
        </p:nvCxnSpPr>
        <p:spPr>
          <a:xfrm flipH="1" flipV="1">
            <a:off x="2883735" y="970683"/>
            <a:ext cx="1021033" cy="201651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17" idx="0"/>
          </p:cNvCxnSpPr>
          <p:nvPr/>
        </p:nvCxnSpPr>
        <p:spPr>
          <a:xfrm flipV="1">
            <a:off x="1028442" y="970683"/>
            <a:ext cx="1872903" cy="60973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 rot="20105726">
            <a:off x="2745050" y="999928"/>
            <a:ext cx="178948" cy="18138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298349" y="1439800"/>
                <a:ext cx="736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8349" y="1439800"/>
                <a:ext cx="736868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1644695" y="839184"/>
                <a:ext cx="7368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4695" y="839184"/>
                <a:ext cx="73686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9" name="Group 58"/>
          <p:cNvGrpSpPr/>
          <p:nvPr/>
        </p:nvGrpSpPr>
        <p:grpSpPr>
          <a:xfrm>
            <a:off x="4702449" y="839184"/>
            <a:ext cx="3944284" cy="2658531"/>
            <a:chOff x="4702449" y="839184"/>
            <a:chExt cx="3944284" cy="2658531"/>
          </a:xfrm>
        </p:grpSpPr>
        <p:grpSp>
          <p:nvGrpSpPr>
            <p:cNvPr id="46" name="Group 45"/>
            <p:cNvGrpSpPr/>
            <p:nvPr/>
          </p:nvGrpSpPr>
          <p:grpSpPr>
            <a:xfrm>
              <a:off x="4702449" y="1589784"/>
              <a:ext cx="3740194" cy="1907931"/>
              <a:chOff x="-169821" y="807665"/>
              <a:chExt cx="3740194" cy="1907931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50" name="Right Triangle 49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Rectangle 50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/>
                  <p:cNvSpPr txBox="1"/>
                  <p:nvPr/>
                </p:nvSpPr>
                <p:spPr>
                  <a:xfrm>
                    <a:off x="1768793" y="2346264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8" name="TextBox 4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8793" y="2346264"/>
                    <a:ext cx="865109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9" name="TextBox 48"/>
                  <p:cNvSpPr txBox="1"/>
                  <p:nvPr/>
                </p:nvSpPr>
                <p:spPr>
                  <a:xfrm>
                    <a:off x="-169821" y="1350928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12 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9" name="TextBox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69821" y="1350928"/>
                    <a:ext cx="865109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2" name="Straight Connector 51"/>
            <p:cNvCxnSpPr/>
            <p:nvPr/>
          </p:nvCxnSpPr>
          <p:spPr>
            <a:xfrm flipH="1" flipV="1">
              <a:off x="7431644" y="980045"/>
              <a:ext cx="1021033" cy="201651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>
              <a:stCxn id="50" idx="0"/>
            </p:cNvCxnSpPr>
            <p:nvPr/>
          </p:nvCxnSpPr>
          <p:spPr>
            <a:xfrm flipV="1">
              <a:off x="5576351" y="980045"/>
              <a:ext cx="1872903" cy="609739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ectangle 53"/>
            <p:cNvSpPr/>
            <p:nvPr/>
          </p:nvSpPr>
          <p:spPr>
            <a:xfrm rot="20105726">
              <a:off x="7292959" y="1009290"/>
              <a:ext cx="178948" cy="18138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5943215" y="83918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8 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3215" y="839184"/>
                  <a:ext cx="736868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7909865" y="153605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09865" y="1536054"/>
                  <a:ext cx="736868" cy="369332"/>
                </a:xfrm>
                <a:prstGeom prst="rect">
                  <a:avLst/>
                </a:prstGeom>
                <a:blipFill>
                  <a:blip r:embed="rId13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4548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lengths of a right-angled triangle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+7, 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area of the triangle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lengths of a right-angled triangle are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+3, 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+6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area of the triangle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7081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24 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square units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708159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9458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lengths of a right-angled triangle are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+7, 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+8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perimeter of the triangle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lengths of a right-angled triangle are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+1, 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Find the perimeter of the triangle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4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7081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12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units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708159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434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04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Point A has coordinates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(2, 5)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Point B has coordinates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10)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the distance AB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34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 the possible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04478"/>
              </a:xfrm>
              <a:prstGeom prst="rect">
                <a:avLst/>
              </a:prstGeom>
              <a:blipFill>
                <a:blip r:embed="rId3"/>
                <a:stretch>
                  <a:fillRect l="-2000" t="-3042" r="-2400" b="-7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044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Point A has coordinates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5, 2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Point B has coordinates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10)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the distance AB is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65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find the possible values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04478"/>
              </a:xfrm>
              <a:prstGeom prst="rect">
                <a:avLst/>
              </a:prstGeom>
              <a:blipFill>
                <a:blip r:embed="rId4"/>
                <a:stretch>
                  <a:fillRect l="-2000" t="-3042" r="-2533" b="-79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4828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𝑜𝑟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48285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1053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Find the length of the longest diagonal in a cuboid measuring 6 by 8 by 10 cm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prstClr val="black"/>
                </a:solidFill>
                <a:latin typeface="Candara" panose="020E0502030303020204" pitchFamily="34" charset="0"/>
              </a:rPr>
              <a:t>Find the length of the longest diagonal in a cuboid measuring 3 by 4 by 5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45252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7.07 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45252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943272" y="4661924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5227" y="4123377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771" y="3617409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92102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To generate a Pythagoras triple, choose any two positive integers,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sum of their squares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difference between their squares</a:t>
                </a:r>
              </a:p>
              <a:p>
                <a:pPr marL="457200" indent="-457200">
                  <a:buAutoNum type="arabicParenR"/>
                </a:pP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double their product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You will have a Pythagoras Triple.</a:t>
                </a:r>
              </a:p>
              <a:p>
                <a:r>
                  <a:rPr lang="en-US" sz="2400" dirty="0" err="1">
                    <a:solidFill>
                      <a:prstClr val="black"/>
                    </a:solidFill>
                    <a:latin typeface="Candara" panose="020E0502030303020204" pitchFamily="34" charset="0"/>
                  </a:rPr>
                  <a:t>eg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if we start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154984"/>
              </a:xfrm>
              <a:prstGeom prst="rect">
                <a:avLst/>
              </a:prstGeom>
              <a:blipFill>
                <a:blip r:embed="rId3"/>
                <a:stretch>
                  <a:fillRect l="-2133" t="-1173" r="-1600" b="-23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Using the method, find a Pythagoras triple starting with the numbers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Can you prove why it works algebraically?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6001643"/>
              </a:xfrm>
              <a:prstGeom prst="rect">
                <a:avLst/>
              </a:prstGeom>
              <a:blipFill>
                <a:blip r:embed="rId4"/>
                <a:stretch>
                  <a:fillRect l="-2000" t="-812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70815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20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21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29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708159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8004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circle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area of the circle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6502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44.4 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650239"/>
                <a:ext cx="4572001" cy="461665"/>
              </a:xfrm>
              <a:prstGeom prst="rect">
                <a:avLst/>
              </a:prstGeom>
              <a:blipFill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70" y="1030120"/>
            <a:ext cx="3638964" cy="346771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135352" y="2579313"/>
                <a:ext cx="73686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352" y="2579313"/>
                <a:ext cx="73686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17566" y="3491106"/>
                <a:ext cx="73686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7566" y="3491106"/>
                <a:ext cx="736868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9270" y="1025656"/>
            <a:ext cx="3638964" cy="346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82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rectangle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Work out the possible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perimeter of the rectangle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28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Work out the possible values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 b="-10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76174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=11.8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2.2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(1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76174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478" y="1833218"/>
            <a:ext cx="4157045" cy="19285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94288" y="2333740"/>
                <a:ext cx="73686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6 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288" y="2333740"/>
                <a:ext cx="73686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478" y="1828754"/>
            <a:ext cx="4157045" cy="19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81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cube ABCDEFGH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diagonal AH and the base EFGH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81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cube ABCDEFGH has side lengths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diagonal AH and the base EFGH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01346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35.26°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01346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247" y="1919077"/>
            <a:ext cx="3324689" cy="301984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943272" y="4661924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5227" y="4123377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771" y="3617409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30680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angle between the line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𝐴𝐵𝐺𝐹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angle between the line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𝐹𝐶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the plane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𝐴𝐵𝐺𝐹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11634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51.32°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11634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1943272" y="4661924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5227" y="4123377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683771" y="3617409"/>
            <a:ext cx="507319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2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131" y="1361922"/>
            <a:ext cx="3763600" cy="266692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5270" y="1361922"/>
            <a:ext cx="3763600" cy="2666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683771" y="3523648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4 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71" y="3523648"/>
                <a:ext cx="61414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43800" y="2673841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3 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00" y="2673841"/>
                <a:ext cx="61414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665227" y="2215505"/>
                <a:ext cx="614142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8 </m:t>
                      </m:r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5227" y="2215505"/>
                <a:ext cx="61414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56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is a rod in a cylindrical tin.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AC is a diameter of the base.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vertical.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radius of the base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the tin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589 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rod and the base of the tin.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677656"/>
              </a:xfrm>
              <a:prstGeom prst="rect">
                <a:avLst/>
              </a:prstGeom>
              <a:blipFill>
                <a:blip r:embed="rId3"/>
                <a:stretch>
                  <a:fillRect l="-2000" t="-1822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There is a rod in a cylindrical tin.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AC is a diameter of the base.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vertical.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radius of the base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2.5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The volume of the tin is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589 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angle between the rod and the base of the tin.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4"/>
                <a:stretch>
                  <a:fillRect l="-2000" t="-1818" b="-4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56°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6165503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9779" y="3403681"/>
            <a:ext cx="3000794" cy="27626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2621" y="3347888"/>
            <a:ext cx="3000794" cy="2762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66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