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03.xml" ContentType="application/vnd.openxmlformats-officedocument.presentationml.slide+xml"/>
  <Override PartName="/ppt/slides/slide11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63.xml" ContentType="application/vnd.openxmlformats-officedocument.presentationml.slide+xml"/>
  <Override PartName="/ppt/slides/slide7.xml" ContentType="application/vnd.openxmlformats-officedocument.presentationml.slide+xml"/>
  <Override PartName="/ppt/slides/slide7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36" r:id="rId6"/>
    <p:sldId id="652" r:id="rId7"/>
    <p:sldId id="1046" r:id="rId8"/>
    <p:sldId id="1048" r:id="rId9"/>
    <p:sldId id="4938" r:id="rId10"/>
    <p:sldId id="1049" r:id="rId11"/>
    <p:sldId id="104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At a restaurant, 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 </a:t>
                </a:r>
                <a:r>
                  <a:rPr lang="en-US" sz="2000" dirty="0">
                    <a:latin typeface="Candara" panose="020E0502030303020204" pitchFamily="34" charset="0"/>
                  </a:rPr>
                  <a:t>choices for starters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 choices for mains.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A meal consists of one starter and one main.</a:t>
                </a:r>
              </a:p>
              <a:p>
                <a:r>
                  <a:rPr lang="en-US" sz="2000" b="0" dirty="0">
                    <a:latin typeface="Candara" panose="020E0502030303020204" pitchFamily="34" charset="0"/>
                  </a:rPr>
                  <a:t>How many different meals are possible?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631216"/>
              </a:xfrm>
              <a:prstGeom prst="rect">
                <a:avLst/>
              </a:prstGeom>
              <a:blipFill>
                <a:blip r:embed="rId2"/>
                <a:stretch>
                  <a:fillRect l="-1333" t="-1866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At a restaurant, 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choices for starters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choices for mains.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A meal consists of one starter and one main.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How many different meals are possible?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631216"/>
              </a:xfrm>
              <a:prstGeom prst="rect">
                <a:avLst/>
              </a:prstGeom>
              <a:blipFill>
                <a:blip r:embed="rId3"/>
                <a:stretch>
                  <a:fillRect l="-1333" t="-2247" b="-5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370319" y="2672075"/>
                <a:ext cx="129235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319" y="2672075"/>
                <a:ext cx="129235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72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girls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boys in a tennis club.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For a mixed doubles match, 1 boy and 1 girl form a team.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How many different teams can be formed? </a:t>
                </a:r>
                <a:endParaRPr lang="en-US" sz="20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1333" t="-1572" r="-1867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girls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32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boys in a tennis club.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For a mixed doubles match, 1 boy and 1 girl form a team.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How many different teams can be formed?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1333" t="-1887" r="-1867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652576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652576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854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 boys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</a:rPr>
                  <a:t> girls in a clas</a:t>
                </a:r>
                <a:r>
                  <a:rPr lang="en-US" sz="2000" dirty="0">
                    <a:latin typeface="Candara" panose="020E0502030303020204" pitchFamily="34" charset="0"/>
                  </a:rPr>
                  <a:t>s.</a:t>
                </a:r>
              </a:p>
              <a:p>
                <a:endParaRPr lang="en-US" sz="2000" b="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teacher will pick three students from the class and write their names in a list in order.</a:t>
                </a:r>
              </a:p>
              <a:p>
                <a:endParaRPr lang="en-US" sz="2000" b="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order will be either: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latin typeface="Candara" panose="020E0502030303020204" pitchFamily="34" charset="0"/>
                  </a:rPr>
                  <a:t>Boy, girl, boy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latin typeface="Candara" panose="020E0502030303020204" pitchFamily="34" charset="0"/>
                  </a:rPr>
                  <a:t>Girl, boy, girl</a:t>
                </a:r>
              </a:p>
              <a:p>
                <a:pPr marL="285750" indent="-285750">
                  <a:buFontTx/>
                  <a:buChar char="-"/>
                </a:pPr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How many different lists can be written?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77875"/>
              </a:xfrm>
              <a:prstGeom prst="rect">
                <a:avLst/>
              </a:prstGeom>
              <a:blipFill>
                <a:blip r:embed="rId2"/>
                <a:stretch>
                  <a:fillRect l="-1467" t="-876" r="-1467" b="-21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boys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</a:rPr>
                  <a:t> girls in a class.</a:t>
                </a: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teacher will pick three students from the class and write their names in a list in order.</a:t>
                </a: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The order will be either: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latin typeface="Candara" panose="020E0502030303020204" pitchFamily="34" charset="0"/>
                  </a:rPr>
                  <a:t>Boy, girl, boy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2000" dirty="0">
                    <a:latin typeface="Candara" panose="020E0502030303020204" pitchFamily="34" charset="0"/>
                  </a:rPr>
                  <a:t>Girl, boy, girl</a:t>
                </a:r>
              </a:p>
              <a:p>
                <a:pPr marL="285750" indent="-285750">
                  <a:buFontTx/>
                  <a:buChar char="-"/>
                </a:pPr>
                <a:endParaRPr lang="en-US" sz="2000" dirty="0"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</a:rPr>
                  <a:t>How many different lists can be written?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477875"/>
              </a:xfrm>
              <a:prstGeom prst="rect">
                <a:avLst/>
              </a:prstGeom>
              <a:blipFill>
                <a:blip r:embed="rId3"/>
                <a:stretch>
                  <a:fillRect l="-1467" t="-1053" r="-1467" b="-22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1" y="3926146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2400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926146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1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Integers are made using some of the digits 0, 1, 2, 3, 4, 5</a:t>
            </a:r>
          </a:p>
          <a:p>
            <a:r>
              <a:rPr lang="en-US" sz="2000" b="0" dirty="0">
                <a:latin typeface="Candara" panose="020E0502030303020204" pitchFamily="34" charset="0"/>
              </a:rPr>
              <a:t>Each integer made: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Has 3 digits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Candara" panose="020E0502030303020204" pitchFamily="34" charset="0"/>
              </a:rPr>
              <a:t>Is greater than 2000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Has no digit repeated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latin typeface="Candara" panose="020E0502030303020204" pitchFamily="34" charset="0"/>
              </a:rPr>
              <a:t>Is a multiple of 2</a:t>
            </a:r>
          </a:p>
          <a:p>
            <a:r>
              <a:rPr lang="en-US" sz="2000" dirty="0">
                <a:latin typeface="Candara" panose="020E0502030303020204" pitchFamily="34" charset="0"/>
              </a:rPr>
              <a:t>How many integers can be made?</a:t>
            </a:r>
            <a:endParaRPr lang="en-US" sz="20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Integers are made using some of the digits 0, 1, 2, 3, 4, 5</a:t>
            </a:r>
          </a:p>
          <a:p>
            <a:r>
              <a:rPr lang="en-US" sz="2000" dirty="0">
                <a:latin typeface="Candara" panose="020E0502030303020204" pitchFamily="34" charset="0"/>
              </a:rPr>
              <a:t>Each integer made: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Has 4 digits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Is less than 3000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Has no digit repeated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Is a multiple of 5</a:t>
            </a:r>
          </a:p>
          <a:p>
            <a:r>
              <a:rPr lang="en-US" sz="2000" dirty="0">
                <a:latin typeface="Candara" panose="020E0502030303020204" pitchFamily="34" charset="0"/>
              </a:rPr>
              <a:t>How many integers can be made?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396445" y="2967335"/>
                <a:ext cx="129235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445" y="2967335"/>
                <a:ext cx="1292353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954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men in a group.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pairs can be formed?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men in a group.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different pairs can be formed?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463934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463934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118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59</m:t>
                    </m:r>
                  </m:oMath>
                </a14:m>
                <a:r>
                  <a:rPr lang="en-US" b="0" dirty="0">
                    <a:latin typeface="Candara" panose="020E0502030303020204" pitchFamily="34" charset="0"/>
                  </a:rPr>
                  <a:t> girls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78</m:t>
                    </m:r>
                  </m:oMath>
                </a14:m>
                <a:r>
                  <a:rPr lang="en-US" b="0" dirty="0">
                    <a:latin typeface="Candara" panose="020E0502030303020204" pitchFamily="34" charset="0"/>
                  </a:rPr>
                  <a:t> boys in Year 13 at a school. 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One girl is chosen for the role of  Head Girl.</a:t>
                </a: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A different girl is chosen </a:t>
                </a:r>
                <a:r>
                  <a:rPr lang="en-US" dirty="0">
                    <a:latin typeface="Candara" panose="020E0502030303020204" pitchFamily="34" charset="0"/>
                  </a:rPr>
                  <a:t>for the role of</a:t>
                </a:r>
                <a:r>
                  <a:rPr lang="en-US" b="0" dirty="0">
                    <a:latin typeface="Candara" panose="020E0502030303020204" pitchFamily="34" charset="0"/>
                  </a:rPr>
                  <a:t> Deputy Head Girl.</a:t>
                </a: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One boy is chosen </a:t>
                </a:r>
                <a:r>
                  <a:rPr lang="en-US" dirty="0">
                    <a:latin typeface="Candara" panose="020E0502030303020204" pitchFamily="34" charset="0"/>
                  </a:rPr>
                  <a:t>for the role of</a:t>
                </a:r>
                <a:r>
                  <a:rPr lang="en-US" b="0" dirty="0">
                    <a:latin typeface="Candara" panose="020E0502030303020204" pitchFamily="34" charset="0"/>
                  </a:rPr>
                  <a:t> Head Boy.</a:t>
                </a: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A different boy is chosen for the role of Deputy Head boy.</a:t>
                </a: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How many different ways can this be done?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blipFill>
                <a:blip r:embed="rId2"/>
                <a:stretch>
                  <a:fillRect l="-1067" t="-1064" b="-23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95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</a:rPr>
                  <a:t> girls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87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</a:rPr>
                  <a:t> boys in Year 13 at a school. 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One girl is chosen for the role of  Head Girl.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A different girl is chosen for the role of Deputy Head Girl.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One boy is chosen for the role of Head Boy.</a:t>
                </a:r>
              </a:p>
              <a:p>
                <a:r>
                  <a:rPr lang="en-US" dirty="0">
                    <a:latin typeface="Candara" panose="020E0502030303020204" pitchFamily="34" charset="0"/>
                  </a:rPr>
                  <a:t>A different boy is chosen for the role of Deputy Head boy.</a:t>
                </a: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r>
                  <a:rPr lang="en-US" dirty="0">
                    <a:latin typeface="Candara" panose="020E0502030303020204" pitchFamily="34" charset="0"/>
                  </a:rPr>
                  <a:t>How many different ways can this be done?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862322"/>
              </a:xfrm>
              <a:prstGeom prst="rect">
                <a:avLst/>
              </a:prstGeom>
              <a:blipFill>
                <a:blip r:embed="rId3"/>
                <a:stretch>
                  <a:fillRect l="-1067" t="-1279" b="-2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2001" y="3198167"/>
                <a:ext cx="457199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66814260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3198167"/>
                <a:ext cx="4571999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160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