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141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9.xml" ContentType="application/vnd.openxmlformats-officedocument.presentationml.slide+xml"/>
  <Override PartName="/ppt/slides/slide192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8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1.xml" ContentType="application/vnd.openxmlformats-officedocument.presentationml.slide+xml"/>
  <Override PartName="/ppt/slides/slide302.xml" ContentType="application/vnd.openxmlformats-officedocument.presentationml.slide+xml"/>
  <Override PartName="/ppt/slides/slide303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4858" r:id="rId301"/>
    <p:sldId id="4860" r:id="rId302"/>
    <p:sldId id="4862" r:id="rId303"/>
    <p:sldId id="4861" r:id="rId30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01" Type="http://schemas.openxmlformats.org/officeDocument/2006/relationships/slide" Target="slides/slide300.xml"/><Relationship Id="rId302" Type="http://schemas.openxmlformats.org/officeDocument/2006/relationships/slide" Target="slides/slide301.xml"/><Relationship Id="rId303" Type="http://schemas.openxmlformats.org/officeDocument/2006/relationships/slide" Target="slides/slide302.xml"/><Relationship Id="rId304" Type="http://schemas.openxmlformats.org/officeDocument/2006/relationships/slide" Target="slides/slide303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8.png"/><Relationship Id="rId3" Type="http://schemas.openxmlformats.org/officeDocument/2006/relationships/image" Target="../media/image129.png"/><Relationship Id="rId4" Type="http://schemas.openxmlformats.org/officeDocument/2006/relationships/image" Target="../media/image1311.png"/></Relationships>
</file>

<file path=ppt/slides/_rels/slide3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42.png"/><Relationship Id="rId3" Type="http://schemas.openxmlformats.org/officeDocument/2006/relationships/image" Target="../media/image1250.png"/><Relationship Id="rId4" Type="http://schemas.openxmlformats.org/officeDocument/2006/relationships/image" Target="../media/image1260.png"/><Relationship Id="rId5" Type="http://schemas.openxmlformats.org/officeDocument/2006/relationships/image" Target="../media/image132.png"/></Relationships>
</file>

<file path=ppt/slides/_rels/slide3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089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=81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49</m:t>
                          </m:r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1600" b="0" i="1" smtClean="0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GB" sz="1600" dirty="0"/>
              </a:p>
              <a:p>
                <a:r>
                  <a:rPr lang="en-GB" sz="1600" dirty="0"/>
                  <a:t>Use calculus to show that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sz="1600" dirty="0"/>
                  <a:t> has a minimum value and work out the minimum value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089465"/>
              </a:xfrm>
              <a:prstGeom prst="rect">
                <a:avLst/>
              </a:prstGeom>
              <a:blipFill>
                <a:blip r:embed="rId2"/>
                <a:stretch>
                  <a:fillRect l="-667" b="-67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474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1600" i="1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=49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GB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81</m:t>
                          </m:r>
                        </m:num>
                        <m:den>
                          <m:r>
                            <a:rPr lang="en-GB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den>
                      </m:f>
                      <m:r>
                        <a:rPr lang="en-GB" sz="16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1600" i="1">
                          <a:latin typeface="Cambria Math" panose="02040503050406030204" pitchFamily="18" charset="0"/>
                        </a:rPr>
                        <m:t>&gt;0</m:t>
                      </m:r>
                    </m:oMath>
                  </m:oMathPara>
                </a14:m>
                <a:endParaRPr lang="en-GB" sz="1600" dirty="0"/>
              </a:p>
              <a:p>
                <a:r>
                  <a:rPr lang="en-GB" sz="1600" dirty="0"/>
                  <a:t>Use calculus to show that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sz="1600" dirty="0"/>
                  <a:t> has a minimum value and work out the minimum value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endParaRPr lang="en-GB" sz="1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47403"/>
              </a:xfrm>
              <a:prstGeom prst="rect">
                <a:avLst/>
              </a:prstGeom>
              <a:blipFill>
                <a:blip r:embed="rId3"/>
                <a:stretch>
                  <a:fillRect l="-667" b="-639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652276"/>
                <a:ext cx="4572001" cy="2674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</m:num>
                        <m:den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=49−</m:t>
                      </m:r>
                      <m:f>
                        <m:fPr>
                          <m:ctrlP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dirty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81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dirty="0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b="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as </a:t>
                </a:r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num>
                        <m:den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GB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162</m:t>
                          </m:r>
                        </m:num>
                        <m:den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 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162</m:t>
                        </m:r>
                      </m:num>
                      <m:den>
                        <m:sSup>
                          <m:sSupPr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GB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num>
                                  <m:den>
                                    <m:r>
                                      <a:rPr lang="en-GB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</m:t>
                                    </m:r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686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&gt;0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∴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local minimum.</a:t>
                </a:r>
              </a:p>
              <a:p>
                <a14:m>
                  <m:oMath xmlns:m="http://schemas.openxmlformats.org/officeDocument/2006/math"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=49</m:t>
                    </m:r>
                    <m:d>
                      <m:d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e>
                    </m:d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81</m:t>
                        </m:r>
                      </m:num>
                      <m:den>
                        <m:f>
                          <m:fPr>
                            <m:ctrlP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num>
                          <m:den>
                            <m:r>
                              <a:rPr lang="en-GB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den>
                        </m:f>
                      </m:den>
                    </m:f>
                    <m:r>
                      <a:rPr lang="en-GB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=126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652276"/>
                <a:ext cx="4572001" cy="2674963"/>
              </a:xfrm>
              <a:prstGeom prst="rect">
                <a:avLst/>
              </a:prstGeom>
              <a:blipFill>
                <a:blip r:embed="rId4"/>
                <a:stretch>
                  <a:fillRect r="-2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76145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An F shape is made from rectangles.</a:t>
                </a:r>
              </a:p>
              <a:p>
                <a:r>
                  <a:rPr lang="en-GB" sz="1600" dirty="0"/>
                  <a:t>All lengths are in centimetres.</a:t>
                </a:r>
              </a:p>
              <a:p>
                <a:r>
                  <a:rPr lang="en-GB" sz="1600" dirty="0"/>
                  <a:t>The perimeter of the shape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128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r>
                  <a:rPr lang="en-GB" sz="1600" dirty="0"/>
                  <a:t>The area of the shape is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i="1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16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16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Find an expression for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Hence find an expression for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Use calculus to derive an expression for the rate of change of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/>
                  <a:t> as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/>
                  <a:t> varies.</a:t>
                </a:r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Hence work out the maximum area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2308324"/>
              </a:xfrm>
              <a:prstGeom prst="rect">
                <a:avLst/>
              </a:prstGeom>
              <a:blipFill>
                <a:blip r:embed="rId2"/>
                <a:stretch>
                  <a:fillRect l="-667" t="-794" b="-26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600" dirty="0"/>
                  <a:t>An F shape is made from rectangles.</a:t>
                </a:r>
              </a:p>
              <a:p>
                <a:r>
                  <a:rPr lang="en-GB" sz="1600" dirty="0"/>
                  <a:t>All lengths are in centimetres.</a:t>
                </a:r>
              </a:p>
              <a:p>
                <a:r>
                  <a:rPr lang="en-GB" sz="1600" dirty="0"/>
                  <a:t>The perimeter of the shape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64 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𝑐𝑚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r>
                  <a:rPr lang="en-GB" sz="1600" dirty="0"/>
                  <a:t>The area of the shape is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sz="1600" dirty="0"/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Find an expression for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endParaRPr lang="en-GB" sz="1600" dirty="0"/>
              </a:p>
              <a:p>
                <a:pPr marL="342900" indent="-342900">
                  <a:buFontTx/>
                  <a:buAutoNum type="alphaLcParenR"/>
                </a:pPr>
                <a:r>
                  <a:rPr lang="en-GB" sz="1600" dirty="0"/>
                  <a:t>Hence find an expression for </a:t>
                </a:r>
                <a14:m>
                  <m:oMath xmlns:m="http://schemas.openxmlformats.org/officeDocument/2006/math">
                    <m:r>
                      <a:rPr lang="en-GB" sz="1600" i="1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/>
                  <a:t>.</a:t>
                </a:r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Use calculus to derive an expression for the rate of change of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GB" sz="1600" dirty="0"/>
                  <a:t> as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600" dirty="0"/>
                  <a:t> varies.</a:t>
                </a:r>
              </a:p>
              <a:p>
                <a:pPr marL="342900" indent="-342900">
                  <a:buAutoNum type="alphaLcParenR"/>
                </a:pPr>
                <a:r>
                  <a:rPr lang="en-GB" sz="1600" dirty="0"/>
                  <a:t>Hence work out the maximum area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308324"/>
              </a:xfrm>
              <a:prstGeom prst="rect">
                <a:avLst/>
              </a:prstGeom>
              <a:blipFill>
                <a:blip r:embed="rId3"/>
                <a:stretch>
                  <a:fillRect l="-667" t="-792" b="-2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2000" y="2761060"/>
                <a:ext cx="4572001" cy="132228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a)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=16−4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b)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=80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−16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=80−32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  <a:p>
                <a:r>
                  <a:rPr lang="en-GB" dirty="0">
                    <a:solidFill>
                      <a:srgbClr val="FF0000"/>
                    </a:solidFill>
                  </a:rPr>
                  <a:t>d) </a:t>
                </a:r>
                <a14:m>
                  <m:oMath xmlns:m="http://schemas.openxmlformats.org/officeDocument/2006/math"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100 </m:t>
                    </m:r>
                    <m:r>
                      <a:rPr lang="en-GB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2761060"/>
                <a:ext cx="4572001" cy="1322285"/>
              </a:xfrm>
              <a:prstGeom prst="rect">
                <a:avLst/>
              </a:prstGeom>
              <a:blipFill>
                <a:blip r:embed="rId4"/>
                <a:stretch>
                  <a:fillRect l="-1067" t="-2765" b="-64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639E825E-5D3D-4573-98A6-C1276B3B978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280" t="8834" r="36057" b="45116"/>
          <a:stretch/>
        </p:blipFill>
        <p:spPr>
          <a:xfrm>
            <a:off x="7290277" y="2765524"/>
            <a:ext cx="1590063" cy="23577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EFC00F2-E3FE-4122-9703-A8537F9F9BA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7280" t="8834" r="36057" b="45116"/>
          <a:stretch/>
        </p:blipFill>
        <p:spPr>
          <a:xfrm>
            <a:off x="2723294" y="2727394"/>
            <a:ext cx="1590063" cy="2357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658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89556"/>
                <a:ext cx="4572000" cy="2121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andara" panose="020E0502030303020204" pitchFamily="34" charset="0"/>
                  </a:rPr>
                  <a:t>A cuboid is to be made with volume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81 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The cuboid has a rectangular cross-section where the length of the rectangle is equal to twice its width,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cm.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The volume of the cuboid is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81 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𝑐</m:t>
                    </m:r>
                    <m:sSup>
                      <m:sSup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a) Show that the total length,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, of the twelve edges of the cuboid is given by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=12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1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b="0" i="1" smtClean="0">
                            <a:latin typeface="Cambria Math" panose="02040503050406030204" pitchFamily="18" charset="0"/>
                          </a:rPr>
                          <m:t>162</m:t>
                        </m:r>
                      </m:num>
                      <m:den>
                        <m:sSup>
                          <m:sSupPr>
                            <m:ctrlP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1400" dirty="0">
                  <a:latin typeface="Candara" panose="020E0502030303020204" pitchFamily="34" charset="0"/>
                </a:endParaRP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b) Given that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can vary, use differentiation to find the maximum or minimum value of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endParaRPr lang="en-GB" sz="1400" dirty="0">
                  <a:latin typeface="Candara" panose="020E0502030303020204" pitchFamily="34" charset="0"/>
                </a:endParaRP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c) Justify that the value of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you have found is a minimum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89556"/>
                <a:ext cx="4572000" cy="2121671"/>
              </a:xfrm>
              <a:prstGeom prst="rect">
                <a:avLst/>
              </a:prstGeom>
              <a:blipFill>
                <a:blip r:embed="rId2"/>
                <a:stretch>
                  <a:fillRect l="-400" b="-22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7019" y="466130"/>
                <a:ext cx="4572000" cy="2198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1400" dirty="0">
                    <a:latin typeface="Candara" panose="020E0502030303020204" pitchFamily="34" charset="0"/>
                  </a:rPr>
                  <a:t>A cuboid is to be made from 54m</a:t>
                </a:r>
                <a:r>
                  <a:rPr lang="en-GB" sz="1400" baseline="30000" dirty="0">
                    <a:latin typeface="Candara" panose="020E0502030303020204" pitchFamily="34" charset="0"/>
                  </a:rPr>
                  <a:t>2</a:t>
                </a:r>
                <a:r>
                  <a:rPr lang="en-GB" sz="1400" dirty="0">
                    <a:latin typeface="Candara" panose="020E0502030303020204" pitchFamily="34" charset="0"/>
                  </a:rPr>
                  <a:t> of sheet metal. 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The cuboid has a horizontal base and no top.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The height of the cuboid is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</a:rPr>
                      <m:t>𝑥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metres. 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Two of the opposite vertical faces are squares.</a:t>
                </a:r>
                <a:endParaRPr lang="en-GB" sz="500" dirty="0">
                  <a:latin typeface="Candara" panose="020E0502030303020204" pitchFamily="34" charset="0"/>
                </a:endParaRP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a) Show that the volume, V m</a:t>
                </a:r>
                <a:r>
                  <a:rPr lang="en-GB" sz="1400" baseline="30000" dirty="0">
                    <a:latin typeface="Candara" panose="020E0502030303020204" pitchFamily="34" charset="0"/>
                  </a:rPr>
                  <a:t>3</a:t>
                </a:r>
                <a:r>
                  <a:rPr lang="en-GB" sz="1400" dirty="0">
                    <a:latin typeface="Candara" panose="020E0502030303020204" pitchFamily="34" charset="0"/>
                  </a:rPr>
                  <a:t>, of the tank is given by 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GB" sz="1400" i="1">
                        <a:latin typeface="Cambria Math"/>
                      </a:rPr>
                      <m:t>𝑉</m:t>
                    </m:r>
                    <m:r>
                      <a:rPr lang="en-GB" sz="1400" i="1">
                        <a:latin typeface="Cambria Math"/>
                      </a:rPr>
                      <m:t>=18</m:t>
                    </m:r>
                    <m:r>
                      <a:rPr lang="en-GB" sz="1400" i="1">
                        <a:latin typeface="Cambria Math"/>
                      </a:rPr>
                      <m:t>𝑥</m:t>
                    </m:r>
                    <m:r>
                      <a:rPr lang="en-GB" sz="1400" i="1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1400" i="1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en-GB" sz="1400" i="1">
                            <a:latin typeface="Cambria Math"/>
                          </a:rPr>
                          <m:t>3</m:t>
                        </m:r>
                      </m:den>
                    </m:f>
                    <m:sSup>
                      <m:sSupPr>
                        <m:ctrlPr>
                          <a:rPr lang="en-GB" sz="1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1400" i="1"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en-GB" sz="1400" i="1"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b) Given that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can vary, use differentiation to find the maximum or minimum value of </a:t>
                </a:r>
                <a14:m>
                  <m:oMath xmlns:m="http://schemas.openxmlformats.org/officeDocument/2006/math">
                    <m:r>
                      <a:rPr lang="en-GB" sz="1400" i="1" dirty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.</a:t>
                </a:r>
              </a:p>
              <a:p>
                <a:r>
                  <a:rPr lang="en-GB" sz="1400" dirty="0">
                    <a:latin typeface="Candara" panose="020E0502030303020204" pitchFamily="34" charset="0"/>
                  </a:rPr>
                  <a:t>c) Justify that the value of </a:t>
                </a:r>
                <a14:m>
                  <m:oMath xmlns:m="http://schemas.openxmlformats.org/officeDocument/2006/math">
                    <m:r>
                      <a:rPr lang="en-GB" sz="1400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GB" sz="1400" dirty="0">
                    <a:latin typeface="Candara" panose="020E0502030303020204" pitchFamily="34" charset="0"/>
                  </a:rPr>
                  <a:t> you have found is a maximum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9" y="466130"/>
                <a:ext cx="4572000" cy="2198551"/>
              </a:xfrm>
              <a:prstGeom prst="rect">
                <a:avLst/>
              </a:prstGeom>
              <a:blipFill>
                <a:blip r:embed="rId3"/>
                <a:stretch>
                  <a:fillRect l="-400" t="-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82037" y="2844225"/>
                <a:ext cx="4572001" cy="9686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Bef>
                    <a:spcPts val="0"/>
                  </a:spcBef>
                </a:pPr>
                <a:r>
                  <a: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a) Shown</a:t>
                </a:r>
              </a:p>
              <a:p>
                <a:pPr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=36</m:t>
                    </m:r>
                  </m:oMath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>
                  <a:spcBef>
                    <a:spcPts val="0"/>
                  </a:spcBef>
                </a:pPr>
                <a:r>
                  <a:rPr lang="en-US" sz="160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=−4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1600" b="0" dirty="0">
                    <a:solidFill>
                      <a:srgbClr val="FF0000"/>
                    </a:solidFill>
                    <a:latin typeface="Candara" panose="020E0502030303020204" pitchFamily="34" charset="0"/>
                    <a:ea typeface="Cambria Math" panose="02040503050406030204" pitchFamily="18" charset="0"/>
                  </a:rPr>
                  <a:t> ; </a:t>
                </a:r>
                <a14:m>
                  <m:oMath xmlns:m="http://schemas.openxmlformats.org/officeDocument/2006/math"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=3,</m:t>
                    </m:r>
                    <m:f>
                      <m:fPr>
                        <m:ctrlP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GB" sz="16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  <m:sSup>
                          <m:sSupPr>
                            <m:ctrlP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16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GB" sz="16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=−12&lt;0</m:t>
                    </m:r>
                  </m:oMath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7" y="2844225"/>
                <a:ext cx="4572001" cy="968663"/>
              </a:xfrm>
              <a:prstGeom prst="rect">
                <a:avLst/>
              </a:prstGeom>
              <a:blipFill>
                <a:blip r:embed="rId4"/>
                <a:stretch>
                  <a:fillRect l="-800" t="-1899" b="-25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8095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