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ngesInfos/changesInfo1.xml" ContentType="application/vnd.ms-powerpoint.changesinfo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2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03.xml" ContentType="application/vnd.openxmlformats-officedocument.presentationml.slide+xml"/>
  <Override PartName="/ppt/slides/slide113.xml" ContentType="application/vnd.openxmlformats-officedocument.presentationml.slide+xml"/>
  <Override PartName="/ppt/slides/slide12.xml" ContentType="application/vnd.openxmlformats-officedocument.presentationml.slide+xml"/>
  <Override PartName="/ppt/slides/slide120.xml" ContentType="application/vnd.openxmlformats-officedocument.presentationml.slide+xml"/>
  <Override PartName="/ppt/slides/slide131.xml" ContentType="application/vnd.openxmlformats-officedocument.presentationml.slide+xml"/>
  <Override PartName="/ppt/slides/slide141.xml" ContentType="application/vnd.openxmlformats-officedocument.presentationml.slide+xml"/>
  <Override PartName="/ppt/slides/slide153.xml" ContentType="application/vnd.openxmlformats-officedocument.presentationml.slide+xml"/>
  <Override PartName="/ppt/slides/slide156.xml" ContentType="application/vnd.openxmlformats-officedocument.presentationml.slide+xml"/>
  <Override PartName="/ppt/slides/slide169.xml" ContentType="application/vnd.openxmlformats-officedocument.presentationml.slide+xml"/>
  <Override PartName="/ppt/slides/slide192.xml" ContentType="application/vnd.openxmlformats-officedocument.presentationml.slide+xml"/>
  <Override PartName="/ppt/slides/slide203.xml" ContentType="application/vnd.openxmlformats-officedocument.presentationml.slide+xml"/>
  <Override PartName="/ppt/slides/slide209.xml" ContentType="application/vnd.openxmlformats-officedocument.presentationml.slide+xml"/>
  <Override PartName="/ppt/slides/slide218.xml" ContentType="application/vnd.openxmlformats-officedocument.presentationml.slide+xml"/>
  <Override PartName="/ppt/slides/slide223.xml" ContentType="application/vnd.openxmlformats-officedocument.presentationml.slide+xml"/>
  <Override PartName="/ppt/slides/slide224.xml" ContentType="application/vnd.openxmlformats-officedocument.presentationml.slide+xml"/>
  <Override PartName="/ppt/slides/slide229.xml" ContentType="application/vnd.openxmlformats-officedocument.presentationml.slide+xml"/>
  <Override PartName="/ppt/slides/slide231.xml" ContentType="application/vnd.openxmlformats-officedocument.presentationml.slide+xml"/>
  <Override PartName="/ppt/slides/slide235.xml" ContentType="application/vnd.openxmlformats-officedocument.presentationml.slide+xml"/>
  <Override PartName="/ppt/slides/slide241.xml" ContentType="application/vnd.openxmlformats-officedocument.presentationml.slide+xml"/>
  <Override PartName="/ppt/slides/slide243.xml" ContentType="application/vnd.openxmlformats-officedocument.presentationml.slide+xml"/>
  <Override PartName="/ppt/slides/slide24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65.xml" ContentType="application/vnd.openxmlformats-officedocument.presentationml.slide+xml"/>
  <Override PartName="/ppt/slides/slide275.xml" ContentType="application/vnd.openxmlformats-officedocument.presentationml.slide+xml"/>
  <Override PartName="/ppt/slides/slide282.xml" ContentType="application/vnd.openxmlformats-officedocument.presentationml.slide+xml"/>
  <Override PartName="/ppt/slides/slide293.xml" ContentType="application/vnd.openxmlformats-officedocument.presentationml.slide+xml"/>
  <Override PartName="/ppt/slides/slide3.xml" ContentType="application/vnd.openxmlformats-officedocument.presentationml.slide+xml"/>
  <Override PartName="/ppt/slides/slide300.xml" ContentType="application/vnd.openxmlformats-officedocument.presentationml.slide+xml"/>
  <Override PartName="/ppt/slides/slide304.xml" ContentType="application/vnd.openxmlformats-officedocument.presentationml.slide+xml"/>
  <Override PartName="/ppt/slides/slide305.xml" ContentType="application/vnd.openxmlformats-officedocument.presentationml.slide+xml"/>
  <Override PartName="/ppt/slides/slide306.xml" ContentType="application/vnd.openxmlformats-officedocument.presentationml.slide+xml"/>
  <Override PartName="/ppt/slides/slide307.xml" ContentType="application/vnd.openxmlformats-officedocument.presentationml.slide+xml"/>
  <Override PartName="/ppt/slides/slide308.xml" ContentType="application/vnd.openxmlformats-officedocument.presentationml.slide+xml"/>
  <Override PartName="/ppt/slides/slide309.xml" ContentType="application/vnd.openxmlformats-officedocument.presentationml.slide+xml"/>
  <Override PartName="/ppt/slides/slide319.xml" ContentType="application/vnd.openxmlformats-officedocument.presentationml.slide+xml"/>
  <Override PartName="/ppt/slides/slide327.xml" ContentType="application/vnd.openxmlformats-officedocument.presentationml.slide+xml"/>
  <Override PartName="/ppt/slides/slide331.xml" ContentType="application/vnd.openxmlformats-officedocument.presentationml.slide+xml"/>
  <Override PartName="/ppt/slides/slide332.xml" ContentType="application/vnd.openxmlformats-officedocument.presentationml.slide+xml"/>
  <Override PartName="/ppt/slides/slide353.xml" ContentType="application/vnd.openxmlformats-officedocument.presentationml.slide+xml"/>
  <Override PartName="/ppt/slides/slide366.xml" ContentType="application/vnd.openxmlformats-officedocument.presentationml.slide+xml"/>
  <Override PartName="/ppt/slides/slide383.xml" ContentType="application/vnd.openxmlformats-officedocument.presentationml.slide+xml"/>
  <Override PartName="/ppt/slides/slide39.xml" ContentType="application/vnd.openxmlformats-officedocument.presentationml.slide+xml"/>
  <Override PartName="/ppt/slides/slide392.xml" ContentType="application/vnd.openxmlformats-officedocument.presentationml.slide+xml"/>
  <Override PartName="/ppt/slides/slide4.xml" ContentType="application/vnd.openxmlformats-officedocument.presentationml.slide+xml"/>
  <Override PartName="/ppt/slides/slide408.xml" ContentType="application/vnd.openxmlformats-officedocument.presentationml.slide+xml"/>
  <Override PartName="/ppt/slides/slide414.xml" ContentType="application/vnd.openxmlformats-officedocument.presentationml.slide+xml"/>
  <Override PartName="/ppt/slides/slide5.xml" ContentType="application/vnd.openxmlformats-officedocument.presentationml.slide+xml"/>
  <Override PartName="/ppt/slides/slide63.xml" ContentType="application/vnd.openxmlformats-officedocument.presentationml.slide+xml"/>
  <Override PartName="/ppt/slides/slide73.xml" ContentType="application/vnd.openxmlformats-officedocument.presentationml.slide+xml"/>
  <Override PartName="/ppt/slides/slide90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30"/>
  </p:notesMasterIdLst>
  <p:handoutMasterIdLst>
    <p:handoutMasterId r:id="rId431"/>
  </p:handoutMasterIdLst>
  <p:sldIdLst>
    <p:sldId id="4859" r:id="rId305"/>
    <p:sldId id="4864" r:id="rId306"/>
    <p:sldId id="4863" r:id="rId307"/>
    <p:sldId id="4852" r:id="rId30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2623" autoAdjust="0"/>
    <p:restoredTop sz="94660"/>
  </p:normalViewPr>
  <p:slideViewPr>
    <p:cSldViewPr snapToGrid="0">
      <p:cViewPr varScale="1">
        <p:scale>
          <a:sx n="98" d="100"/>
          <a:sy n="98" d="100"/>
        </p:scale>
        <p:origin x="96" y="1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8" d="100"/>
          <a:sy n="88" d="100"/>
        </p:scale>
        <p:origin x="936" y="66"/>
      </p:cViewPr>
      <p:guideLst/>
    </p:cSldViewPr>
  </p:notes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305" Type="http://schemas.openxmlformats.org/officeDocument/2006/relationships/slide" Target="slides/slide304.xml"/><Relationship Id="rId306" Type="http://schemas.openxmlformats.org/officeDocument/2006/relationships/slide" Target="slides/slide305.xml"/><Relationship Id="rId307" Type="http://schemas.openxmlformats.org/officeDocument/2006/relationships/slide" Target="slides/slide306.xml"/><Relationship Id="rId308" Type="http://schemas.openxmlformats.org/officeDocument/2006/relationships/slide" Target="slides/slide307.xml"/><Relationship Id="rId430" Type="http://schemas.openxmlformats.org/officeDocument/2006/relationships/notesMaster" Target="notesMasters/notesMaster1.xml"/><Relationship Id="rId431" Type="http://schemas.openxmlformats.org/officeDocument/2006/relationships/handoutMaster" Target="handoutMasters/handoutMaster1.xml"/><Relationship Id="rId432" Type="http://schemas.openxmlformats.org/officeDocument/2006/relationships/presProps" Target="presProps.xml"/><Relationship Id="rId433" Type="http://schemas.openxmlformats.org/officeDocument/2006/relationships/viewProps" Target="viewProps.xml"/><Relationship Id="rId434" Type="http://schemas.openxmlformats.org/officeDocument/2006/relationships/theme" Target="theme/theme1.xml"/><Relationship Id="rId435" Type="http://schemas.openxmlformats.org/officeDocument/2006/relationships/tableStyles" Target="tableStyles.xml"/><Relationship Id="rId436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ris Speller" userId="0a97f007-b978-4543-a8a0-9ee0abccdf0a" providerId="ADAL" clId="{4B19FFFC-DCC3-43BD-9109-CF989CA127F7}"/>
    <pc:docChg chg="modSld">
      <pc:chgData name="Chris Speller" userId="0a97f007-b978-4543-a8a0-9ee0abccdf0a" providerId="ADAL" clId="{4B19FFFC-DCC3-43BD-9109-CF989CA127F7}" dt="2022-05-10T08:11:50.326" v="0" actId="20577"/>
      <pc:docMkLst>
        <pc:docMk/>
      </pc:docMkLst>
      <pc:sldChg chg="modSp">
        <pc:chgData name="Chris Speller" userId="0a97f007-b978-4543-a8a0-9ee0abccdf0a" providerId="ADAL" clId="{4B19FFFC-DCC3-43BD-9109-CF989CA127F7}" dt="2022-05-10T08:11:50.326" v="0" actId="20577"/>
        <pc:sldMkLst>
          <pc:docMk/>
          <pc:sldMk cId="51669780" sldId="4918"/>
        </pc:sldMkLst>
        <pc:spChg chg="mod">
          <ac:chgData name="Chris Speller" userId="0a97f007-b978-4543-a8a0-9ee0abccdf0a" providerId="ADAL" clId="{4B19FFFC-DCC3-43BD-9109-CF989CA127F7}" dt="2022-05-10T08:11:50.326" v="0" actId="20577"/>
          <ac:spMkLst>
            <pc:docMk/>
            <pc:sldMk cId="51669780" sldId="4918"/>
            <ac:spMk id="10" creationId="{00000000-0000-0000-0000-000000000000}"/>
          </ac:spMkLst>
        </pc:spChg>
      </pc:sldChg>
    </pc:docChg>
  </pc:docChgLst>
</pc:chgInfo>
</file>

<file path=ppt/handoutMasters/_rels/handout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6E46472-3B53-4C41-9CE7-4AA81C455DF9}" type="datetimeFigureOut">
              <a:rPr lang="en-GB" smtClean="0"/>
              <a:t>10/05/2022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70BF8F7-F567-42EA-AB37-2B19A8E54B4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012127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7F719AC-94F7-499F-A602-AA6055162636}" type="datetimeFigureOut">
              <a:rPr lang="en-GB" smtClean="0"/>
              <a:t>10/05/2022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4BF47B2-D77C-4DDA-BB43-A967ADFE2DE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905062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5.xml"/></Relationship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4BF47B2-D77C-4DDA-BB43-A967ADFE2DE6}" type="slidenum">
              <a:rPr lang="en-GB" smtClean="0"/>
              <a:t>25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53217106"/>
      </p:ext>
    </p:extLst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10/05/2022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364657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10/05/2022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448818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10/05/2022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284944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10/05/2022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249242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10/05/2022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895901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10/05/2022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382846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10/05/2022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190149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10/05/2022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822330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10/05/2022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696482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10/05/2022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166517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10/05/2022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1639048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"/>
            <a:ext cx="9144000" cy="527222"/>
          </a:xfrm>
          <a:prstGeom prst="rect">
            <a:avLst/>
          </a:prstGeom>
        </p:spPr>
        <p:txBody>
          <a:bodyPr/>
          <a:lstStyle>
            <a:lvl1pPr algn="ctr">
              <a:defRPr sz="2400" b="1">
                <a:latin typeface="Candara" panose="020E0502030303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551170307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492FEE7-0506-419A-83A2-6F0EC3D084CA}" type="datetimeFigureOut">
              <a:rPr lang="en-GB" smtClean="0"/>
              <a:t>10/05/2022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431491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4.xml"/><Relationship Id="rId3" Type="http://schemas.openxmlformats.org/officeDocument/2006/relationships/slide" Target="slide25.xml"/><Relationship Id="rId4" Type="http://schemas.openxmlformats.org/officeDocument/2006/relationships/slide" Target="slide223.xml"/><Relationship Id="rId5" Type="http://schemas.openxmlformats.org/officeDocument/2006/relationships/slide" Target="slide243.xml"/><Relationship Id="rId6" Type="http://schemas.openxmlformats.org/officeDocument/2006/relationships/slide" Target="slide308.xml"/><Relationship Id="rId7" Type="http://schemas.openxmlformats.org/officeDocument/2006/relationships/slide" Target="slide331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Relationship Id="rId3" Type="http://schemas.openxmlformats.org/officeDocument/2006/relationships/slide" Target="slide5.xml"/><Relationship Id="rId4" Type="http://schemas.openxmlformats.org/officeDocument/2006/relationships/slide" Target="slide1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.xml"/><Relationship Id="rId3" Type="http://schemas.openxmlformats.org/officeDocument/2006/relationships/slide" Target="slide3.xml"/><Relationship Id="rId4" Type="http://schemas.openxmlformats.org/officeDocument/2006/relationships/slide" Target="slide26.xml"/><Relationship Id="rId5" Type="http://schemas.openxmlformats.org/officeDocument/2006/relationships/slide" Target="slide39.xml"/><Relationship Id="rId6" Type="http://schemas.openxmlformats.org/officeDocument/2006/relationships/slide" Target="slide63.xml"/><Relationship Id="rId7" Type="http://schemas.openxmlformats.org/officeDocument/2006/relationships/slide" Target="slide73.xml"/><Relationship Id="rId8" Type="http://schemas.openxmlformats.org/officeDocument/2006/relationships/slide" Target="slide90.xml"/><Relationship Id="rId9" Type="http://schemas.openxmlformats.org/officeDocument/2006/relationships/slide" Target="slide103.xml"/><Relationship Id="rId10" Type="http://schemas.openxmlformats.org/officeDocument/2006/relationships/slide" Target="slide113.xml"/><Relationship Id="rId11" Type="http://schemas.openxmlformats.org/officeDocument/2006/relationships/slide" Target="slide120.xml"/><Relationship Id="rId12" Type="http://schemas.openxmlformats.org/officeDocument/2006/relationships/slide" Target="slide131.xml"/><Relationship Id="rId13" Type="http://schemas.openxmlformats.org/officeDocument/2006/relationships/slide" Target="slide141.xml"/><Relationship Id="rId14" Type="http://schemas.openxmlformats.org/officeDocument/2006/relationships/slide" Target="slide153.xml"/><Relationship Id="rId15" Type="http://schemas.openxmlformats.org/officeDocument/2006/relationships/slide" Target="slide156.xml"/><Relationship Id="rId16" Type="http://schemas.openxmlformats.org/officeDocument/2006/relationships/slide" Target="slide169.xml"/><Relationship Id="rId17" Type="http://schemas.openxmlformats.org/officeDocument/2006/relationships/slide" Target="slide192.xml"/><Relationship Id="rId18" Type="http://schemas.openxmlformats.org/officeDocument/2006/relationships/slide" Target="slide203.xml"/><Relationship Id="rId19" Type="http://schemas.openxmlformats.org/officeDocument/2006/relationships/slide" Target="slide209.xml"/><Relationship Id="rId20" Type="http://schemas.openxmlformats.org/officeDocument/2006/relationships/slide" Target="slide218.xml"/><Relationship Id="rId21" Type="http://schemas.openxmlformats.org/officeDocument/2006/relationships/slide" Target="slide26.xml"/><Relationship Id="rId22" Type="http://schemas.openxmlformats.org/officeDocument/2006/relationships/slide" Target="slide39.xml"/><Relationship Id="rId23" Type="http://schemas.openxmlformats.org/officeDocument/2006/relationships/slide" Target="slide63.xml"/><Relationship Id="rId24" Type="http://schemas.openxmlformats.org/officeDocument/2006/relationships/slide" Target="slide73.xml"/><Relationship Id="rId25" Type="http://schemas.openxmlformats.org/officeDocument/2006/relationships/slide" Target="slide90.xml"/><Relationship Id="rId26" Type="http://schemas.openxmlformats.org/officeDocument/2006/relationships/slide" Target="slide103.xml"/><Relationship Id="rId27" Type="http://schemas.openxmlformats.org/officeDocument/2006/relationships/slide" Target="slide113.xml"/><Relationship Id="rId28" Type="http://schemas.openxmlformats.org/officeDocument/2006/relationships/image" Target="../media/image514.png"/><Relationship Id="rId29" Type="http://schemas.openxmlformats.org/officeDocument/2006/relationships/slide" Target="slide131.xml"/><Relationship Id="rId30" Type="http://schemas.openxmlformats.org/officeDocument/2006/relationships/slide" Target="slide141.xml"/><Relationship Id="rId31" Type="http://schemas.openxmlformats.org/officeDocument/2006/relationships/slide" Target="slide153.xml"/><Relationship Id="rId32" Type="http://schemas.openxmlformats.org/officeDocument/2006/relationships/slide" Target="slide156.xml"/><Relationship Id="rId33" Type="http://schemas.openxmlformats.org/officeDocument/2006/relationships/slide" Target="slide169.xml"/><Relationship Id="rId34" Type="http://schemas.openxmlformats.org/officeDocument/2006/relationships/slide" Target="slide192.xml"/><Relationship Id="rId35" Type="http://schemas.openxmlformats.org/officeDocument/2006/relationships/slide" Target="slide203.xml"/><Relationship Id="rId36" Type="http://schemas.openxmlformats.org/officeDocument/2006/relationships/slide" Target="slide209.xml"/><Relationship Id="rId37" Type="http://schemas.openxmlformats.org/officeDocument/2006/relationships/slide" Target="slide218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3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6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7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9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10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1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1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500.png"/><Relationship Id="rId3" Type="http://schemas.openxmlformats.org/officeDocument/2006/relationships/slide" Target="slide3.xml"/></Relationships>
</file>

<file path=ppt/slides/_rels/slide13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14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15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15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16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19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20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20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2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2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Relationship Id="rId3" Type="http://schemas.openxmlformats.org/officeDocument/2006/relationships/slide" Target="slide224.xml"/><Relationship Id="rId4" Type="http://schemas.openxmlformats.org/officeDocument/2006/relationships/slide" Target="slide229.xml"/><Relationship Id="rId5" Type="http://schemas.openxmlformats.org/officeDocument/2006/relationships/slide" Target="slide231.xml"/><Relationship Id="rId6" Type="http://schemas.openxmlformats.org/officeDocument/2006/relationships/slide" Target="slide235.xml"/><Relationship Id="rId7" Type="http://schemas.openxmlformats.org/officeDocument/2006/relationships/slide" Target="slide241.xml"/></Relationships>
</file>

<file path=ppt/slides/_rels/slide2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2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23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23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24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24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Relationship Id="rId3" Type="http://schemas.openxmlformats.org/officeDocument/2006/relationships/slide" Target="slide244.xml"/><Relationship Id="rId4" Type="http://schemas.openxmlformats.org/officeDocument/2006/relationships/slide" Target="slide265.xml"/><Relationship Id="rId5" Type="http://schemas.openxmlformats.org/officeDocument/2006/relationships/slide" Target="slide275.xml"/><Relationship Id="rId6" Type="http://schemas.openxmlformats.org/officeDocument/2006/relationships/slide" Target="slide282.xml"/><Relationship Id="rId7" Type="http://schemas.openxmlformats.org/officeDocument/2006/relationships/slide" Target="slide293.xml"/><Relationship Id="rId8" Type="http://schemas.openxmlformats.org/officeDocument/2006/relationships/slide" Target="slide300.xml"/><Relationship Id="rId9" Type="http://schemas.openxmlformats.org/officeDocument/2006/relationships/slide" Target="slide304.xml"/></Relationships>
</file>

<file path=ppt/slides/_rels/slide24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26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27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28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29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30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30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30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320.png"/><Relationship Id="rId3" Type="http://schemas.openxmlformats.org/officeDocument/2006/relationships/image" Target="../media/image133.png"/><Relationship Id="rId4" Type="http://schemas.openxmlformats.org/officeDocument/2006/relationships/image" Target="../media/image135.png"/><Relationship Id="rId5" Type="http://schemas.openxmlformats.org/officeDocument/2006/relationships/hyperlink" Target="https://www.desmos.com/" TargetMode="External"/></Relationships>
</file>

<file path=ppt/slides/_rels/slide30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350.png"/><Relationship Id="rId3" Type="http://schemas.openxmlformats.org/officeDocument/2006/relationships/image" Target="../media/image136.png"/><Relationship Id="rId4" Type="http://schemas.openxmlformats.org/officeDocument/2006/relationships/image" Target="../media/image137.png"/><Relationship Id="rId5" Type="http://schemas.openxmlformats.org/officeDocument/2006/relationships/hyperlink" Target="https://www.desmos.com/" TargetMode="External"/></Relationships>
</file>

<file path=ppt/slides/_rels/slide30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38.png"/><Relationship Id="rId5" Type="http://schemas.openxmlformats.org/officeDocument/2006/relationships/hyperlink" Target="https://www.desmos.com/" TargetMode="External"/></Relationships>
</file>

<file path=ppt/slides/_rels/slide30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Relationship Id="rId3" Type="http://schemas.openxmlformats.org/officeDocument/2006/relationships/slide" Target="slide309.xml"/><Relationship Id="rId4" Type="http://schemas.openxmlformats.org/officeDocument/2006/relationships/slide" Target="slide319.xml"/><Relationship Id="rId5" Type="http://schemas.openxmlformats.org/officeDocument/2006/relationships/slide" Target="slide327.xml"/></Relationships>
</file>

<file path=ppt/slides/_rels/slide30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3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3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33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Relationship Id="rId3" Type="http://schemas.openxmlformats.org/officeDocument/2006/relationships/slide" Target="slide332.xml"/><Relationship Id="rId4" Type="http://schemas.openxmlformats.org/officeDocument/2006/relationships/slide" Target="slide353.xml"/><Relationship Id="rId5" Type="http://schemas.openxmlformats.org/officeDocument/2006/relationships/slide" Target="slide366.xml"/><Relationship Id="rId6" Type="http://schemas.openxmlformats.org/officeDocument/2006/relationships/slide" Target="slide383.xml"/><Relationship Id="rId7" Type="http://schemas.openxmlformats.org/officeDocument/2006/relationships/slide" Target="slide392.xml"/><Relationship Id="rId8" Type="http://schemas.openxmlformats.org/officeDocument/2006/relationships/slide" Target="slide408.xml"/><Relationship Id="rId9" Type="http://schemas.openxmlformats.org/officeDocument/2006/relationships/slide" Target="slide414.xml"/><Relationship Id="rId10" Type="http://schemas.openxmlformats.org/officeDocument/2006/relationships/slide" Target="slide332.xml"/><Relationship Id="rId11" Type="http://schemas.openxmlformats.org/officeDocument/2006/relationships/image" Target="../media/image172.png"/><Relationship Id="rId12" Type="http://schemas.openxmlformats.org/officeDocument/2006/relationships/slide" Target="slide366.xml"/><Relationship Id="rId13" Type="http://schemas.openxmlformats.org/officeDocument/2006/relationships/slide" Target="slide383.xml"/></Relationships>
</file>

<file path=ppt/slides/_rels/slide33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35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760.png"/><Relationship Id="rId3" Type="http://schemas.openxmlformats.org/officeDocument/2006/relationships/slide" Target="slide3.xml"/></Relationships>
</file>

<file path=ppt/slides/_rels/slide36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38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39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700.png"/><Relationship Id="rId3" Type="http://schemas.openxmlformats.org/officeDocument/2006/relationships/slide" Target="slide3.xml"/></Relationships>
</file>

<file path=ppt/slides/_rels/slide40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800.png"/><Relationship Id="rId3" Type="http://schemas.openxmlformats.org/officeDocument/2006/relationships/slide" Target="slide3.xml"/></Relationships>
</file>

<file path=ppt/slides/_rels/slide4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900.png"/><Relationship Id="rId3" Type="http://schemas.openxmlformats.org/officeDocument/2006/relationships/slide" Target="slide3.xml"/></Relationships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200" dirty="0"/>
              <a:t>GCSE Further Maths (AQA Level 2)</a:t>
            </a:r>
            <a:endParaRPr lang="en-GB" sz="3200" dirty="0"/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53191490"/>
              </p:ext>
            </p:extLst>
          </p:nvPr>
        </p:nvGraphicFramePr>
        <p:xfrm>
          <a:off x="-2" y="681145"/>
          <a:ext cx="9144001" cy="27143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9144001">
                  <a:extLst>
                    <a:ext uri="{9D8B030D-6E8A-4147-A177-3AD203B41FA5}">
                      <a16:colId xmlns:a16="http://schemas.microsoft.com/office/drawing/2014/main" val="2502444471"/>
                    </a:ext>
                  </a:extLst>
                </a:gridCol>
              </a:tblGrid>
              <a:tr h="45239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400" dirty="0">
                          <a:latin typeface="Candara" panose="020E0502030303020204" pitchFamily="34" charset="0"/>
                          <a:hlinkClick r:id="rId2" action="ppaction://hlinksldjump"/>
                        </a:rPr>
                        <a:t>Number</a:t>
                      </a:r>
                      <a:endParaRPr lang="en-GB" sz="24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3291779291"/>
                  </a:ext>
                </a:extLst>
              </a:tr>
              <a:tr h="452390">
                <a:tc>
                  <a:txBody>
                    <a:bodyPr/>
                    <a:lstStyle/>
                    <a:p>
                      <a:pPr algn="l"/>
                      <a:r>
                        <a:rPr lang="en-GB" sz="2400" dirty="0">
                          <a:latin typeface="Candara" panose="020E0502030303020204" pitchFamily="34" charset="0"/>
                          <a:hlinkClick r:id="rId3" action="ppaction://hlinksldjump"/>
                        </a:rPr>
                        <a:t>Algebra</a:t>
                      </a:r>
                      <a:endParaRPr lang="en-GB" sz="24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2035927595"/>
                  </a:ext>
                </a:extLst>
              </a:tr>
              <a:tr h="452390">
                <a:tc>
                  <a:txBody>
                    <a:bodyPr/>
                    <a:lstStyle/>
                    <a:p>
                      <a:pPr algn="l"/>
                      <a:r>
                        <a:rPr lang="en-GB" sz="2400" dirty="0">
                          <a:latin typeface="Candara" panose="020E0502030303020204" pitchFamily="34" charset="0"/>
                          <a:hlinkClick r:id="rId4" action="ppaction://hlinksldjump"/>
                        </a:rPr>
                        <a:t>Coordinate geometry</a:t>
                      </a:r>
                      <a:endParaRPr lang="en-GB" sz="24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980631915"/>
                  </a:ext>
                </a:extLst>
              </a:tr>
              <a:tr h="452390">
                <a:tc>
                  <a:txBody>
                    <a:bodyPr/>
                    <a:lstStyle/>
                    <a:p>
                      <a:pPr algn="l"/>
                      <a:r>
                        <a:rPr lang="en-GB" sz="2400" dirty="0">
                          <a:latin typeface="Candara" panose="020E0502030303020204" pitchFamily="34" charset="0"/>
                          <a:hlinkClick r:id="rId5" action="ppaction://hlinksldjump"/>
                        </a:rPr>
                        <a:t>Calculus</a:t>
                      </a:r>
                      <a:endParaRPr lang="en-GB" sz="24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4047009995"/>
                  </a:ext>
                </a:extLst>
              </a:tr>
              <a:tr h="452390">
                <a:tc>
                  <a:txBody>
                    <a:bodyPr/>
                    <a:lstStyle/>
                    <a:p>
                      <a:pPr algn="l"/>
                      <a:r>
                        <a:rPr lang="en-GB" sz="2400" dirty="0">
                          <a:latin typeface="Candara" panose="020E0502030303020204" pitchFamily="34" charset="0"/>
                          <a:hlinkClick r:id="rId6" action="ppaction://hlinksldjump"/>
                        </a:rPr>
                        <a:t>Matrix transformations</a:t>
                      </a:r>
                      <a:endParaRPr lang="en-GB" sz="24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4239374604"/>
                  </a:ext>
                </a:extLst>
              </a:tr>
              <a:tr h="452390">
                <a:tc>
                  <a:txBody>
                    <a:bodyPr/>
                    <a:lstStyle/>
                    <a:p>
                      <a:pPr algn="l"/>
                      <a:r>
                        <a:rPr lang="en-GB" sz="2400" dirty="0">
                          <a:latin typeface="Candara" panose="020E0502030303020204" pitchFamily="34" charset="0"/>
                          <a:hlinkClick r:id="rId7" action="ppaction://hlinksldjump"/>
                        </a:rPr>
                        <a:t>Geometry</a:t>
                      </a:r>
                      <a:endParaRPr lang="en-GB" sz="24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76259896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4635486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Number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0F0829E5-6782-4B91-AD2A-8239EA85F74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72240252"/>
              </p:ext>
            </p:extLst>
          </p:nvPr>
        </p:nvGraphicFramePr>
        <p:xfrm>
          <a:off x="-1" y="1149775"/>
          <a:ext cx="9144000" cy="7467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9144000">
                  <a:extLst>
                    <a:ext uri="{9D8B030D-6E8A-4147-A177-3AD203B41FA5}">
                      <a16:colId xmlns:a16="http://schemas.microsoft.com/office/drawing/2014/main" val="2502444471"/>
                    </a:ext>
                  </a:extLst>
                </a:gridCol>
              </a:tblGrid>
              <a:tr h="350665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dirty="0">
                          <a:latin typeface="Candara" panose="020E0502030303020204" pitchFamily="34" charset="0"/>
                          <a:hlinkClick r:id="rId3" action="ppaction://hlinksldjump"/>
                        </a:rPr>
                        <a:t>Product rule</a:t>
                      </a:r>
                      <a:endParaRPr lang="en-GB" sz="20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3291779291"/>
                  </a:ext>
                </a:extLst>
              </a:tr>
              <a:tr h="350665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dirty="0">
                          <a:latin typeface="Candara" panose="020E0502030303020204" pitchFamily="34" charset="0"/>
                          <a:hlinkClick r:id="rId4" action="ppaction://hlinksldjump"/>
                        </a:rPr>
                        <a:t>Surds</a:t>
                      </a:r>
                      <a:endParaRPr lang="en-GB" sz="20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72134968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6018157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Product rule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61B7101-A0D8-4632-B4CD-CD76D7320F5B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4622676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Surds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337A0DC-1A5A-47FE-8838-A6D08B13E73D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2484153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-1" y="0"/>
            <a:ext cx="9144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latin typeface="Candara" panose="020E0502030303020204" pitchFamily="34" charset="0"/>
              </a:rPr>
              <a:t>Algebra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488668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3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5" name="Table 4">
                <a:extLst>
                  <a:ext uri="{FF2B5EF4-FFF2-40B4-BE49-F238E27FC236}">
                    <a16:creationId xmlns:a16="http://schemas.microsoft.com/office/drawing/2014/main" id="{35227568-FB4B-47AB-B1E3-5513F4937551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619178420"/>
                  </p:ext>
                </p:extLst>
              </p:nvPr>
            </p:nvGraphicFramePr>
            <p:xfrm>
              <a:off x="0" y="528053"/>
              <a:ext cx="9144000" cy="6017337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9144000">
                      <a:extLst>
                        <a:ext uri="{9D8B030D-6E8A-4147-A177-3AD203B41FA5}">
                          <a16:colId xmlns:a16="http://schemas.microsoft.com/office/drawing/2014/main" val="2502444471"/>
                        </a:ext>
                      </a:extLst>
                    </a:gridCol>
                  </a:tblGrid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4" action="ppaction://hlinksldjump"/>
                            </a:rPr>
                            <a:t>Functions: Domain, Range, composite, inverse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3291779291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5" action="ppaction://hlinksldjump"/>
                            </a:rPr>
                            <a:t>Expanding brackets + Use of Pascal’s triangle to find coefficients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3746978554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6" action="ppaction://hlinksldjump"/>
                            </a:rPr>
                            <a:t>Factorising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1340743406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7" action="ppaction://hlinksldjump"/>
                            </a:rPr>
                            <a:t>Algebraic fractions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1607094416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8" action="ppaction://hlinksldjump"/>
                            </a:rPr>
                            <a:t>Rearranging formulae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2125271861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9" action="ppaction://hlinksldjump"/>
                            </a:rPr>
                            <a:t>Factor theorem + using FT to factorise/solve cubic equations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3605696154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10" action="ppaction://hlinksldjump"/>
                            </a:rPr>
                            <a:t>Completing the square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3739409327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11" action="ppaction://hlinksldjump"/>
                            </a:rPr>
                            <a:t>Sketching graphs (linear, quadratic, exponential </a:t>
                          </a:r>
                          <a14:m>
                            <m:oMath xmlns:m="http://schemas.openxmlformats.org/officeDocument/2006/math">
                              <m:r>
                                <a:rPr lang="en-GB" sz="1800" b="0" i="1" smtClean="0">
                                  <a:latin typeface="Cambria Math" panose="02040503050406030204" pitchFamily="18" charset="0"/>
                                  <a:hlinkClick r:id="rId11" action="ppaction://hlinksldjump"/>
                                </a:rPr>
                                <m:t>𝑎</m:t>
                              </m:r>
                              <m:sSup>
                                <m:sSupPr>
                                  <m:ctrlPr>
                                    <a:rPr lang="en-GB" sz="1800" b="0" i="1" smtClean="0">
                                      <a:latin typeface="Cambria Math" panose="02040503050406030204" pitchFamily="18" charset="0"/>
                                      <a:hlinkClick r:id="rId11" action="ppaction://hlinksldjump"/>
                                    </a:rPr>
                                  </m:ctrlPr>
                                </m:sSupPr>
                                <m:e>
                                  <m:r>
                                    <a:rPr lang="en-GB" sz="1800" b="0" i="1" smtClean="0">
                                      <a:latin typeface="Cambria Math" panose="02040503050406030204" pitchFamily="18" charset="0"/>
                                      <a:hlinkClick r:id="rId11" action="ppaction://hlinksldjump"/>
                                    </a:rPr>
                                    <m:t>𝑏</m:t>
                                  </m:r>
                                </m:e>
                                <m:sup>
                                  <m:r>
                                    <a:rPr lang="en-GB" sz="1800" b="0" i="1" smtClean="0">
                                      <a:latin typeface="Cambria Math" panose="02040503050406030204" pitchFamily="18" charset="0"/>
                                      <a:hlinkClick r:id="rId11" action="ppaction://hlinksldjump"/>
                                    </a:rPr>
                                    <m:t>𝑥</m:t>
                                  </m:r>
                                </m:sup>
                              </m:sSup>
                            </m:oMath>
                          </a14:m>
                          <a:r>
                            <a:rPr lang="en-GB" sz="1800" dirty="0">
                              <a:latin typeface="Candara" panose="020E0502030303020204" pitchFamily="34" charset="0"/>
                              <a:hlinkClick r:id="rId11" action="ppaction://hlinksldjump"/>
                            </a:rPr>
                            <a:t> + </a:t>
                          </a:r>
                          <a14:m>
                            <m:oMath xmlns:m="http://schemas.openxmlformats.org/officeDocument/2006/math">
                              <m:r>
                                <a:rPr lang="en-GB" sz="1800" b="0" i="1" smtClean="0">
                                  <a:latin typeface="Cambria Math" panose="02040503050406030204" pitchFamily="18" charset="0"/>
                                  <a:hlinkClick r:id="rId11" action="ppaction://hlinksldjump"/>
                                </a:rPr>
                                <m:t>𝑎</m:t>
                              </m:r>
                              <m:sSup>
                                <m:sSupPr>
                                  <m:ctrlPr>
                                    <a:rPr lang="en-GB" sz="1800" b="0" i="1" smtClean="0">
                                      <a:latin typeface="Cambria Math" panose="02040503050406030204" pitchFamily="18" charset="0"/>
                                      <a:hlinkClick r:id="rId11" action="ppaction://hlinksldjump"/>
                                    </a:rPr>
                                  </m:ctrlPr>
                                </m:sSupPr>
                                <m:e>
                                  <m:r>
                                    <a:rPr lang="en-GB" sz="1800" b="0" i="1" smtClean="0">
                                      <a:latin typeface="Cambria Math" panose="02040503050406030204" pitchFamily="18" charset="0"/>
                                      <a:hlinkClick r:id="rId11" action="ppaction://hlinksldjump"/>
                                    </a:rPr>
                                    <m:t>𝑏</m:t>
                                  </m:r>
                                </m:e>
                                <m:sup>
                                  <m:r>
                                    <a:rPr lang="en-GB" sz="1800" b="0" i="1" smtClean="0">
                                      <a:latin typeface="Cambria Math" panose="02040503050406030204" pitchFamily="18" charset="0"/>
                                      <a:hlinkClick r:id="rId11" action="ppaction://hlinksldjump"/>
                                    </a:rPr>
                                    <m:t>−</m:t>
                                  </m:r>
                                  <m:r>
                                    <a:rPr lang="en-GB" sz="1800" b="0" i="1" smtClean="0">
                                      <a:latin typeface="Cambria Math" panose="02040503050406030204" pitchFamily="18" charset="0"/>
                                      <a:hlinkClick r:id="rId11" action="ppaction://hlinksldjump"/>
                                    </a:rPr>
                                    <m:t>𝑥</m:t>
                                  </m:r>
                                </m:sup>
                              </m:sSup>
                            </m:oMath>
                          </a14:m>
                          <a:r>
                            <a:rPr lang="en-GB" sz="1800" dirty="0">
                              <a:latin typeface="Candara" panose="020E0502030303020204" pitchFamily="34" charset="0"/>
                              <a:hlinkClick r:id="rId11" action="ppaction://hlinksldjump"/>
                            </a:rPr>
                            <a:t>)</a:t>
                          </a:r>
                          <a:r>
                            <a:rPr lang="en-GB" sz="1800" baseline="0" dirty="0">
                              <a:latin typeface="Candara" panose="020E0502030303020204" pitchFamily="34" charset="0"/>
                              <a:hlinkClick r:id="rId11" action="ppaction://hlinksldjump"/>
                            </a:rPr>
                            <a:t> + Piecewise functions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967910511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12" action="ppaction://hlinksldjump"/>
                            </a:rPr>
                            <a:t>Solving linear and quadratic equations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3163385825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13" action="ppaction://hlinksldjump"/>
                            </a:rPr>
                            <a:t>Simultaneous equations (Two unknowns)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1992044271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14" action="ppaction://hlinksldjump"/>
                            </a:rPr>
                            <a:t>Simultaneous equations (Three unknowns)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828396080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15" action="ppaction://hlinksldjump"/>
                            </a:rPr>
                            <a:t>Solving linear and quadratic inequalities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2315626116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16" action="ppaction://hlinksldjump"/>
                            </a:rPr>
                            <a:t>Indices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2984375508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17" action="ppaction://hlinksldjump"/>
                            </a:rPr>
                            <a:t>Proof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12887476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18" action="ppaction://hlinksldjump"/>
                            </a:rPr>
                            <a:t>Sequences: Quadratic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2949312661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19" action="ppaction://hlinksldjump"/>
                            </a:rPr>
                            <a:t>Sequences: n</a:t>
                          </a:r>
                          <a:r>
                            <a:rPr lang="en-GB" sz="1800" baseline="30000" dirty="0">
                              <a:latin typeface="Candara" panose="020E0502030303020204" pitchFamily="34" charset="0"/>
                              <a:hlinkClick r:id="rId19" action="ppaction://hlinksldjump"/>
                            </a:rPr>
                            <a:t>th</a:t>
                          </a:r>
                          <a:r>
                            <a:rPr lang="en-GB" sz="1800" baseline="0" dirty="0">
                              <a:latin typeface="Candara" panose="020E0502030303020204" pitchFamily="34" charset="0"/>
                              <a:hlinkClick r:id="rId19" action="ppaction://hlinksldjump"/>
                            </a:rPr>
                            <a:t> term and limiting values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3672280605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20" action="ppaction://hlinksldjump"/>
                            </a:rPr>
                            <a:t>Equating coefficients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1204729634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5" name="Table 4">
                <a:extLst>
                  <a:ext uri="{FF2B5EF4-FFF2-40B4-BE49-F238E27FC236}">
                    <a16:creationId xmlns:a16="http://schemas.microsoft.com/office/drawing/2014/main" id="{35227568-FB4B-47AB-B1E3-5513F4937551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619178420"/>
                  </p:ext>
                </p:extLst>
              </p:nvPr>
            </p:nvGraphicFramePr>
            <p:xfrm>
              <a:off x="0" y="528053"/>
              <a:ext cx="9144000" cy="6017337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9144000">
                      <a:extLst>
                        <a:ext uri="{9D8B030D-6E8A-4147-A177-3AD203B41FA5}">
                          <a16:colId xmlns:a16="http://schemas.microsoft.com/office/drawing/2014/main" val="2502444471"/>
                        </a:ext>
                      </a:extLst>
                    </a:gridCol>
                  </a:tblGrid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21" action="ppaction://hlinksldjump"/>
                            </a:rPr>
                            <a:t>Functions: Domain, Range, composite, inverse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3291779291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22" action="ppaction://hlinksldjump"/>
                            </a:rPr>
                            <a:t>Expanding brackets + Use of Pascal’s triangle to find coefficients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3746978554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23" action="ppaction://hlinksldjump"/>
                            </a:rPr>
                            <a:t>Factorising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1340743406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24" action="ppaction://hlinksldjump"/>
                            </a:rPr>
                            <a:t>Algebraic fractions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1607094416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25" action="ppaction://hlinksldjump"/>
                            </a:rPr>
                            <a:t>Rearranging formulae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2125271861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26" action="ppaction://hlinksldjump"/>
                            </a:rPr>
                            <a:t>Factor theorem + using FT to factorise/solve cubic equations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3605696154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27" action="ppaction://hlinksldjump"/>
                            </a:rPr>
                            <a:t>Completing the square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3739409327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34290" marB="34290">
                        <a:blipFill>
                          <a:blip r:embed="rId28"/>
                          <a:stretch>
                            <a:fillRect l="-133" t="-713793" r="-200" b="-92931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967910511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29" action="ppaction://hlinksldjump"/>
                            </a:rPr>
                            <a:t>Solving linear and quadratic equations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3163385825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30" action="ppaction://hlinksldjump"/>
                            </a:rPr>
                            <a:t>Simultaneous equations (Two unknowns)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1992044271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31" action="ppaction://hlinksldjump"/>
                            </a:rPr>
                            <a:t>Simultaneous equations (Three unknowns)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828396080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32" action="ppaction://hlinksldjump"/>
                            </a:rPr>
                            <a:t>Solving linear and quadratic inequalities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2315626116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33" action="ppaction://hlinksldjump"/>
                            </a:rPr>
                            <a:t>Indices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2984375508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34" action="ppaction://hlinksldjump"/>
                            </a:rPr>
                            <a:t>Proof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12887476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35" action="ppaction://hlinksldjump"/>
                            </a:rPr>
                            <a:t>Sequences: Quadratic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2949312661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36" action="ppaction://hlinksldjump"/>
                            </a:rPr>
                            <a:t>Sequences: n</a:t>
                          </a:r>
                          <a:r>
                            <a:rPr lang="en-GB" sz="1800" baseline="30000" dirty="0">
                              <a:latin typeface="Candara" panose="020E0502030303020204" pitchFamily="34" charset="0"/>
                              <a:hlinkClick r:id="rId36" action="ppaction://hlinksldjump"/>
                            </a:rPr>
                            <a:t>th</a:t>
                          </a:r>
                          <a:r>
                            <a:rPr lang="en-GB" sz="1800" baseline="0" dirty="0">
                              <a:latin typeface="Candara" panose="020E0502030303020204" pitchFamily="34" charset="0"/>
                              <a:hlinkClick r:id="rId36" action="ppaction://hlinksldjump"/>
                            </a:rPr>
                            <a:t> term and limiting values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3672280605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37" action="ppaction://hlinksldjump"/>
                            </a:rPr>
                            <a:t>Equating coefficients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1204729634"/>
                      </a:ext>
                    </a:extLst>
                  </a:tr>
                </a:tbl>
              </a:graphicData>
            </a:graphic>
          </p:graphicFrame>
        </mc:Fallback>
      </mc:AlternateContent>
    </p:spTree>
    <p:extLst>
      <p:ext uri="{BB962C8B-B14F-4D97-AF65-F5344CB8AC3E}">
        <p14:creationId xmlns:p14="http://schemas.microsoft.com/office/powerpoint/2010/main" val="265408924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Functions: Domain, Range, composite, inverse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6E59408-8F48-47B9-AD32-2A45E7785808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13071004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Expanding brackets + Use of Pascal’s triangle to find coefficients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1E66C62-E25C-4475-BA5F-2F214F62BF05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91703454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Factorising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219AFF9-0C38-4F62-823C-2E03F0638F85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93444682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Algebraic fractions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BD29CE3-185D-4926-BDE5-867273E7AB3F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34446015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Rearranging formulae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8557B34-3BB1-4E10-9241-C1702E58AB04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01006377"/>
      </p:ext>
    </p:extLst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Factor theorem + using FT to factorise/solve cubic equations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D5D772E-0F8D-4154-8517-8F98D10A54DF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71972348"/>
      </p:ext>
    </p:extLst>
  </p:cSld>
  <p:clrMapOvr>
    <a:masterClrMapping/>
  </p:clrMapOvr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Completing the square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93534B8-3E83-4D49-AB84-AB6D18EA8D09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6337502"/>
      </p:ext>
    </p:extLst>
  </p:cSld>
  <p:clrMapOvr>
    <a:masterClrMapping/>
  </p:clrMapOvr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AE574158-1F01-429E-A5A0-864910FA08FB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>
              <a:xfrm>
                <a:off x="0" y="1"/>
                <a:ext cx="9144000" cy="885216"/>
              </a:xfrm>
            </p:spPr>
            <p:txBody>
              <a:bodyPr>
                <a:normAutofit/>
              </a:bodyPr>
              <a:lstStyle/>
              <a:p>
                <a:pPr lvl="0">
                  <a:lnSpc>
                    <a:spcPct val="100000"/>
                  </a:lnSpc>
                  <a:spcBef>
                    <a:spcPts val="0"/>
                  </a:spcBef>
                  <a:defRPr/>
                </a:pPr>
                <a:r>
                  <a:rPr lang="en-GB" dirty="0"/>
                  <a:t>Sketching graphs (linear, quadratic, exponential </a:t>
                </a:r>
                <a14:m>
                  <m:oMath xmlns:m="http://schemas.openxmlformats.org/officeDocument/2006/math">
                    <m:r>
                      <a:rPr lang="en-GB" b="0" i="1">
                        <a:latin typeface="Cambria Math" panose="02040503050406030204" pitchFamily="18" charset="0"/>
                      </a:rPr>
                      <m:t>𝑎</m:t>
                    </m:r>
                    <m:sSup>
                      <m:sSupPr>
                        <m:ctrlPr>
                          <a:rPr lang="en-GB" b="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b="0" i="1">
                            <a:latin typeface="Cambria Math" panose="02040503050406030204" pitchFamily="18" charset="0"/>
                          </a:rPr>
                          <m:t>𝑏</m:t>
                        </m:r>
                      </m:e>
                      <m:sup>
                        <m:r>
                          <a:rPr lang="en-GB" b="0" i="1">
                            <a:latin typeface="Cambria Math" panose="02040503050406030204" pitchFamily="18" charset="0"/>
                          </a:rPr>
                          <m:t>𝑥</m:t>
                        </m:r>
                      </m:sup>
                    </m:sSup>
                  </m:oMath>
                </a14:m>
                <a:r>
                  <a:rPr lang="en-GB" dirty="0"/>
                  <a:t> + </a:t>
                </a:r>
                <a14:m>
                  <m:oMath xmlns:m="http://schemas.openxmlformats.org/officeDocument/2006/math">
                    <m:r>
                      <a:rPr lang="en-GB" b="0" i="1">
                        <a:latin typeface="Cambria Math" panose="02040503050406030204" pitchFamily="18" charset="0"/>
                      </a:rPr>
                      <m:t>𝑎</m:t>
                    </m:r>
                    <m:sSup>
                      <m:sSupPr>
                        <m:ctrlPr>
                          <a:rPr lang="en-GB" b="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b="0" i="1">
                            <a:latin typeface="Cambria Math" panose="02040503050406030204" pitchFamily="18" charset="0"/>
                          </a:rPr>
                          <m:t>𝑏</m:t>
                        </m:r>
                      </m:e>
                      <m:sup>
                        <m:r>
                          <a:rPr lang="en-GB" b="0" i="1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GB" b="0" i="1">
                            <a:latin typeface="Cambria Math" panose="02040503050406030204" pitchFamily="18" charset="0"/>
                          </a:rPr>
                          <m:t>𝑥</m:t>
                        </m:r>
                      </m:sup>
                    </m:sSup>
                  </m:oMath>
                </a14:m>
                <a:r>
                  <a:rPr lang="en-GB" dirty="0"/>
                  <a:t>) + Piecewise functions</a:t>
                </a:r>
              </a:p>
            </p:txBody>
          </p:sp>
        </mc:Choice>
        <mc:Fallback xmlns="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AE574158-1F01-429E-A5A0-864910FA08FB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xfrm>
                <a:off x="0" y="1"/>
                <a:ext cx="9144000" cy="885216"/>
              </a:xfrm>
              <a:blipFill>
                <a:blip r:embed="rId2"/>
                <a:stretch>
                  <a:fillRect t="-2069" b="-1241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TextBox 2">
            <a:extLst>
              <a:ext uri="{FF2B5EF4-FFF2-40B4-BE49-F238E27FC236}">
                <a16:creationId xmlns:a16="http://schemas.microsoft.com/office/drawing/2014/main" id="{2A7ECED9-4861-480D-96CA-5E734827B1F1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3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70489727"/>
      </p:ext>
    </p:extLst>
  </p:cSld>
  <p:clrMapOvr>
    <a:masterClrMapping/>
  </p:clrMapOvr>
</p:sld>
</file>

<file path=ppt/slides/slide1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Solving linear and quadratic equations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A49F5A9-03A0-49DC-848C-CCBBF488CADC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13487230"/>
      </p:ext>
    </p:extLst>
  </p:cSld>
  <p:clrMapOvr>
    <a:masterClrMapping/>
  </p:clrMapOvr>
</p:sld>
</file>

<file path=ppt/slides/slide1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Simultaneous equations (Two unknowns)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B3E78C7-62EC-4E9F-9C58-10B5A3383A25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09388643"/>
      </p:ext>
    </p:extLst>
  </p:cSld>
  <p:clrMapOvr>
    <a:masterClrMapping/>
  </p:clrMapOvr>
</p:sld>
</file>

<file path=ppt/slides/slide1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Simultaneous equations (Three unknowns)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0E19AEA-74F6-4722-AA66-435AF3587AFD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94056983"/>
      </p:ext>
    </p:extLst>
  </p:cSld>
  <p:clrMapOvr>
    <a:masterClrMapping/>
  </p:clrMapOvr>
</p:sld>
</file>

<file path=ppt/slides/slide1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Solving linear and quadratic inequalities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931F265-3C52-423B-97B3-2823D29D6C61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92643104"/>
      </p:ext>
    </p:extLst>
  </p:cSld>
  <p:clrMapOvr>
    <a:masterClrMapping/>
  </p:clrMapOvr>
</p:sld>
</file>

<file path=ppt/slides/slide1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Indices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FCB4954-9AF5-4E0F-B0A2-411384905E77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31143875"/>
      </p:ext>
    </p:extLst>
  </p:cSld>
  <p:clrMapOvr>
    <a:masterClrMapping/>
  </p:clrMapOvr>
</p:sld>
</file>

<file path=ppt/slides/slide1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Proof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808118C-3696-4132-8ABA-6DE60737E4B8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33456460"/>
      </p:ext>
    </p:extLst>
  </p:cSld>
  <p:clrMapOvr>
    <a:masterClrMapping/>
  </p:clrMapOvr>
</p:sld>
</file>

<file path=ppt/slides/slide2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Sequences: Quadratic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12F0381-DE19-4859-9D2F-C27989C1E756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43067773"/>
      </p:ext>
    </p:extLst>
  </p:cSld>
  <p:clrMapOvr>
    <a:masterClrMapping/>
  </p:clrMapOvr>
</p:sld>
</file>

<file path=ppt/slides/slide2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Sequences: n</a:t>
            </a:r>
            <a:r>
              <a:rPr lang="en-GB" baseline="30000" dirty="0"/>
              <a:t>th</a:t>
            </a:r>
            <a:r>
              <a:rPr lang="en-GB" dirty="0"/>
              <a:t> term and limiting values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12F0381-DE19-4859-9D2F-C27989C1E756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51643708"/>
      </p:ext>
    </p:extLst>
  </p:cSld>
  <p:clrMapOvr>
    <a:masterClrMapping/>
  </p:clrMapOvr>
</p:sld>
</file>

<file path=ppt/slides/slide2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Equating coefficients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6E59408-8F48-47B9-AD32-2A45E7785808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57250385"/>
      </p:ext>
    </p:extLst>
  </p:cSld>
  <p:clrMapOvr>
    <a:masterClrMapping/>
  </p:clrMapOvr>
</p:sld>
</file>

<file path=ppt/slides/slide2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Coordinate geometry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EFBD5C82-D6A4-4D2D-8EB6-0DF0F53EF11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25878834"/>
              </p:ext>
            </p:extLst>
          </p:nvPr>
        </p:nvGraphicFramePr>
        <p:xfrm>
          <a:off x="-1" y="1149775"/>
          <a:ext cx="9144000" cy="18669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9144000">
                  <a:extLst>
                    <a:ext uri="{9D8B030D-6E8A-4147-A177-3AD203B41FA5}">
                      <a16:colId xmlns:a16="http://schemas.microsoft.com/office/drawing/2014/main" val="2502444471"/>
                    </a:ext>
                  </a:extLst>
                </a:gridCol>
              </a:tblGrid>
              <a:tr h="35396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dirty="0">
                          <a:latin typeface="Candara" panose="020E0502030303020204" pitchFamily="34" charset="0"/>
                          <a:hlinkClick r:id="rId3" action="ppaction://hlinksldjump"/>
                        </a:rPr>
                        <a:t>Equation of a straight line</a:t>
                      </a:r>
                      <a:endParaRPr lang="en-GB" sz="20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3291779291"/>
                  </a:ext>
                </a:extLst>
              </a:tr>
              <a:tr h="35396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dirty="0">
                          <a:latin typeface="Candara" panose="020E0502030303020204" pitchFamily="34" charset="0"/>
                          <a:hlinkClick r:id="rId4" action="ppaction://hlinksldjump"/>
                        </a:rPr>
                        <a:t>Distance between two points</a:t>
                      </a:r>
                      <a:endParaRPr lang="en-GB" sz="20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048376270"/>
                  </a:ext>
                </a:extLst>
              </a:tr>
              <a:tr h="35396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dirty="0">
                          <a:latin typeface="Candara" panose="020E0502030303020204" pitchFamily="34" charset="0"/>
                          <a:hlinkClick r:id="rId5" action="ppaction://hlinksldjump"/>
                        </a:rPr>
                        <a:t>Ratio with straight lines</a:t>
                      </a:r>
                      <a:endParaRPr lang="en-GB" sz="20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4230373599"/>
                  </a:ext>
                </a:extLst>
              </a:tr>
              <a:tr h="35396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dirty="0">
                          <a:latin typeface="Candara" panose="020E0502030303020204" pitchFamily="34" charset="0"/>
                          <a:hlinkClick r:id="rId6" action="ppaction://hlinksldjump"/>
                        </a:rPr>
                        <a:t>Equation of a circle</a:t>
                      </a:r>
                      <a:endParaRPr lang="en-GB" sz="20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2387300867"/>
                  </a:ext>
                </a:extLst>
              </a:tr>
              <a:tr h="35396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dirty="0">
                          <a:latin typeface="Candara" panose="020E0502030303020204" pitchFamily="34" charset="0"/>
                          <a:hlinkClick r:id="rId7" action="ppaction://hlinksldjump"/>
                        </a:rPr>
                        <a:t>Equation of a tangent to a circle</a:t>
                      </a:r>
                      <a:endParaRPr lang="en-GB" sz="20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370337332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53139036"/>
      </p:ext>
    </p:extLst>
  </p:cSld>
  <p:clrMapOvr>
    <a:masterClrMapping/>
  </p:clrMapOvr>
</p:sld>
</file>

<file path=ppt/slides/slide2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Equation of a straight line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F00A726-C803-40F6-8A35-66F7501BE58B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76794687"/>
      </p:ext>
    </p:extLst>
  </p:cSld>
  <p:clrMapOvr>
    <a:masterClrMapping/>
  </p:clrMapOvr>
</p:sld>
</file>

<file path=ppt/slides/slide2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Distance between two points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6FB4039-6382-4103-9405-74268A21D770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87862571"/>
      </p:ext>
    </p:extLst>
  </p:cSld>
  <p:clrMapOvr>
    <a:masterClrMapping/>
  </p:clrMapOvr>
</p:sld>
</file>

<file path=ppt/slides/slide2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Ratio with straight lines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223168B-B8F3-4B5B-8A5E-D9971A0390CD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05284371"/>
      </p:ext>
    </p:extLst>
  </p:cSld>
  <p:clrMapOvr>
    <a:masterClrMapping/>
  </p:clrMapOvr>
</p:sld>
</file>

<file path=ppt/slides/slide2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Equation of a circle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BDEAAFA-9DD5-4647-91DF-E725C6247E6D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37578961"/>
      </p:ext>
    </p:extLst>
  </p:cSld>
  <p:clrMapOvr>
    <a:masterClrMapping/>
  </p:clrMapOvr>
</p:sld>
</file>

<file path=ppt/slides/slide2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Equation of a tangent to a circle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5548B8D-F9C3-4A1C-A97B-2304DF3A0ECB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22481474"/>
      </p:ext>
    </p:extLst>
  </p:cSld>
  <p:clrMapOvr>
    <a:masterClrMapping/>
  </p:clrMapOvr>
</p:sld>
</file>

<file path=ppt/slides/slide2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Calculus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D2D75964-6C0E-4564-AC8D-6A5DD54982E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62405796"/>
              </p:ext>
            </p:extLst>
          </p:nvPr>
        </p:nvGraphicFramePr>
        <p:xfrm>
          <a:off x="-1" y="1149775"/>
          <a:ext cx="9144000" cy="26136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9144000">
                  <a:extLst>
                    <a:ext uri="{9D8B030D-6E8A-4147-A177-3AD203B41FA5}">
                      <a16:colId xmlns:a16="http://schemas.microsoft.com/office/drawing/2014/main" val="2502444471"/>
                    </a:ext>
                  </a:extLst>
                </a:gridCol>
              </a:tblGrid>
              <a:tr h="35396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dirty="0">
                          <a:latin typeface="Candara" panose="020E0502030303020204" pitchFamily="34" charset="0"/>
                          <a:hlinkClick r:id="rId3" action="ppaction://hlinksldjump"/>
                        </a:rPr>
                        <a:t>Basic differentiation</a:t>
                      </a:r>
                      <a:endParaRPr lang="en-GB" sz="20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3291779291"/>
                  </a:ext>
                </a:extLst>
              </a:tr>
              <a:tr h="35396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dirty="0">
                          <a:latin typeface="Candara" panose="020E0502030303020204" pitchFamily="34" charset="0"/>
                          <a:hlinkClick r:id="rId4" action="ppaction://hlinksldjump"/>
                        </a:rPr>
                        <a:t>Equation of a tangent and normal</a:t>
                      </a:r>
                      <a:endParaRPr lang="en-GB" sz="20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06986635"/>
                  </a:ext>
                </a:extLst>
              </a:tr>
              <a:tr h="35396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dirty="0">
                          <a:latin typeface="Candara" panose="020E0502030303020204" pitchFamily="34" charset="0"/>
                          <a:hlinkClick r:id="rId5" action="ppaction://hlinksldjump"/>
                        </a:rPr>
                        <a:t>Increasing/decreasing functions</a:t>
                      </a:r>
                      <a:endParaRPr lang="en-GB" sz="20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2054251014"/>
                  </a:ext>
                </a:extLst>
              </a:tr>
              <a:tr h="35396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dirty="0">
                          <a:latin typeface="Candara" panose="020E0502030303020204" pitchFamily="34" charset="0"/>
                          <a:hlinkClick r:id="rId6" action="ppaction://hlinksldjump"/>
                        </a:rPr>
                        <a:t>Stationary points</a:t>
                      </a:r>
                      <a:endParaRPr lang="en-GB" sz="20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2119061210"/>
                  </a:ext>
                </a:extLst>
              </a:tr>
              <a:tr h="35396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dirty="0">
                          <a:latin typeface="Candara" panose="020E0502030303020204" pitchFamily="34" charset="0"/>
                          <a:hlinkClick r:id="rId7" action="ppaction://hlinksldjump"/>
                        </a:rPr>
                        <a:t>Second derivative and maxima/minima</a:t>
                      </a:r>
                      <a:endParaRPr lang="en-GB" sz="20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2182077267"/>
                  </a:ext>
                </a:extLst>
              </a:tr>
              <a:tr h="35396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dirty="0">
                          <a:latin typeface="Candara" panose="020E0502030303020204" pitchFamily="34" charset="0"/>
                          <a:hlinkClick r:id="rId8" action="ppaction://hlinksldjump"/>
                        </a:rPr>
                        <a:t>Optimisation</a:t>
                      </a:r>
                      <a:endParaRPr lang="en-GB" sz="20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659022861"/>
                  </a:ext>
                </a:extLst>
              </a:tr>
              <a:tr h="35396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dirty="0">
                          <a:latin typeface="Candara" panose="020E0502030303020204" pitchFamily="34" charset="0"/>
                          <a:hlinkClick r:id="rId9" action="ppaction://hlinksldjump"/>
                        </a:rPr>
                        <a:t>Graph sketching</a:t>
                      </a:r>
                      <a:endParaRPr lang="en-GB" sz="20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65920219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92741760"/>
      </p:ext>
    </p:extLst>
  </p:cSld>
  <p:clrMapOvr>
    <a:masterClrMapping/>
  </p:clrMapOvr>
</p:sld>
</file>

<file path=ppt/slides/slide2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Basic differentiation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19B8B4D-ACB2-4D08-B207-4E8E91D45501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36072134"/>
      </p:ext>
    </p:extLst>
  </p:cSld>
  <p:clrMapOvr>
    <a:masterClrMapping/>
  </p:clrMapOvr>
</p:sld>
</file>

<file path=ppt/slides/slide2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Equation of a tangent and normal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258AF38-CB15-4A0B-8470-E0C42F5F93FF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45674626"/>
      </p:ext>
    </p:extLst>
  </p:cSld>
  <p:clrMapOvr>
    <a:masterClrMapping/>
  </p:clrMapOvr>
</p:sld>
</file>

<file path=ppt/slides/slide2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Increasing/decreasing functions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F5F7B82-4A74-49C3-9DBC-6EBAEB5F95B6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9854852"/>
      </p:ext>
    </p:extLst>
  </p:cSld>
  <p:clrMapOvr>
    <a:masterClrMapping/>
  </p:clrMapOvr>
</p:sld>
</file>

<file path=ppt/slides/slide2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Stationary points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F5F7B82-4A74-49C3-9DBC-6EBAEB5F95B6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67943504"/>
      </p:ext>
    </p:extLst>
  </p:cSld>
  <p:clrMapOvr>
    <a:masterClrMapping/>
  </p:clrMapOvr>
</p:sld>
</file>

<file path=ppt/slides/slide2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Second derivative and maxima/minima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3BF9427-5A02-493D-A72B-0B7DBC50A9CC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00851123"/>
      </p:ext>
    </p:extLst>
  </p:cSld>
  <p:clrMapOvr>
    <a:masterClrMapping/>
  </p:clrMapOvr>
</p:sld>
</file>

<file path=ppt/slides/slide3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Optimisation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19B8B4D-ACB2-4D08-B207-4E8E91D45501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13924161"/>
      </p:ext>
    </p:extLst>
  </p:cSld>
  <p:clrMapOvr>
    <a:masterClrMapping/>
  </p:clrMapOvr>
</p:sld>
</file>

<file path=ppt/slides/slide3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Graph sketching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19B8B4D-ACB2-4D08-B207-4E8E91D45501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9258261"/>
      </p:ext>
    </p:extLst>
  </p:cSld>
  <p:clrMapOvr>
    <a:masterClrMapping/>
  </p:clrMapOvr>
</p:sld>
</file>

<file path=ppt/slides/slide3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-5017" y="448271"/>
                <a:ext cx="4572000" cy="941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1600" dirty="0">
                    <a:latin typeface="Candara" panose="020E0502030303020204" pitchFamily="34" charset="0"/>
                  </a:rPr>
                  <a:t>Sketch the following graph, labelling all intercept(s) and any turning point(s):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600" i="1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1600" i="1">
                          <a:latin typeface="Cambria Math" panose="02040503050406030204" pitchFamily="18" charset="0"/>
                        </a:rPr>
                        <m:t>=3</m:t>
                      </m:r>
                      <m:r>
                        <a:rPr lang="en-GB" sz="1600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1600" i="1">
                          <a:latin typeface="Cambria Math" panose="02040503050406030204" pitchFamily="18" charset="0"/>
                        </a:rPr>
                        <m:t>−4</m:t>
                      </m:r>
                      <m:sSup>
                        <m:sSupPr>
                          <m:ctrlPr>
                            <a:rPr lang="en-GB" sz="16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16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f>
                            <m:fPr>
                              <m:ctrlPr>
                                <a:rPr lang="en-GB" sz="16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GB" sz="1600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GB" sz="16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</m:sup>
                      </m:sSup>
                    </m:oMath>
                  </m:oMathPara>
                </a14:m>
                <a:endParaRPr lang="en-GB" sz="160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5017" y="448271"/>
                <a:ext cx="4572000" cy="941220"/>
              </a:xfrm>
              <a:prstGeom prst="rect">
                <a:avLst/>
              </a:prstGeom>
              <a:blipFill>
                <a:blip r:embed="rId2"/>
                <a:stretch>
                  <a:fillRect l="-667" t="-1948" b="-64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66983" y="452736"/>
                <a:ext cx="4572000" cy="941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1600" dirty="0">
                    <a:latin typeface="Candara" panose="020E0502030303020204" pitchFamily="34" charset="0"/>
                  </a:rPr>
                  <a:t>Sketch the following graph, labelling all intercept(s) and any turning point(s):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600" i="1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1600" i="1">
                          <a:latin typeface="Cambria Math" panose="02040503050406030204" pitchFamily="18" charset="0"/>
                        </a:rPr>
                        <m:t>=4</m:t>
                      </m:r>
                      <m:r>
                        <a:rPr lang="en-GB" sz="1600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1600" i="1">
                          <a:latin typeface="Cambria Math" panose="02040503050406030204" pitchFamily="18" charset="0"/>
                        </a:rPr>
                        <m:t>−3</m:t>
                      </m:r>
                      <m:sSup>
                        <m:sSupPr>
                          <m:ctrlPr>
                            <a:rPr lang="en-GB" sz="16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16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f>
                            <m:fPr>
                              <m:ctrlPr>
                                <a:rPr lang="en-GB" sz="16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GB" sz="1600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GB" sz="16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</m:sup>
                      </m:sSup>
                    </m:oMath>
                  </m:oMathPara>
                </a14:m>
                <a:endParaRPr lang="en-GB" sz="160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6983" y="452736"/>
                <a:ext cx="4572000" cy="941220"/>
              </a:xfrm>
              <a:prstGeom prst="rect">
                <a:avLst/>
              </a:prstGeom>
              <a:blipFill>
                <a:blip r:embed="rId3"/>
                <a:stretch>
                  <a:fillRect l="-667" t="-1935" b="-64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2" name="Picture 11">
            <a:extLst>
              <a:ext uri="{FF2B5EF4-FFF2-40B4-BE49-F238E27FC236}">
                <a16:creationId xmlns:a16="http://schemas.microsoft.com/office/drawing/2014/main" id="{93A5BFEB-EE72-4221-99B4-1F3862515DC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63128" y="1464816"/>
            <a:ext cx="4194265" cy="4296792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5A0F9CFD-DF32-D060-B219-4D44758C5557}"/>
              </a:ext>
            </a:extLst>
          </p:cNvPr>
          <p:cNvSpPr txBox="1"/>
          <p:nvPr/>
        </p:nvSpPr>
        <p:spPr>
          <a:xfrm>
            <a:off x="0" y="6550223"/>
            <a:ext cx="91440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latin typeface="Candara" panose="020E0502030303020204" pitchFamily="34" charset="0"/>
                <a:ea typeface="Cambria Math" panose="02040503050406030204" pitchFamily="18" charset="0"/>
              </a:rPr>
              <a:t>Graph used with permission from DESMOS: </a:t>
            </a:r>
            <a:r>
              <a:rPr lang="en-US" sz="1400" dirty="0">
                <a:latin typeface="Candara" panose="020E0502030303020204" pitchFamily="34" charset="0"/>
                <a:ea typeface="Cambria Math" panose="02040503050406030204" pitchFamily="18" charset="0"/>
                <a:hlinkClick r:id="rId5"/>
              </a:rPr>
              <a:t>https://www.desmos.com/</a:t>
            </a:r>
            <a:endParaRPr lang="en-GB" sz="2400" dirty="0">
              <a:latin typeface="Arial" panose="020B0604020202020204" pitchFamily="34" charset="0"/>
              <a:ea typeface="Cambria Math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262428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3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-5017" y="448271"/>
                <a:ext cx="4572000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1600" dirty="0">
                    <a:latin typeface="Candara" panose="020E0502030303020204" pitchFamily="34" charset="0"/>
                  </a:rPr>
                  <a:t>Sketch the following graph, labelling all intercept(s) and any turning point(s):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600" i="1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1600" i="1">
                          <a:latin typeface="Cambria Math" panose="02040503050406030204" pitchFamily="18" charset="0"/>
                        </a:rPr>
                        <m:t>=2</m:t>
                      </m:r>
                      <m:sSup>
                        <m:sSupPr>
                          <m:ctrlPr>
                            <a:rPr lang="en-GB" sz="16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16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sz="16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  <m:r>
                        <a:rPr lang="en-GB" sz="1600" b="0" i="1" smtClean="0">
                          <a:latin typeface="Cambria Math" panose="02040503050406030204" pitchFamily="18" charset="0"/>
                        </a:rPr>
                        <m:t>−3</m:t>
                      </m:r>
                      <m:sSup>
                        <m:sSupPr>
                          <m:ctrlPr>
                            <a:rPr lang="en-GB" sz="16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16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sz="16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1600" b="0" i="1" smtClean="0">
                          <a:latin typeface="Cambria Math" panose="02040503050406030204" pitchFamily="18" charset="0"/>
                        </a:rPr>
                        <m:t>−11</m:t>
                      </m:r>
                      <m:r>
                        <a:rPr lang="en-GB" sz="16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1600" b="0" i="1" smtClean="0">
                          <a:latin typeface="Cambria Math" panose="02040503050406030204" pitchFamily="18" charset="0"/>
                        </a:rPr>
                        <m:t>+6</m:t>
                      </m:r>
                    </m:oMath>
                  </m:oMathPara>
                </a14:m>
                <a:endParaRPr lang="en-GB" sz="160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5017" y="448271"/>
                <a:ext cx="4572000" cy="830997"/>
              </a:xfrm>
              <a:prstGeom prst="rect">
                <a:avLst/>
              </a:prstGeom>
              <a:blipFill>
                <a:blip r:embed="rId2"/>
                <a:stretch>
                  <a:fillRect l="-667" t="-2206" b="-73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66983" y="452736"/>
                <a:ext cx="4572000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1600" dirty="0">
                    <a:latin typeface="Candara" panose="020E0502030303020204" pitchFamily="34" charset="0"/>
                  </a:rPr>
                  <a:t>Sketch the following graph, labelling all intercept(s) and any turning point(s):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600" i="1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1600" i="1">
                          <a:latin typeface="Cambria Math" panose="02040503050406030204" pitchFamily="18" charset="0"/>
                        </a:rPr>
                        <m:t>=2</m:t>
                      </m:r>
                      <m:sSup>
                        <m:sSupPr>
                          <m:ctrlPr>
                            <a:rPr lang="en-GB" sz="16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16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sz="16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  <m:r>
                        <a:rPr lang="en-GB" sz="1600" b="0" i="1" smtClean="0">
                          <a:latin typeface="Cambria Math" panose="02040503050406030204" pitchFamily="18" charset="0"/>
                        </a:rPr>
                        <m:t>−3</m:t>
                      </m:r>
                      <m:sSup>
                        <m:sSupPr>
                          <m:ctrlPr>
                            <a:rPr lang="en-GB" sz="16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16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sz="16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1600" b="0" i="1" smtClean="0">
                          <a:latin typeface="Cambria Math" panose="02040503050406030204" pitchFamily="18" charset="0"/>
                        </a:rPr>
                        <m:t>−11</m:t>
                      </m:r>
                      <m:r>
                        <a:rPr lang="en-GB" sz="16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1600" b="0" i="1" smtClean="0">
                          <a:latin typeface="Cambria Math" panose="02040503050406030204" pitchFamily="18" charset="0"/>
                        </a:rPr>
                        <m:t>+6</m:t>
                      </m:r>
                    </m:oMath>
                  </m:oMathPara>
                </a14:m>
                <a:endParaRPr lang="en-GB" sz="160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6983" y="452736"/>
                <a:ext cx="4572000" cy="830997"/>
              </a:xfrm>
              <a:prstGeom prst="rect">
                <a:avLst/>
              </a:prstGeom>
              <a:blipFill>
                <a:blip r:embed="rId3"/>
                <a:stretch>
                  <a:fillRect l="-667" t="-2190" b="-73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" name="Picture 2">
            <a:extLst>
              <a:ext uri="{FF2B5EF4-FFF2-40B4-BE49-F238E27FC236}">
                <a16:creationId xmlns:a16="http://schemas.microsoft.com/office/drawing/2014/main" id="{B13CE5D7-26BD-4B17-817D-0C5BEC74F3D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42721" y="1384916"/>
            <a:ext cx="4020524" cy="4716384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FA2548D6-873C-C6B2-FA0E-57134F17637A}"/>
              </a:ext>
            </a:extLst>
          </p:cNvPr>
          <p:cNvSpPr txBox="1"/>
          <p:nvPr/>
        </p:nvSpPr>
        <p:spPr>
          <a:xfrm>
            <a:off x="0" y="6550223"/>
            <a:ext cx="91440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latin typeface="Candara" panose="020E0502030303020204" pitchFamily="34" charset="0"/>
                <a:ea typeface="Cambria Math" panose="02040503050406030204" pitchFamily="18" charset="0"/>
              </a:rPr>
              <a:t>Graph used with permission from DESMOS: </a:t>
            </a:r>
            <a:r>
              <a:rPr lang="en-US" sz="1400" dirty="0">
                <a:latin typeface="Candara" panose="020E0502030303020204" pitchFamily="34" charset="0"/>
                <a:ea typeface="Cambria Math" panose="02040503050406030204" pitchFamily="18" charset="0"/>
                <a:hlinkClick r:id="rId5"/>
              </a:rPr>
              <a:t>https://www.desmos.com/</a:t>
            </a:r>
            <a:endParaRPr lang="en-GB" sz="2400" dirty="0">
              <a:latin typeface="Arial" panose="020B0604020202020204" pitchFamily="34" charset="0"/>
              <a:ea typeface="Cambria Math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905566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3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-5017" y="448271"/>
                <a:ext cx="4572000" cy="68749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1600" dirty="0">
                    <a:latin typeface="Candara" panose="020E0502030303020204" pitchFamily="34" charset="0"/>
                  </a:rPr>
                  <a:t>Sketch the graph of </a:t>
                </a:r>
                <a14:m>
                  <m:oMath xmlns:m="http://schemas.openxmlformats.org/officeDocument/2006/math">
                    <m:r>
                      <a:rPr lang="en-GB" sz="1600" b="0" i="1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GB" sz="1600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GB" sz="16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16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GB" sz="16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den>
                    </m:f>
                    <m:r>
                      <a:rPr lang="en-GB" sz="1600" b="0" i="1" smtClean="0">
                        <a:latin typeface="Cambria Math" panose="02040503050406030204" pitchFamily="18" charset="0"/>
                      </a:rPr>
                      <m:t>+</m:t>
                    </m:r>
                    <m:f>
                      <m:fPr>
                        <m:ctrlPr>
                          <a:rPr lang="en-GB" sz="16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1600" b="0" i="1" smtClean="0">
                            <a:latin typeface="Cambria Math" panose="02040503050406030204" pitchFamily="18" charset="0"/>
                          </a:rPr>
                          <m:t>256</m:t>
                        </m:r>
                      </m:num>
                      <m:den>
                        <m:r>
                          <a:rPr lang="en-GB" sz="1600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den>
                    </m:f>
                    <m:sSup>
                      <m:sSupPr>
                        <m:ctrlPr>
                          <a:rPr lang="en-GB" sz="16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16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GB" sz="1600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sup>
                    </m:sSup>
                  </m:oMath>
                </a14:m>
                <a:r>
                  <a:rPr lang="en-GB" sz="1600" dirty="0">
                    <a:latin typeface="Candara" panose="020E0502030303020204" pitchFamily="34" charset="0"/>
                  </a:rPr>
                  <a:t> labelling the stationary points.</a:t>
                </a: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5017" y="448271"/>
                <a:ext cx="4572000" cy="687496"/>
              </a:xfrm>
              <a:prstGeom prst="rect">
                <a:avLst/>
              </a:prstGeom>
              <a:blipFill>
                <a:blip r:embed="rId2"/>
                <a:stretch>
                  <a:fillRect l="-667" b="-125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66983" y="452736"/>
                <a:ext cx="4572000" cy="68749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1600" dirty="0">
                    <a:latin typeface="Candara" panose="020E0502030303020204" pitchFamily="34" charset="0"/>
                  </a:rPr>
                  <a:t>Sketch the graph of </a:t>
                </a:r>
                <a14:m>
                  <m:oMath xmlns:m="http://schemas.openxmlformats.org/officeDocument/2006/math">
                    <m:r>
                      <a:rPr lang="en-GB" sz="1600" i="1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GB" sz="1600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GB" sz="16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1600" i="1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GB" sz="1600" i="1">
                            <a:latin typeface="Cambria Math" panose="02040503050406030204" pitchFamily="18" charset="0"/>
                          </a:rPr>
                          <m:t>𝑥</m:t>
                        </m:r>
                      </m:den>
                    </m:f>
                    <m:r>
                      <a:rPr lang="en-GB" sz="1600" i="1">
                        <a:latin typeface="Cambria Math" panose="02040503050406030204" pitchFamily="18" charset="0"/>
                      </a:rPr>
                      <m:t>+27</m:t>
                    </m:r>
                    <m:sSup>
                      <m:sSupPr>
                        <m:ctrlPr>
                          <a:rPr lang="en-GB" sz="16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1600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GB" sz="1600" i="1">
                            <a:latin typeface="Cambria Math" panose="02040503050406030204" pitchFamily="18" charset="0"/>
                          </a:rPr>
                          <m:t>3</m:t>
                        </m:r>
                      </m:sup>
                    </m:sSup>
                  </m:oMath>
                </a14:m>
                <a:r>
                  <a:rPr lang="en-GB" sz="1600" dirty="0">
                    <a:latin typeface="Candara" panose="020E0502030303020204" pitchFamily="34" charset="0"/>
                  </a:rPr>
                  <a:t> labelling the stationary points.</a:t>
                </a: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6983" y="452736"/>
                <a:ext cx="4572000" cy="687496"/>
              </a:xfrm>
              <a:prstGeom prst="rect">
                <a:avLst/>
              </a:prstGeom>
              <a:blipFill>
                <a:blip r:embed="rId3"/>
                <a:stretch>
                  <a:fillRect l="-667" b="-1061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7" name="Picture 6">
            <a:extLst>
              <a:ext uri="{FF2B5EF4-FFF2-40B4-BE49-F238E27FC236}">
                <a16:creationId xmlns:a16="http://schemas.microsoft.com/office/drawing/2014/main" id="{5D8E0E4F-34C8-4177-A742-856210A03A4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53069" y="1250361"/>
            <a:ext cx="4104265" cy="4125241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3C6BDFEF-B358-250D-5AED-59F54554ABCB}"/>
              </a:ext>
            </a:extLst>
          </p:cNvPr>
          <p:cNvSpPr txBox="1"/>
          <p:nvPr/>
        </p:nvSpPr>
        <p:spPr>
          <a:xfrm>
            <a:off x="0" y="6550223"/>
            <a:ext cx="91440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latin typeface="Candara" panose="020E0502030303020204" pitchFamily="34" charset="0"/>
                <a:ea typeface="Cambria Math" panose="02040503050406030204" pitchFamily="18" charset="0"/>
              </a:rPr>
              <a:t>Graph used with permission from DESMOS: </a:t>
            </a:r>
            <a:r>
              <a:rPr lang="en-US" sz="1400" dirty="0">
                <a:latin typeface="Candara" panose="020E0502030303020204" pitchFamily="34" charset="0"/>
                <a:ea typeface="Cambria Math" panose="02040503050406030204" pitchFamily="18" charset="0"/>
                <a:hlinkClick r:id="rId5"/>
              </a:rPr>
              <a:t>https://www.desmos.com/</a:t>
            </a:r>
            <a:endParaRPr lang="en-GB" sz="2400" dirty="0">
              <a:latin typeface="Arial" panose="020B0604020202020204" pitchFamily="34" charset="0"/>
              <a:ea typeface="Cambria Math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813426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3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Matrix transformations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7733F126-7043-4464-84DA-4F3F83383B9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28920718"/>
              </p:ext>
            </p:extLst>
          </p:nvPr>
        </p:nvGraphicFramePr>
        <p:xfrm>
          <a:off x="-1" y="1149775"/>
          <a:ext cx="9144000" cy="11201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9144000">
                  <a:extLst>
                    <a:ext uri="{9D8B030D-6E8A-4147-A177-3AD203B41FA5}">
                      <a16:colId xmlns:a16="http://schemas.microsoft.com/office/drawing/2014/main" val="2502444471"/>
                    </a:ext>
                  </a:extLst>
                </a:gridCol>
              </a:tblGrid>
              <a:tr h="35396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dirty="0">
                          <a:latin typeface="Candara" panose="020E0502030303020204" pitchFamily="34" charset="0"/>
                          <a:hlinkClick r:id="rId3" action="ppaction://hlinksldjump"/>
                        </a:rPr>
                        <a:t>Multiplication of matrices (2 x 2)</a:t>
                      </a:r>
                      <a:endParaRPr lang="en-GB" sz="20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3291779291"/>
                  </a:ext>
                </a:extLst>
              </a:tr>
              <a:tr h="35396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dirty="0">
                          <a:latin typeface="Candara" panose="020E0502030303020204" pitchFamily="34" charset="0"/>
                          <a:hlinkClick r:id="rId4" action="ppaction://hlinksldjump"/>
                        </a:rPr>
                        <a:t>Transformations of the unit square: Rotations, reflections, enlargements</a:t>
                      </a:r>
                      <a:endParaRPr lang="en-GB" sz="20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3179927833"/>
                  </a:ext>
                </a:extLst>
              </a:tr>
              <a:tr h="35396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dirty="0">
                          <a:latin typeface="Candara" panose="020E0502030303020204" pitchFamily="34" charset="0"/>
                          <a:hlinkClick r:id="rId5" action="ppaction://hlinksldjump"/>
                        </a:rPr>
                        <a:t>Combinations of transformations</a:t>
                      </a:r>
                      <a:endParaRPr lang="en-GB" sz="20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88278139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61191666"/>
      </p:ext>
    </p:extLst>
  </p:cSld>
  <p:clrMapOvr>
    <a:masterClrMapping/>
  </p:clrMapOvr>
</p:sld>
</file>

<file path=ppt/slides/slide3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Multiplication of matrices (2 x 2)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35B3794-6290-4175-B20D-0B22B6208A97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41167679"/>
      </p:ext>
    </p:extLst>
  </p:cSld>
  <p:clrMapOvr>
    <a:masterClrMapping/>
  </p:clrMapOvr>
</p:sld>
</file>

<file path=ppt/slides/slide3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Transformations of the unit square: Rotations, reflections, enlargements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A4778A4-83E2-435B-A318-54D45AFAA880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08618270"/>
      </p:ext>
    </p:extLst>
  </p:cSld>
  <p:clrMapOvr>
    <a:masterClrMapping/>
  </p:clrMapOvr>
</p:sld>
</file>

<file path=ppt/slides/slide3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Combinations of transformations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682ADA5-F654-4F7A-B9DD-3204CB223AC3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4831318"/>
      </p:ext>
    </p:extLst>
  </p:cSld>
  <p:clrMapOvr>
    <a:masterClrMapping/>
  </p:clrMapOvr>
</p:sld>
</file>

<file path=ppt/slides/slide3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Geometry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6" name="Table 5">
                <a:extLst>
                  <a:ext uri="{FF2B5EF4-FFF2-40B4-BE49-F238E27FC236}">
                    <a16:creationId xmlns:a16="http://schemas.microsoft.com/office/drawing/2014/main" id="{8D1FA075-B8F5-4814-ADAE-97E4388218C3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014873885"/>
                  </p:ext>
                </p:extLst>
              </p:nvPr>
            </p:nvGraphicFramePr>
            <p:xfrm>
              <a:off x="-1" y="1149775"/>
              <a:ext cx="9144000" cy="3616643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9144000">
                      <a:extLst>
                        <a:ext uri="{9D8B030D-6E8A-4147-A177-3AD203B41FA5}">
                          <a16:colId xmlns:a16="http://schemas.microsoft.com/office/drawing/2014/main" val="2502444471"/>
                        </a:ext>
                      </a:extLst>
                    </a:gridCol>
                  </a:tblGrid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2000" dirty="0">
                              <a:latin typeface="Candara" panose="020E0502030303020204" pitchFamily="34" charset="0"/>
                              <a:hlinkClick r:id="rId3" action="ppaction://hlinksldjump"/>
                            </a:rPr>
                            <a:t>Circle theorems</a:t>
                          </a:r>
                          <a:endParaRPr lang="en-GB" sz="20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3291779291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2000" dirty="0">
                              <a:latin typeface="Candara" panose="020E0502030303020204" pitchFamily="34" charset="0"/>
                              <a:hlinkClick r:id="rId4" action="ppaction://hlinksldjump"/>
                            </a:rPr>
                            <a:t>Sine/cosine rules and Area of triangle using </a:t>
                          </a:r>
                          <a14:m>
                            <m:oMath xmlns:m="http://schemas.openxmlformats.org/officeDocument/2006/math">
                              <m:f>
                                <m:fPr>
                                  <m:ctrlPr>
                                    <a:rPr lang="en-GB" sz="2000" b="0" i="1" smtClean="0">
                                      <a:latin typeface="Cambria Math" panose="02040503050406030204" pitchFamily="18" charset="0"/>
                                      <a:hlinkClick r:id="rId4" action="ppaction://hlinksldjump"/>
                                    </a:rPr>
                                  </m:ctrlPr>
                                </m:fPr>
                                <m:num>
                                  <m:r>
                                    <a:rPr lang="en-GB" sz="2000" b="0" i="1" smtClean="0">
                                      <a:latin typeface="Cambria Math" panose="02040503050406030204" pitchFamily="18" charset="0"/>
                                      <a:hlinkClick r:id="rId4" action="ppaction://hlinksldjump"/>
                                    </a:rPr>
                                    <m:t>1</m:t>
                                  </m:r>
                                </m:num>
                                <m:den>
                                  <m:r>
                                    <a:rPr lang="en-GB" sz="2000" b="0" i="1" smtClean="0">
                                      <a:latin typeface="Cambria Math" panose="02040503050406030204" pitchFamily="18" charset="0"/>
                                      <a:hlinkClick r:id="rId4" action="ppaction://hlinksldjump"/>
                                    </a:rPr>
                                    <m:t>2</m:t>
                                  </m:r>
                                </m:den>
                              </m:f>
                              <m:r>
                                <a:rPr lang="en-GB" sz="2000" b="0" i="1" smtClean="0">
                                  <a:latin typeface="Cambria Math" panose="02040503050406030204" pitchFamily="18" charset="0"/>
                                  <a:hlinkClick r:id="rId4" action="ppaction://hlinksldjump"/>
                                </a:rPr>
                                <m:t>𝑎𝑏𝑠𝑖𝑛𝐶</m:t>
                              </m:r>
                            </m:oMath>
                          </a14:m>
                          <a:endParaRPr lang="en-GB" sz="20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94710825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2000" dirty="0">
                              <a:latin typeface="Candara" panose="020E0502030303020204" pitchFamily="34" charset="0"/>
                              <a:hlinkClick r:id="rId5" action="ppaction://hlinksldjump"/>
                            </a:rPr>
                            <a:t>Pythagoras’ Theorem 2D and 3D (recognise triples)</a:t>
                          </a:r>
                          <a:endParaRPr lang="en-GB" sz="20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705350195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2000" dirty="0">
                              <a:latin typeface="Candara" panose="020E0502030303020204" pitchFamily="34" charset="0"/>
                              <a:hlinkClick r:id="rId6" action="ppaction://hlinksldjump"/>
                            </a:rPr>
                            <a:t>Sketch trigonometric graphs</a:t>
                          </a:r>
                          <a:endParaRPr lang="en-GB" sz="20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2716297684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2000" u="none" dirty="0">
                              <a:latin typeface="Candara" panose="020E0502030303020204" pitchFamily="34" charset="0"/>
                              <a:hlinkClick r:id="rId7" action="ppaction://hlinksldjump"/>
                            </a:rPr>
                            <a:t>Identities using </a:t>
                          </a:r>
                          <a14:m>
                            <m:oMath xmlns:m="http://schemas.openxmlformats.org/officeDocument/2006/math">
                              <m:func>
                                <m:funcPr>
                                  <m:ctrlPr>
                                    <a:rPr lang="en-GB" sz="2000" b="0" i="1" u="none" smtClean="0">
                                      <a:latin typeface="Cambria Math" panose="02040503050406030204" pitchFamily="18" charset="0"/>
                                      <a:hlinkClick r:id="rId7" action="ppaction://hlinksldjump"/>
                                    </a:rPr>
                                  </m:ctrlPr>
                                </m:funcPr>
                                <m:fName>
                                  <m:r>
                                    <m:rPr>
                                      <m:sty m:val="p"/>
                                    </m:rPr>
                                    <a:rPr lang="en-GB" sz="2000" b="0" i="0" u="none" smtClean="0">
                                      <a:latin typeface="Cambria Math" panose="02040503050406030204" pitchFamily="18" charset="0"/>
                                      <a:hlinkClick r:id="rId7" action="ppaction://hlinksldjump"/>
                                    </a:rPr>
                                    <m:t>tan</m:t>
                                  </m:r>
                                </m:fName>
                                <m:e>
                                  <m:r>
                                    <a:rPr lang="en-GB" sz="2000" b="0" i="1" u="none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hlinkClick r:id="rId7" action="ppaction://hlinksldjump"/>
                                    </a:rPr>
                                    <m:t>𝜃</m:t>
                                  </m:r>
                                </m:e>
                              </m:func>
                              <m:r>
                                <a:rPr lang="en-GB" sz="2000" b="0" i="1" u="none" smtClean="0">
                                  <a:latin typeface="Cambria Math" panose="02040503050406030204" pitchFamily="18" charset="0"/>
                                  <a:hlinkClick r:id="rId7" action="ppaction://hlinksldjump"/>
                                </a:rPr>
                                <m:t>=</m:t>
                              </m:r>
                              <m:f>
                                <m:fPr>
                                  <m:ctrlPr>
                                    <a:rPr lang="en-GB" sz="2000" b="0" i="1" u="none" smtClean="0">
                                      <a:latin typeface="Cambria Math" panose="02040503050406030204" pitchFamily="18" charset="0"/>
                                      <a:hlinkClick r:id="rId7" action="ppaction://hlinksldjump"/>
                                    </a:rPr>
                                  </m:ctrlPr>
                                </m:fPr>
                                <m:num>
                                  <m:func>
                                    <m:funcPr>
                                      <m:ctrlPr>
                                        <a:rPr lang="en-GB" sz="2000" b="0" i="1" u="none" smtClean="0">
                                          <a:latin typeface="Cambria Math" panose="02040503050406030204" pitchFamily="18" charset="0"/>
                                          <a:hlinkClick r:id="rId7" action="ppaction://hlinksldjump"/>
                                        </a:rPr>
                                      </m:ctrlPr>
                                    </m:funcPr>
                                    <m:fName>
                                      <m:r>
                                        <m:rPr>
                                          <m:sty m:val="p"/>
                                        </m:rPr>
                                        <a:rPr lang="en-GB" sz="2000" b="0" i="0" u="none" smtClean="0">
                                          <a:latin typeface="Cambria Math" panose="02040503050406030204" pitchFamily="18" charset="0"/>
                                          <a:hlinkClick r:id="rId7" action="ppaction://hlinksldjump"/>
                                        </a:rPr>
                                        <m:t>sin</m:t>
                                      </m:r>
                                    </m:fName>
                                    <m:e>
                                      <m:r>
                                        <a:rPr lang="en-GB" sz="2000" b="0" i="1" u="none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  <a:hlinkClick r:id="rId7" action="ppaction://hlinksldjump"/>
                                        </a:rPr>
                                        <m:t>𝜃</m:t>
                                      </m:r>
                                    </m:e>
                                  </m:func>
                                </m:num>
                                <m:den>
                                  <m:func>
                                    <m:funcPr>
                                      <m:ctrlPr>
                                        <a:rPr lang="en-GB" sz="2000" b="0" i="1" u="none" smtClean="0">
                                          <a:latin typeface="Cambria Math" panose="02040503050406030204" pitchFamily="18" charset="0"/>
                                          <a:hlinkClick r:id="rId7" action="ppaction://hlinksldjump"/>
                                        </a:rPr>
                                      </m:ctrlPr>
                                    </m:funcPr>
                                    <m:fName>
                                      <m:r>
                                        <m:rPr>
                                          <m:sty m:val="p"/>
                                        </m:rPr>
                                        <a:rPr lang="en-GB" sz="2000" b="0" i="0" u="none" smtClean="0">
                                          <a:latin typeface="Cambria Math" panose="02040503050406030204" pitchFamily="18" charset="0"/>
                                          <a:hlinkClick r:id="rId7" action="ppaction://hlinksldjump"/>
                                        </a:rPr>
                                        <m:t>cos</m:t>
                                      </m:r>
                                    </m:fName>
                                    <m:e>
                                      <m:r>
                                        <a:rPr lang="en-GB" sz="2000" b="0" i="1" u="none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  <a:hlinkClick r:id="rId7" action="ppaction://hlinksldjump"/>
                                        </a:rPr>
                                        <m:t>𝜃</m:t>
                                      </m:r>
                                    </m:e>
                                  </m:func>
                                </m:den>
                              </m:f>
                            </m:oMath>
                          </a14:m>
                          <a:r>
                            <a:rPr lang="en-GB" sz="2000" u="none" dirty="0">
                              <a:latin typeface="Candara" panose="020E0502030303020204" pitchFamily="34" charset="0"/>
                              <a:hlinkClick r:id="rId7" action="ppaction://hlinksldjump"/>
                            </a:rPr>
                            <a:t> and </a:t>
                          </a:r>
                          <a14:m>
                            <m:oMath xmlns:m="http://schemas.openxmlformats.org/officeDocument/2006/math">
                              <m:func>
                                <m:funcPr>
                                  <m:ctrlPr>
                                    <a:rPr lang="en-GB" sz="2000" b="0" i="1" u="none" smtClean="0">
                                      <a:latin typeface="Cambria Math" panose="02040503050406030204" pitchFamily="18" charset="0"/>
                                      <a:hlinkClick r:id="rId7" action="ppaction://hlinksldjump"/>
                                    </a:rPr>
                                  </m:ctrlPr>
                                </m:funcPr>
                                <m:fName>
                                  <m:sSup>
                                    <m:sSupPr>
                                      <m:ctrlPr>
                                        <a:rPr lang="en-GB" sz="2000" b="0" i="1" u="none" smtClean="0">
                                          <a:latin typeface="Cambria Math" panose="02040503050406030204" pitchFamily="18" charset="0"/>
                                          <a:hlinkClick r:id="rId7" action="ppaction://hlinksldjump"/>
                                        </a:rPr>
                                      </m:ctrlPr>
                                    </m:sSupPr>
                                    <m:e>
                                      <m:r>
                                        <m:rPr>
                                          <m:sty m:val="p"/>
                                        </m:rPr>
                                        <a:rPr lang="en-GB" sz="2000" b="0" i="0" u="none" smtClean="0">
                                          <a:latin typeface="Cambria Math" panose="02040503050406030204" pitchFamily="18" charset="0"/>
                                          <a:hlinkClick r:id="rId7" action="ppaction://hlinksldjump"/>
                                        </a:rPr>
                                        <m:t>sin</m:t>
                                      </m:r>
                                    </m:e>
                                    <m:sup>
                                      <m:r>
                                        <a:rPr lang="en-GB" sz="2000" b="0" i="1" u="none" smtClean="0">
                                          <a:latin typeface="Cambria Math" panose="02040503050406030204" pitchFamily="18" charset="0"/>
                                          <a:hlinkClick r:id="rId7" action="ppaction://hlinksldjump"/>
                                        </a:rPr>
                                        <m:t>2</m:t>
                                      </m:r>
                                    </m:sup>
                                  </m:sSup>
                                </m:fName>
                                <m:e>
                                  <m:r>
                                    <a:rPr lang="en-GB" sz="2000" b="0" i="1" u="none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hlinkClick r:id="rId7" action="ppaction://hlinksldjump"/>
                                    </a:rPr>
                                    <m:t>𝜃</m:t>
                                  </m:r>
                                </m:e>
                              </m:func>
                              <m:r>
                                <a:rPr lang="en-GB" sz="2000" b="0" i="1" u="none" smtClean="0">
                                  <a:latin typeface="Cambria Math" panose="02040503050406030204" pitchFamily="18" charset="0"/>
                                  <a:hlinkClick r:id="rId7" action="ppaction://hlinksldjump"/>
                                </a:rPr>
                                <m:t>+</m:t>
                              </m:r>
                              <m:func>
                                <m:funcPr>
                                  <m:ctrlPr>
                                    <a:rPr lang="en-GB" sz="2000" b="0" i="1" u="none" smtClean="0">
                                      <a:latin typeface="Cambria Math" panose="02040503050406030204" pitchFamily="18" charset="0"/>
                                      <a:hlinkClick r:id="rId7" action="ppaction://hlinksldjump"/>
                                    </a:rPr>
                                  </m:ctrlPr>
                                </m:funcPr>
                                <m:fName>
                                  <m:sSup>
                                    <m:sSupPr>
                                      <m:ctrlPr>
                                        <a:rPr lang="en-GB" sz="2000" b="0" i="1" u="none" smtClean="0">
                                          <a:latin typeface="Cambria Math" panose="02040503050406030204" pitchFamily="18" charset="0"/>
                                          <a:hlinkClick r:id="rId7" action="ppaction://hlinksldjump"/>
                                        </a:rPr>
                                      </m:ctrlPr>
                                    </m:sSupPr>
                                    <m:e>
                                      <m:r>
                                        <m:rPr>
                                          <m:sty m:val="p"/>
                                        </m:rPr>
                                        <a:rPr lang="en-GB" sz="2000" b="0" i="0" u="none" smtClean="0">
                                          <a:latin typeface="Cambria Math" panose="02040503050406030204" pitchFamily="18" charset="0"/>
                                          <a:hlinkClick r:id="rId7" action="ppaction://hlinksldjump"/>
                                        </a:rPr>
                                        <m:t>cos</m:t>
                                      </m:r>
                                    </m:e>
                                    <m:sup>
                                      <m:r>
                                        <a:rPr lang="en-GB" sz="2000" b="0" i="1" u="none" smtClean="0">
                                          <a:latin typeface="Cambria Math" panose="02040503050406030204" pitchFamily="18" charset="0"/>
                                          <a:hlinkClick r:id="rId7" action="ppaction://hlinksldjump"/>
                                        </a:rPr>
                                        <m:t>2</m:t>
                                      </m:r>
                                    </m:sup>
                                  </m:sSup>
                                </m:fName>
                                <m:e>
                                  <m:r>
                                    <a:rPr lang="en-GB" sz="2000" b="0" i="1" u="none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hlinkClick r:id="rId7" action="ppaction://hlinksldjump"/>
                                    </a:rPr>
                                    <m:t>𝜃</m:t>
                                  </m:r>
                                </m:e>
                              </m:func>
                              <m:r>
                                <a:rPr lang="en-GB" sz="2000" b="0" i="1" u="none" smtClean="0">
                                  <a:latin typeface="Cambria Math" panose="02040503050406030204" pitchFamily="18" charset="0"/>
                                  <a:hlinkClick r:id="rId7" action="ppaction://hlinksldjump"/>
                                </a:rPr>
                                <m:t>=1</m:t>
                              </m:r>
                            </m:oMath>
                          </a14:m>
                          <a:endParaRPr lang="en-GB" sz="2000" u="none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338433622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2000" u="none" dirty="0">
                              <a:latin typeface="Candara" panose="020E0502030303020204" pitchFamily="34" charset="0"/>
                              <a:hlinkClick r:id="rId8" action="ppaction://hlinksldjump"/>
                            </a:rPr>
                            <a:t>Solving simple trigonometric equations in a given interval </a:t>
                          </a:r>
                        </a:p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2000" u="none" dirty="0" err="1">
                              <a:latin typeface="Candara" panose="020E0502030303020204" pitchFamily="34" charset="0"/>
                              <a:hlinkClick r:id="rId8" action="ppaction://hlinksldjump"/>
                            </a:rPr>
                            <a:t>eg</a:t>
                          </a:r>
                          <a:r>
                            <a:rPr lang="en-GB" sz="2000" u="none" dirty="0">
                              <a:latin typeface="Candara" panose="020E0502030303020204" pitchFamily="34" charset="0"/>
                              <a:hlinkClick r:id="rId8" action="ppaction://hlinksldjump"/>
                            </a:rPr>
                            <a:t>: </a:t>
                          </a:r>
                          <a14:m>
                            <m:oMath xmlns:m="http://schemas.openxmlformats.org/officeDocument/2006/math">
                              <m:func>
                                <m:funcPr>
                                  <m:ctrlPr>
                                    <a:rPr lang="en-GB" sz="2000" b="0" i="1" u="none" smtClean="0">
                                      <a:latin typeface="Cambria Math" panose="02040503050406030204" pitchFamily="18" charset="0"/>
                                      <a:hlinkClick r:id="rId8" action="ppaction://hlinksldjump"/>
                                    </a:rPr>
                                  </m:ctrlPr>
                                </m:funcPr>
                                <m:fName>
                                  <m:r>
                                    <m:rPr>
                                      <m:sty m:val="p"/>
                                    </m:rPr>
                                    <a:rPr lang="en-GB" sz="2000" b="0" i="0" u="none" smtClean="0">
                                      <a:latin typeface="Cambria Math" panose="02040503050406030204" pitchFamily="18" charset="0"/>
                                      <a:hlinkClick r:id="rId8" action="ppaction://hlinksldjump"/>
                                    </a:rPr>
                                    <m:t>sin</m:t>
                                  </m:r>
                                </m:fName>
                                <m:e>
                                  <m:r>
                                    <a:rPr lang="en-GB" sz="2000" b="0" i="1" u="none" smtClean="0">
                                      <a:latin typeface="Cambria Math" panose="02040503050406030204" pitchFamily="18" charset="0"/>
                                      <a:hlinkClick r:id="rId8" action="ppaction://hlinksldjump"/>
                                    </a:rPr>
                                    <m:t>𝑥</m:t>
                                  </m:r>
                                </m:e>
                              </m:func>
                              <m:r>
                                <a:rPr lang="en-GB" sz="2000" b="0" i="1" u="none" smtClean="0">
                                  <a:latin typeface="Cambria Math" panose="02040503050406030204" pitchFamily="18" charset="0"/>
                                  <a:hlinkClick r:id="rId8" action="ppaction://hlinksldjump"/>
                                </a:rPr>
                                <m:t>=0.5</m:t>
                              </m:r>
                            </m:oMath>
                          </a14:m>
                          <a:endParaRPr lang="en-GB" sz="2000" u="none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1865852872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2000" u="none" dirty="0">
                              <a:latin typeface="Candara" panose="020E0502030303020204" pitchFamily="34" charset="0"/>
                              <a:hlinkClick r:id="rId9" action="ppaction://hlinksldjump"/>
                            </a:rPr>
                            <a:t>Solving harder trigonometric equations in a given interval </a:t>
                          </a:r>
                        </a:p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2000" u="none" dirty="0" err="1">
                              <a:latin typeface="Candara" panose="020E0502030303020204" pitchFamily="34" charset="0"/>
                              <a:hlinkClick r:id="rId9" action="ppaction://hlinksldjump"/>
                            </a:rPr>
                            <a:t>eg</a:t>
                          </a:r>
                          <a:r>
                            <a:rPr lang="en-GB" sz="2000" u="none" dirty="0">
                              <a:latin typeface="Candara" panose="020E0502030303020204" pitchFamily="34" charset="0"/>
                              <a:hlinkClick r:id="rId9" action="ppaction://hlinksldjump"/>
                            </a:rPr>
                            <a:t>: </a:t>
                          </a:r>
                          <a14:m>
                            <m:oMath xmlns:m="http://schemas.openxmlformats.org/officeDocument/2006/math">
                              <m:r>
                                <a:rPr lang="en-GB" sz="2000" b="0" i="1" u="none" smtClean="0">
                                  <a:latin typeface="Cambria Math" panose="02040503050406030204" pitchFamily="18" charset="0"/>
                                  <a:hlinkClick r:id="rId9" action="ppaction://hlinksldjump"/>
                                </a:rPr>
                                <m:t>2</m:t>
                              </m:r>
                              <m:func>
                                <m:funcPr>
                                  <m:ctrlPr>
                                    <a:rPr lang="en-GB" sz="2000" b="0" i="1" u="none" smtClean="0">
                                      <a:latin typeface="Cambria Math" panose="02040503050406030204" pitchFamily="18" charset="0"/>
                                      <a:hlinkClick r:id="rId9" action="ppaction://hlinksldjump"/>
                                    </a:rPr>
                                  </m:ctrlPr>
                                </m:funcPr>
                                <m:fName>
                                  <m:sSup>
                                    <m:sSupPr>
                                      <m:ctrlPr>
                                        <a:rPr lang="en-GB" sz="2000" b="0" i="1" u="none" smtClean="0">
                                          <a:latin typeface="Cambria Math" panose="02040503050406030204" pitchFamily="18" charset="0"/>
                                          <a:hlinkClick r:id="rId9" action="ppaction://hlinksldjump"/>
                                        </a:rPr>
                                      </m:ctrlPr>
                                    </m:sSupPr>
                                    <m:e>
                                      <m:r>
                                        <m:rPr>
                                          <m:sty m:val="p"/>
                                        </m:rPr>
                                        <a:rPr lang="en-GB" sz="2000" b="0" i="0" u="none" smtClean="0">
                                          <a:latin typeface="Cambria Math" panose="02040503050406030204" pitchFamily="18" charset="0"/>
                                          <a:hlinkClick r:id="rId9" action="ppaction://hlinksldjump"/>
                                        </a:rPr>
                                        <m:t>sin</m:t>
                                      </m:r>
                                    </m:e>
                                    <m:sup>
                                      <m:r>
                                        <a:rPr lang="en-GB" sz="2000" b="0" i="1" u="none" smtClean="0">
                                          <a:latin typeface="Cambria Math" panose="02040503050406030204" pitchFamily="18" charset="0"/>
                                          <a:hlinkClick r:id="rId9" action="ppaction://hlinksldjump"/>
                                        </a:rPr>
                                        <m:t>2</m:t>
                                      </m:r>
                                    </m:sup>
                                  </m:sSup>
                                </m:fName>
                                <m:e>
                                  <m:r>
                                    <a:rPr lang="en-GB" sz="2000" b="0" i="1" u="none" smtClean="0">
                                      <a:latin typeface="Cambria Math" panose="02040503050406030204" pitchFamily="18" charset="0"/>
                                      <a:hlinkClick r:id="rId9" action="ppaction://hlinksldjump"/>
                                    </a:rPr>
                                    <m:t>𝑥</m:t>
                                  </m:r>
                                </m:e>
                              </m:func>
                              <m:r>
                                <a:rPr lang="en-GB" sz="2000" b="0" i="1" u="none" smtClean="0">
                                  <a:latin typeface="Cambria Math" panose="02040503050406030204" pitchFamily="18" charset="0"/>
                                  <a:hlinkClick r:id="rId9" action="ppaction://hlinksldjump"/>
                                </a:rPr>
                                <m:t>−3</m:t>
                              </m:r>
                              <m:func>
                                <m:funcPr>
                                  <m:ctrlPr>
                                    <a:rPr lang="en-GB" sz="2000" b="0" i="1" u="none" smtClean="0">
                                      <a:latin typeface="Cambria Math" panose="02040503050406030204" pitchFamily="18" charset="0"/>
                                      <a:hlinkClick r:id="rId9" action="ppaction://hlinksldjump"/>
                                    </a:rPr>
                                  </m:ctrlPr>
                                </m:funcPr>
                                <m:fName>
                                  <m:r>
                                    <m:rPr>
                                      <m:sty m:val="p"/>
                                    </m:rPr>
                                    <a:rPr lang="en-GB" sz="2000" b="0" i="0" u="none" smtClean="0">
                                      <a:latin typeface="Cambria Math" panose="02040503050406030204" pitchFamily="18" charset="0"/>
                                      <a:hlinkClick r:id="rId9" action="ppaction://hlinksldjump"/>
                                    </a:rPr>
                                    <m:t>cos</m:t>
                                  </m:r>
                                </m:fName>
                                <m:e>
                                  <m:r>
                                    <a:rPr lang="en-GB" sz="2000" b="0" i="1" u="none" smtClean="0">
                                      <a:latin typeface="Cambria Math" panose="02040503050406030204" pitchFamily="18" charset="0"/>
                                      <a:hlinkClick r:id="rId9" action="ppaction://hlinksldjump"/>
                                    </a:rPr>
                                    <m:t>𝑥</m:t>
                                  </m:r>
                                </m:e>
                              </m:func>
                              <m:r>
                                <a:rPr lang="en-GB" sz="2000" b="0" i="1" u="none" smtClean="0">
                                  <a:latin typeface="Cambria Math" panose="02040503050406030204" pitchFamily="18" charset="0"/>
                                  <a:hlinkClick r:id="rId9" action="ppaction://hlinksldjump"/>
                                </a:rPr>
                                <m:t>+1=0</m:t>
                              </m:r>
                            </m:oMath>
                          </a14:m>
                          <a:r>
                            <a:rPr lang="en-GB" sz="2000" u="none" dirty="0">
                              <a:latin typeface="Candara" panose="020E0502030303020204" pitchFamily="34" charset="0"/>
                              <a:hlinkClick r:id="rId9" action="ppaction://hlinksldjump"/>
                            </a:rPr>
                            <a:t> and </a:t>
                          </a:r>
                          <a14:m>
                            <m:oMath xmlns:m="http://schemas.openxmlformats.org/officeDocument/2006/math">
                              <m:func>
                                <m:funcPr>
                                  <m:ctrlPr>
                                    <a:rPr lang="en-GB" sz="2000" b="0" i="1" u="none" smtClean="0">
                                      <a:latin typeface="Cambria Math" panose="02040503050406030204" pitchFamily="18" charset="0"/>
                                      <a:hlinkClick r:id="rId9" action="ppaction://hlinksldjump"/>
                                    </a:rPr>
                                  </m:ctrlPr>
                                </m:funcPr>
                                <m:fName>
                                  <m:sSup>
                                    <m:sSupPr>
                                      <m:ctrlPr>
                                        <a:rPr lang="en-GB" sz="2000" b="0" i="1" u="none" smtClean="0">
                                          <a:latin typeface="Cambria Math" panose="02040503050406030204" pitchFamily="18" charset="0"/>
                                          <a:hlinkClick r:id="rId9" action="ppaction://hlinksldjump"/>
                                        </a:rPr>
                                      </m:ctrlPr>
                                    </m:sSupPr>
                                    <m:e>
                                      <m:r>
                                        <m:rPr>
                                          <m:sty m:val="p"/>
                                        </m:rPr>
                                        <a:rPr lang="en-GB" sz="2000" b="0" i="0" u="none" smtClean="0">
                                          <a:latin typeface="Cambria Math" panose="02040503050406030204" pitchFamily="18" charset="0"/>
                                          <a:hlinkClick r:id="rId9" action="ppaction://hlinksldjump"/>
                                        </a:rPr>
                                        <m:t>tan</m:t>
                                      </m:r>
                                    </m:e>
                                    <m:sup>
                                      <m:r>
                                        <a:rPr lang="en-GB" sz="2000" b="0" i="1" u="none" smtClean="0">
                                          <a:latin typeface="Cambria Math" panose="02040503050406030204" pitchFamily="18" charset="0"/>
                                          <a:hlinkClick r:id="rId9" action="ppaction://hlinksldjump"/>
                                        </a:rPr>
                                        <m:t>2</m:t>
                                      </m:r>
                                    </m:sup>
                                  </m:sSup>
                                </m:fName>
                                <m:e>
                                  <m:r>
                                    <a:rPr lang="en-GB" sz="2000" b="0" i="1" u="none" smtClean="0">
                                      <a:latin typeface="Cambria Math" panose="02040503050406030204" pitchFamily="18" charset="0"/>
                                      <a:hlinkClick r:id="rId9" action="ppaction://hlinksldjump"/>
                                    </a:rPr>
                                    <m:t>𝑥</m:t>
                                  </m:r>
                                </m:e>
                              </m:func>
                              <m:r>
                                <a:rPr lang="en-GB" sz="2000" b="0" i="1" u="none" smtClean="0">
                                  <a:latin typeface="Cambria Math" panose="02040503050406030204" pitchFamily="18" charset="0"/>
                                  <a:hlinkClick r:id="rId9" action="ppaction://hlinksldjump"/>
                                </a:rPr>
                                <m:t>=</m:t>
                              </m:r>
                              <m:f>
                                <m:fPr>
                                  <m:ctrlPr>
                                    <a:rPr lang="en-GB" sz="2000" b="0" i="1" u="none" smtClean="0">
                                      <a:latin typeface="Cambria Math" panose="02040503050406030204" pitchFamily="18" charset="0"/>
                                      <a:hlinkClick r:id="rId9" action="ppaction://hlinksldjump"/>
                                    </a:rPr>
                                  </m:ctrlPr>
                                </m:fPr>
                                <m:num>
                                  <m:r>
                                    <a:rPr lang="en-GB" sz="2000" b="0" i="1" u="none" smtClean="0">
                                      <a:latin typeface="Cambria Math" panose="02040503050406030204" pitchFamily="18" charset="0"/>
                                      <a:hlinkClick r:id="rId9" action="ppaction://hlinksldjump"/>
                                    </a:rPr>
                                    <m:t>1</m:t>
                                  </m:r>
                                </m:num>
                                <m:den>
                                  <m:r>
                                    <a:rPr lang="en-GB" sz="2000" b="0" i="1" u="none" smtClean="0">
                                      <a:latin typeface="Cambria Math" panose="02040503050406030204" pitchFamily="18" charset="0"/>
                                      <a:hlinkClick r:id="rId9" action="ppaction://hlinksldjump"/>
                                    </a:rPr>
                                    <m:t>4</m:t>
                                  </m:r>
                                </m:den>
                              </m:f>
                            </m:oMath>
                          </a14:m>
                          <a:endParaRPr lang="en-GB" sz="2000" u="none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3644898808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6" name="Table 5">
                <a:extLst>
                  <a:ext uri="{FF2B5EF4-FFF2-40B4-BE49-F238E27FC236}">
                    <a16:creationId xmlns:a16="http://schemas.microsoft.com/office/drawing/2014/main" id="{8D1FA075-B8F5-4814-ADAE-97E4388218C3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014873885"/>
                  </p:ext>
                </p:extLst>
              </p:nvPr>
            </p:nvGraphicFramePr>
            <p:xfrm>
              <a:off x="-1" y="1149775"/>
              <a:ext cx="9144000" cy="3616643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9144000">
                      <a:extLst>
                        <a:ext uri="{9D8B030D-6E8A-4147-A177-3AD203B41FA5}">
                          <a16:colId xmlns:a16="http://schemas.microsoft.com/office/drawing/2014/main" val="2502444471"/>
                        </a:ext>
                      </a:extLst>
                    </a:gridCol>
                  </a:tblGrid>
                  <a:tr h="373380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2000" dirty="0">
                              <a:latin typeface="Candara" panose="020E0502030303020204" pitchFamily="34" charset="0"/>
                              <a:hlinkClick r:id="rId10" action="ppaction://hlinksldjump"/>
                            </a:rPr>
                            <a:t>Circle theorems</a:t>
                          </a:r>
                          <a:endParaRPr lang="en-GB" sz="20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3291779291"/>
                      </a:ext>
                    </a:extLst>
                  </a:tr>
                  <a:tr h="498983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34290" marB="34290">
                        <a:blipFill>
                          <a:blip r:embed="rId11"/>
                          <a:stretch>
                            <a:fillRect l="-67" t="-82927" r="-200" b="-562195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94710825"/>
                      </a:ext>
                    </a:extLst>
                  </a:tr>
                  <a:tr h="373380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2000" dirty="0">
                              <a:latin typeface="Candara" panose="020E0502030303020204" pitchFamily="34" charset="0"/>
                              <a:hlinkClick r:id="rId12" action="ppaction://hlinksldjump"/>
                            </a:rPr>
                            <a:t>Pythagoras’ Theorem 2D and 3D (recognise triples)</a:t>
                          </a:r>
                          <a:endParaRPr lang="en-GB" sz="20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705350195"/>
                      </a:ext>
                    </a:extLst>
                  </a:tr>
                  <a:tr h="373380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2000" dirty="0">
                              <a:latin typeface="Candara" panose="020E0502030303020204" pitchFamily="34" charset="0"/>
                              <a:hlinkClick r:id="rId13" action="ppaction://hlinksldjump"/>
                            </a:rPr>
                            <a:t>Sketch trigonometric graphs</a:t>
                          </a:r>
                          <a:endParaRPr lang="en-GB" sz="20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2716297684"/>
                      </a:ext>
                    </a:extLst>
                  </a:tr>
                  <a:tr h="515557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34290" marB="34290">
                        <a:blipFill>
                          <a:blip r:embed="rId11"/>
                          <a:stretch>
                            <a:fillRect l="-67" t="-321176" r="-200" b="-297647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38433622"/>
                      </a:ext>
                    </a:extLst>
                  </a:tr>
                  <a:tr h="67818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34290" marB="34290">
                        <a:blipFill>
                          <a:blip r:embed="rId11"/>
                          <a:stretch>
                            <a:fillRect l="-67" t="-322523" r="-200" b="-127928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865852872"/>
                      </a:ext>
                    </a:extLst>
                  </a:tr>
                  <a:tr h="803783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34290" marB="34290">
                        <a:blipFill>
                          <a:blip r:embed="rId11"/>
                          <a:stretch>
                            <a:fillRect l="-67" t="-355303" r="-200" b="-7576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644898808"/>
                      </a:ext>
                    </a:extLst>
                  </a:tr>
                </a:tbl>
              </a:graphicData>
            </a:graphic>
          </p:graphicFrame>
        </mc:Fallback>
      </mc:AlternateContent>
    </p:spTree>
    <p:extLst>
      <p:ext uri="{BB962C8B-B14F-4D97-AF65-F5344CB8AC3E}">
        <p14:creationId xmlns:p14="http://schemas.microsoft.com/office/powerpoint/2010/main" val="2065262985"/>
      </p:ext>
    </p:extLst>
  </p:cSld>
  <p:clrMapOvr>
    <a:masterClrMapping/>
  </p:clrMapOvr>
</p:sld>
</file>

<file path=ppt/slides/slide3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Circle theorems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3040310-B6E9-47B8-A114-A8CBAD971133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24306436"/>
      </p:ext>
    </p:extLst>
  </p:cSld>
  <p:clrMapOvr>
    <a:masterClrMapping/>
  </p:clrMapOvr>
</p:sld>
</file>

<file path=ppt/slides/slide3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AE574158-1F01-429E-A5A0-864910FA08FB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/>
            <p:txBody>
              <a:bodyPr>
                <a:normAutofit fontScale="90000"/>
              </a:bodyPr>
              <a:lstStyle/>
              <a:p>
                <a:pPr marL="0" marR="0" indent="0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en-GB" sz="2400" dirty="0">
                    <a:latin typeface="Candara" panose="020E0502030303020204" pitchFamily="34" charset="0"/>
                  </a:rPr>
                  <a:t>Sine/cosine rules and Area of triangle using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24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𝑎𝑏𝑠𝑖𝑛𝐶</m:t>
                    </m:r>
                  </m:oMath>
                </a14:m>
                <a:endParaRPr lang="en-GB" sz="240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AE574158-1F01-429E-A5A0-864910FA08FB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>
                <a:blip r:embed="rId2"/>
                <a:stretch>
                  <a:fillRect b="-1511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TextBox 2">
            <a:extLst>
              <a:ext uri="{FF2B5EF4-FFF2-40B4-BE49-F238E27FC236}">
                <a16:creationId xmlns:a16="http://schemas.microsoft.com/office/drawing/2014/main" id="{4C2B04D8-61CB-4C75-8B4E-E969E04E4CD4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3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26239553"/>
      </p:ext>
    </p:extLst>
  </p:cSld>
  <p:clrMapOvr>
    <a:masterClrMapping/>
  </p:clrMapOvr>
</p:sld>
</file>

<file path=ppt/slides/slide3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Pythagoras’ Theorem 2D and 3D (recognise triples)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3C19E63-68B0-4437-A8BD-74ECAF1C063D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24683696"/>
      </p:ext>
    </p:extLst>
  </p:cSld>
  <p:clrMapOvr>
    <a:masterClrMapping/>
  </p:clrMapOvr>
</p:sld>
</file>

<file path=ppt/slides/slide3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Sketch trigonometric graphs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4EF6E0E-7F04-454A-B6A2-D77D276A67CE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39257478"/>
      </p:ext>
    </p:extLst>
  </p:cSld>
  <p:clrMapOvr>
    <a:masterClrMapping/>
  </p:clrMapOvr>
</p:sld>
</file>

<file path=ppt/slides/slide3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AE574158-1F01-429E-A5A0-864910FA08FB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/>
            <p:txBody>
              <a:bodyPr>
                <a:normAutofit fontScale="90000"/>
              </a:bodyPr>
              <a:lstStyle/>
              <a:p>
                <a:pPr>
                  <a:lnSpc>
                    <a:spcPct val="100000"/>
                  </a:lnSpc>
                  <a:spcBef>
                    <a:spcPts val="0"/>
                  </a:spcBef>
                  <a:defRPr/>
                </a:pPr>
                <a:r>
                  <a:rPr lang="en-GB" dirty="0"/>
                  <a:t>Identities using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GB" b="0" i="1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GB" b="0">
                            <a:latin typeface="Cambria Math" panose="02040503050406030204" pitchFamily="18" charset="0"/>
                          </a:rPr>
                          <m:t>tan</m:t>
                        </m:r>
                      </m:fName>
                      <m:e>
                        <m:r>
                          <a:rPr lang="en-GB" b="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𝜃</m:t>
                        </m:r>
                      </m:e>
                    </m:func>
                    <m:r>
                      <a:rPr lang="en-GB" b="0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GB" b="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func>
                          <m:funcPr>
                            <m:ctrlPr>
                              <a:rPr lang="en-GB" b="0" i="1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en-GB" b="0">
                                <a:latin typeface="Cambria Math" panose="02040503050406030204" pitchFamily="18" charset="0"/>
                              </a:rPr>
                              <m:t>sin</m:t>
                            </m:r>
                          </m:fName>
                          <m:e>
                            <m:r>
                              <a:rPr lang="en-GB" b="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𝜃</m:t>
                            </m:r>
                          </m:e>
                        </m:func>
                      </m:num>
                      <m:den>
                        <m:func>
                          <m:funcPr>
                            <m:ctrlPr>
                              <a:rPr lang="en-GB" b="0" i="1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en-GB" b="0">
                                <a:latin typeface="Cambria Math" panose="02040503050406030204" pitchFamily="18" charset="0"/>
                              </a:rPr>
                              <m:t>cos</m:t>
                            </m:r>
                          </m:fName>
                          <m:e>
                            <m:r>
                              <a:rPr lang="en-GB" b="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𝜃</m:t>
                            </m:r>
                          </m:e>
                        </m:func>
                      </m:den>
                    </m:f>
                  </m:oMath>
                </a14:m>
                <a:r>
                  <a:rPr lang="en-GB" dirty="0"/>
                  <a:t> and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GB" b="0" i="1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sSup>
                          <m:sSupPr>
                            <m:ctrlPr>
                              <a:rPr lang="en-GB" b="0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m:rPr>
                                <m:sty m:val="p"/>
                              </m:rPr>
                              <a:rPr lang="en-GB" b="0">
                                <a:latin typeface="Cambria Math" panose="02040503050406030204" pitchFamily="18" charset="0"/>
                              </a:rPr>
                              <m:t>sin</m:t>
                            </m:r>
                          </m:e>
                          <m:sup>
                            <m:r>
                              <a:rPr lang="en-GB" b="0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fName>
                      <m:e>
                        <m:r>
                          <a:rPr lang="en-GB" b="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𝜃</m:t>
                        </m:r>
                      </m:e>
                    </m:func>
                    <m:r>
                      <a:rPr lang="en-GB" b="0" i="1">
                        <a:latin typeface="Cambria Math" panose="02040503050406030204" pitchFamily="18" charset="0"/>
                      </a:rPr>
                      <m:t>+</m:t>
                    </m:r>
                    <m:func>
                      <m:funcPr>
                        <m:ctrlPr>
                          <a:rPr lang="en-GB" b="0" i="1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sSup>
                          <m:sSupPr>
                            <m:ctrlPr>
                              <a:rPr lang="en-GB" b="0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m:rPr>
                                <m:sty m:val="p"/>
                              </m:rPr>
                              <a:rPr lang="en-GB" b="0">
                                <a:latin typeface="Cambria Math" panose="02040503050406030204" pitchFamily="18" charset="0"/>
                              </a:rPr>
                              <m:t>cos</m:t>
                            </m:r>
                          </m:e>
                          <m:sup>
                            <m:r>
                              <a:rPr lang="en-GB" b="0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fName>
                      <m:e>
                        <m:r>
                          <a:rPr lang="en-GB" b="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𝜃</m:t>
                        </m:r>
                      </m:e>
                    </m:func>
                    <m:r>
                      <a:rPr lang="en-GB" b="0" i="1">
                        <a:latin typeface="Cambria Math" panose="02040503050406030204" pitchFamily="18" charset="0"/>
                      </a:rPr>
                      <m:t>=1</m:t>
                    </m:r>
                  </m:oMath>
                </a14:m>
                <a:endParaRPr lang="en-GB" dirty="0"/>
              </a:p>
            </p:txBody>
          </p:sp>
        </mc:Choice>
        <mc:Fallback xmlns="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AE574158-1F01-429E-A5A0-864910FA08FB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>
                <a:blip r:embed="rId2"/>
                <a:stretch>
                  <a:fillRect b="-1627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TextBox 2">
            <a:extLst>
              <a:ext uri="{FF2B5EF4-FFF2-40B4-BE49-F238E27FC236}">
                <a16:creationId xmlns:a16="http://schemas.microsoft.com/office/drawing/2014/main" id="{839DF2F8-AE3A-458B-B3D3-5D17BC972880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3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08119195"/>
      </p:ext>
    </p:extLst>
  </p:cSld>
  <p:clrMapOvr>
    <a:masterClrMapping/>
  </p:clrMapOvr>
</p:sld>
</file>

<file path=ppt/slides/slide4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AE574158-1F01-429E-A5A0-864910FA08FB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>
              <a:xfrm>
                <a:off x="0" y="0"/>
                <a:ext cx="9144000" cy="807395"/>
              </a:xfrm>
            </p:spPr>
            <p:txBody>
              <a:bodyPr>
                <a:normAutofit fontScale="90000"/>
              </a:bodyPr>
              <a:lstStyle/>
              <a:p>
                <a:pPr>
                  <a:lnSpc>
                    <a:spcPct val="100000"/>
                  </a:lnSpc>
                  <a:spcBef>
                    <a:spcPts val="0"/>
                  </a:spcBef>
                  <a:defRPr/>
                </a:pPr>
                <a:r>
                  <a:rPr lang="en-GB" dirty="0"/>
                  <a:t>Solving simple trigonometric equations in a given interval </a:t>
                </a:r>
                <a:br>
                  <a:rPr lang="en-GB" dirty="0"/>
                </a:br>
                <a:r>
                  <a:rPr lang="en-GB" dirty="0" err="1"/>
                  <a:t>eg</a:t>
                </a:r>
                <a:r>
                  <a:rPr lang="en-GB" dirty="0"/>
                  <a:t>: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GB" b="0" i="1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GB" b="0">
                            <a:latin typeface="Cambria Math" panose="02040503050406030204" pitchFamily="18" charset="0"/>
                          </a:rPr>
                          <m:t>sin</m:t>
                        </m:r>
                      </m:fName>
                      <m:e>
                        <m:r>
                          <a:rPr lang="en-GB" b="0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func>
                    <m:r>
                      <a:rPr lang="en-GB" b="0" i="1">
                        <a:latin typeface="Cambria Math" panose="02040503050406030204" pitchFamily="18" charset="0"/>
                      </a:rPr>
                      <m:t>=0.5</m:t>
                    </m:r>
                  </m:oMath>
                </a14:m>
                <a:endParaRPr lang="en-GB" dirty="0"/>
              </a:p>
            </p:txBody>
          </p:sp>
        </mc:Choice>
        <mc:Fallback xmlns="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AE574158-1F01-429E-A5A0-864910FA08FB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xfrm>
                <a:off x="0" y="0"/>
                <a:ext cx="9144000" cy="807395"/>
              </a:xfrm>
              <a:blipFill>
                <a:blip r:embed="rId2"/>
                <a:stretch>
                  <a:fillRect t="-2273" b="-1287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TextBox 2">
            <a:extLst>
              <a:ext uri="{FF2B5EF4-FFF2-40B4-BE49-F238E27FC236}">
                <a16:creationId xmlns:a16="http://schemas.microsoft.com/office/drawing/2014/main" id="{A9808F65-A485-495B-81F9-2C8B354217C3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3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31797276"/>
      </p:ext>
    </p:extLst>
  </p:cSld>
  <p:clrMapOvr>
    <a:masterClrMapping/>
  </p:clrMapOvr>
</p:sld>
</file>

<file path=ppt/slides/slide4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AE574158-1F01-429E-A5A0-864910FA08FB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>
              <a:xfrm>
                <a:off x="0" y="0"/>
                <a:ext cx="9144000" cy="982494"/>
              </a:xfrm>
            </p:spPr>
            <p:txBody>
              <a:bodyPr>
                <a:normAutofit/>
              </a:bodyPr>
              <a:lstStyle/>
              <a:p>
                <a:pPr>
                  <a:lnSpc>
                    <a:spcPct val="100000"/>
                  </a:lnSpc>
                  <a:spcBef>
                    <a:spcPts val="0"/>
                  </a:spcBef>
                  <a:defRPr/>
                </a:pPr>
                <a:r>
                  <a:rPr lang="en-GB" dirty="0"/>
                  <a:t>Solving harder trigonometric equations in a given interval </a:t>
                </a:r>
                <a:br>
                  <a:rPr lang="en-GB" dirty="0"/>
                </a:br>
                <a:r>
                  <a:rPr lang="en-GB" dirty="0" err="1"/>
                  <a:t>eg</a:t>
                </a:r>
                <a:r>
                  <a:rPr lang="en-GB" dirty="0"/>
                  <a:t>: </a:t>
                </a:r>
                <a14:m>
                  <m:oMath xmlns:m="http://schemas.openxmlformats.org/officeDocument/2006/math">
                    <m:r>
                      <a:rPr lang="en-GB" b="0" i="1">
                        <a:latin typeface="Cambria Math" panose="02040503050406030204" pitchFamily="18" charset="0"/>
                      </a:rPr>
                      <m:t>2</m:t>
                    </m:r>
                    <m:func>
                      <m:funcPr>
                        <m:ctrlPr>
                          <a:rPr lang="en-GB" b="0" i="1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sSup>
                          <m:sSupPr>
                            <m:ctrlPr>
                              <a:rPr lang="en-GB" b="0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m:rPr>
                                <m:sty m:val="p"/>
                              </m:rPr>
                              <a:rPr lang="en-GB" b="0">
                                <a:latin typeface="Cambria Math" panose="02040503050406030204" pitchFamily="18" charset="0"/>
                              </a:rPr>
                              <m:t>sin</m:t>
                            </m:r>
                          </m:e>
                          <m:sup>
                            <m:r>
                              <a:rPr lang="en-GB" b="0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fName>
                      <m:e>
                        <m:r>
                          <a:rPr lang="en-GB" b="0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func>
                    <m:r>
                      <a:rPr lang="en-GB" b="0" i="1">
                        <a:latin typeface="Cambria Math" panose="02040503050406030204" pitchFamily="18" charset="0"/>
                      </a:rPr>
                      <m:t>−3</m:t>
                    </m:r>
                    <m:func>
                      <m:funcPr>
                        <m:ctrlPr>
                          <a:rPr lang="en-GB" b="0" i="1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GB" b="0">
                            <a:latin typeface="Cambria Math" panose="02040503050406030204" pitchFamily="18" charset="0"/>
                          </a:rPr>
                          <m:t>cos</m:t>
                        </m:r>
                      </m:fName>
                      <m:e>
                        <m:r>
                          <a:rPr lang="en-GB" b="0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func>
                    <m:r>
                      <a:rPr lang="en-GB" b="0" i="1">
                        <a:latin typeface="Cambria Math" panose="02040503050406030204" pitchFamily="18" charset="0"/>
                      </a:rPr>
                      <m:t>+1=0</m:t>
                    </m:r>
                  </m:oMath>
                </a14:m>
                <a:r>
                  <a:rPr lang="en-GB" dirty="0"/>
                  <a:t> and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GB" b="0" i="1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sSup>
                          <m:sSupPr>
                            <m:ctrlPr>
                              <a:rPr lang="en-GB" b="0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m:rPr>
                                <m:sty m:val="p"/>
                              </m:rPr>
                              <a:rPr lang="en-GB" b="0">
                                <a:latin typeface="Cambria Math" panose="02040503050406030204" pitchFamily="18" charset="0"/>
                              </a:rPr>
                              <m:t>tan</m:t>
                            </m:r>
                          </m:e>
                          <m:sup>
                            <m:r>
                              <a:rPr lang="en-GB" b="0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fName>
                      <m:e>
                        <m:r>
                          <a:rPr lang="en-GB" b="0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func>
                    <m:r>
                      <a:rPr lang="en-GB" b="0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GB" b="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b="0" i="1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GB" b="0" i="1">
                            <a:latin typeface="Cambria Math" panose="02040503050406030204" pitchFamily="18" charset="0"/>
                          </a:rPr>
                          <m:t>4</m:t>
                        </m:r>
                      </m:den>
                    </m:f>
                  </m:oMath>
                </a14:m>
                <a:endParaRPr lang="en-GB" dirty="0"/>
              </a:p>
            </p:txBody>
          </p:sp>
        </mc:Choice>
        <mc:Fallback xmlns="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AE574158-1F01-429E-A5A0-864910FA08FB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xfrm>
                <a:off x="0" y="0"/>
                <a:ext cx="9144000" cy="982494"/>
              </a:xfrm>
              <a:blipFill>
                <a:blip r:embed="rId2"/>
                <a:stretch>
                  <a:fillRect t="-4348" b="-683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TextBox 2">
            <a:extLst>
              <a:ext uri="{FF2B5EF4-FFF2-40B4-BE49-F238E27FC236}">
                <a16:creationId xmlns:a16="http://schemas.microsoft.com/office/drawing/2014/main" id="{5DCC106B-66CB-4597-8173-4D709D4960F3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3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313931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5925</TotalTime>
  <Words>20011</Words>
  <Application>Microsoft Office PowerPoint</Application>
  <PresentationFormat>On-screen Show (4:3)</PresentationFormat>
  <Paragraphs>4212</Paragraphs>
  <Slides>428</Slides>
  <Notes>25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428</vt:i4>
      </vt:variant>
    </vt:vector>
  </HeadingPairs>
  <TitlesOfParts>
    <vt:vector size="436" baseType="lpstr">
      <vt:lpstr>Arial</vt:lpstr>
      <vt:lpstr>Calibri</vt:lpstr>
      <vt:lpstr>Calibri Light</vt:lpstr>
      <vt:lpstr>Cambria Math</vt:lpstr>
      <vt:lpstr>Candara</vt:lpstr>
      <vt:lpstr>Comic Sans MS</vt:lpstr>
      <vt:lpstr>Tinos</vt:lpstr>
      <vt:lpstr>Office Theme</vt:lpstr>
      <vt:lpstr>PowerPoint Presentation</vt:lpstr>
      <vt:lpstr>PowerPoint Presentation</vt:lpstr>
      <vt:lpstr>GCSE Further Maths (AQA Level 2)</vt:lpstr>
      <vt:lpstr>PowerPoint Presentation</vt:lpstr>
      <vt:lpstr>Product rule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Surds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Functions: Domain, Range, composite, inverse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Expanding brackets + Use of Pascal’s triangle to find coefficients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Factorising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Algebraic fractions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Rearranging formulae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Factor theorem + using FT to factorise/solve cubic equations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Completing the square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Sketching graphs (linear, quadratic, exponential ab^x + ab^(-x)) + Piecewise functions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Solving linear and quadratic equations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Simultaneous equations (Two unknowns)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Simultaneous equations (Three unknowns)</vt:lpstr>
      <vt:lpstr>PowerPoint Presentation</vt:lpstr>
      <vt:lpstr>PowerPoint Presentation</vt:lpstr>
      <vt:lpstr>Solving linear and quadratic inequalities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Indices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Proof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Sequences: Quadratic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Sequences: nth term and limiting values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Equating coefficients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Equation of a straight line</vt:lpstr>
      <vt:lpstr>PowerPoint Presentation</vt:lpstr>
      <vt:lpstr>PowerPoint Presentation</vt:lpstr>
      <vt:lpstr>PowerPoint Presentation</vt:lpstr>
      <vt:lpstr>PowerPoint Presentation</vt:lpstr>
      <vt:lpstr>Distance between two points</vt:lpstr>
      <vt:lpstr>PowerPoint Presentation</vt:lpstr>
      <vt:lpstr>Ratio with straight lines</vt:lpstr>
      <vt:lpstr>PowerPoint Presentation</vt:lpstr>
      <vt:lpstr>PowerPoint Presentation</vt:lpstr>
      <vt:lpstr>PowerPoint Presentation</vt:lpstr>
      <vt:lpstr>Equation of a circle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Equation of a tangent to a circle</vt:lpstr>
      <vt:lpstr>PowerPoint Presentation</vt:lpstr>
      <vt:lpstr>PowerPoint Presentation</vt:lpstr>
      <vt:lpstr>Basic differentiation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Equation of a tangent and normal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Increasing/decreasing functions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Stationary points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Second derivative and maxima/minima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Optimisation</vt:lpstr>
      <vt:lpstr>PowerPoint Presentation</vt:lpstr>
      <vt:lpstr>PowerPoint Presentation</vt:lpstr>
      <vt:lpstr>PowerPoint Presentation</vt:lpstr>
      <vt:lpstr>Graph sketching</vt:lpstr>
      <vt:lpstr>PowerPoint Presentation</vt:lpstr>
      <vt:lpstr>PowerPoint Presentation</vt:lpstr>
      <vt:lpstr>PowerPoint Presentation</vt:lpstr>
      <vt:lpstr>PowerPoint Presentation</vt:lpstr>
      <vt:lpstr>Multiplication of matrices (2 x 2)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Transformations of the unit square: Rotations, reflections, enlargements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Combinations of transformations</vt:lpstr>
      <vt:lpstr>PowerPoint Presentation</vt:lpstr>
      <vt:lpstr>PowerPoint Presentation</vt:lpstr>
      <vt:lpstr>PowerPoint Presentation</vt:lpstr>
      <vt:lpstr>PowerPoint Presentation</vt:lpstr>
      <vt:lpstr>Circle theorems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Sine/cosine rules and Area of triangle using 1/2 absinC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Pythagoras’ Theorem 2D and 3D (recognise triples)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Sketch trigonometric graphs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Identities using tan⁡θ=sin⁡θ/cos⁡θ  and sin^2⁡θ+cos^2⁡θ=1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Solving simple trigonometric equations in a given interval  eg: sin⁡x=0.5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Solving harder trigonometric equations in a given interval  eg: 2 sin^2⁡x-3 cos⁡x+1=0 and tan^2⁡x=1/4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Algebra</dc:title>
  <dc:creator>cspeller</dc:creator>
  <cp:lastModifiedBy>Chris Speller</cp:lastModifiedBy>
  <cp:revision>370</cp:revision>
  <dcterms:created xsi:type="dcterms:W3CDTF">2020-05-18T02:11:06Z</dcterms:created>
  <dcterms:modified xsi:type="dcterms:W3CDTF">2022-05-10T08:12:29Z</dcterms:modified>
</cp:coreProperties>
</file>