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.xml" ContentType="application/vnd.openxmlformats-officedocument.presentationml.slide+xml"/>
  <Override PartName="/ppt/slides/slide275.xml" ContentType="application/vnd.openxmlformats-officedocument.presentationml.slide+xml"/>
  <Override PartName="/ppt/slides/slide28.xml" ContentType="application/vnd.openxmlformats-officedocument.presentationml.slide+xml"/>
  <Override PartName="/ppt/slides/slide282.xml" ContentType="application/vnd.openxmlformats-officedocument.presentationml.slide+xml"/>
  <Override PartName="/ppt/slides/slide29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.xml" ContentType="application/vnd.openxmlformats-officedocument.presentationml.slide+xml"/>
  <Override PartName="/ppt/slides/slide319.xml" ContentType="application/vnd.openxmlformats-officedocument.presentationml.slide+xml"/>
  <Override PartName="/ppt/slides/slide32.xml" ContentType="application/vnd.openxmlformats-officedocument.presentationml.slide+xml"/>
  <Override PartName="/ppt/slides/slide327.xml" ContentType="application/vnd.openxmlformats-officedocument.presentationml.slide+xml"/>
  <Override PartName="/ppt/slides/slide33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53.xml" ContentType="application/vnd.openxmlformats-officedocument.presentationml.slide+xml"/>
  <Override PartName="/ppt/slides/slide36.xml" ContentType="application/vnd.openxmlformats-officedocument.presentationml.slide+xml"/>
  <Override PartName="/ppt/slides/slide36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35" r:id="rId27"/>
    <p:sldId id="4875" r:id="rId28"/>
    <p:sldId id="4984" r:id="rId29"/>
    <p:sldId id="4924" r:id="rId30"/>
    <p:sldId id="4929" r:id="rId31"/>
    <p:sldId id="4930" r:id="rId32"/>
    <p:sldId id="4931" r:id="rId33"/>
    <p:sldId id="4932" r:id="rId34"/>
    <p:sldId id="4933" r:id="rId35"/>
    <p:sldId id="4934" r:id="rId36"/>
    <p:sldId id="4865" r:id="rId37"/>
    <p:sldId id="4866" r:id="rId38"/>
    <p:sldId id="491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3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5.png"/><Relationship Id="rId3" Type="http://schemas.openxmlformats.org/officeDocument/2006/relationships/image" Target="../media/image313.png"/><Relationship Id="rId4" Type="http://schemas.openxmlformats.org/officeDocument/2006/relationships/image" Target="../media/image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3.png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10.png"/><Relationship Id="rId6" Type="http://schemas.openxmlformats.org/officeDocument/2006/relationships/hyperlink" Target="https://www.drfrostmaths.com/" TargetMode="Externa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11.png"/><Relationship Id="rId3" Type="http://schemas.openxmlformats.org/officeDocument/2006/relationships/image" Target="../media/image1312.png"/><Relationship Id="rId4" Type="http://schemas.openxmlformats.org/officeDocument/2006/relationships/image" Target="../media/image1412.png"/><Relationship Id="rId5" Type="http://schemas.openxmlformats.org/officeDocument/2006/relationships/image" Target="../media/image27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2.png"/><Relationship Id="rId3" Type="http://schemas.openxmlformats.org/officeDocument/2006/relationships/image" Target="../media/image912.png"/><Relationship Id="rId4" Type="http://schemas.openxmlformats.org/officeDocument/2006/relationships/image" Target="../media/image111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11.png"/><Relationship Id="rId3" Type="http://schemas.openxmlformats.org/officeDocument/2006/relationships/image" Target="../media/image1711.png"/><Relationship Id="rId4" Type="http://schemas.openxmlformats.org/officeDocument/2006/relationships/image" Target="../media/image181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86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State the value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that cannot be in the domain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86121"/>
              </a:xfrm>
              <a:prstGeom prst="rect">
                <a:avLst/>
              </a:prstGeom>
              <a:blipFill>
                <a:blip r:embed="rId2"/>
                <a:stretch>
                  <a:fillRect l="-1333" r="-2533" b="-7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1286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State the value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that cannot be in the domain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1286121"/>
              </a:xfrm>
              <a:prstGeom prst="rect">
                <a:avLst/>
              </a:prstGeom>
              <a:blipFill>
                <a:blip r:embed="rId3"/>
                <a:stretch>
                  <a:fillRect l="-1333" r="-2533" b="-7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34392"/>
                <a:ext cx="4572001" cy="676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34392"/>
                <a:ext cx="4572001" cy="6768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797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57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a function with domain all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b="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+12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a constant</a:t>
                </a:r>
              </a:p>
              <a:p>
                <a:pPr algn="ctr"/>
                <a:r>
                  <a:rPr lang="en-GB" dirty="0">
                    <a:latin typeface="Candara" panose="020E0502030303020204" pitchFamily="34" charset="0"/>
                  </a:rPr>
                  <a:t>Work out the possible values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57250"/>
              </a:xfrm>
              <a:prstGeom prst="rect">
                <a:avLst/>
              </a:prstGeom>
              <a:blipFill>
                <a:blip r:embed="rId2"/>
                <a:stretch>
                  <a:fillRect t="-3822" r="-400" b="-95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9572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a function with domain all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i="1">
                            <a:latin typeface="Cambria Math" panose="02040503050406030204" pitchFamily="18" charset="0"/>
                          </a:rPr>
                          <m:t>+6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ra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a constant</a:t>
                </a:r>
              </a:p>
              <a:p>
                <a:pPr algn="ctr"/>
                <a:r>
                  <a:rPr lang="en-GB" dirty="0">
                    <a:latin typeface="Candara" panose="020E0502030303020204" pitchFamily="34" charset="0"/>
                  </a:rPr>
                  <a:t>Work out the possible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957250"/>
              </a:xfrm>
              <a:prstGeom prst="rect">
                <a:avLst/>
              </a:prstGeom>
              <a:blipFill>
                <a:blip r:embed="rId3"/>
                <a:stretch>
                  <a:fillRect t="-3185" b="-95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405521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≤−9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or 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405521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151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23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with domain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3&lt;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≤1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GB" dirty="0">
                    <a:latin typeface="Candara" panose="020E0502030303020204" pitchFamily="34" charset="0"/>
                  </a:rPr>
                  <a:t>Work out the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=32−3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with domain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−5≤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&lt;2</m:t>
                    </m:r>
                  </m:oMath>
                </a14:m>
                <a:endParaRPr lang="en-GB" b="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GB" dirty="0">
                    <a:latin typeface="Candara" panose="020E0502030303020204" pitchFamily="34" charset="0"/>
                  </a:rPr>
                  <a:t>Work out the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27&lt;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≤47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116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r>
                  <a:rPr lang="en-GB" dirty="0"/>
                  <a:t>,    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GB" dirty="0"/>
              </a:p>
              <a:p>
                <a:r>
                  <a:rPr lang="en-GB" dirty="0"/>
                  <a:t>Determine the range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m:rPr>
                          <m:nor/>
                        </m:rPr>
                        <a:rPr lang="en-GB" dirty="0"/>
                        <m:t>,     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Determine the range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26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14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,    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GB" dirty="0"/>
              </a:p>
              <a:p>
                <a:r>
                  <a:rPr lang="en-GB" dirty="0"/>
                  <a:t>Determine the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t="-5660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=21+4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,    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endParaRPr lang="en-GB" dirty="0"/>
              </a:p>
              <a:p>
                <a:r>
                  <a:rPr lang="en-GB" dirty="0"/>
                  <a:t>Determine the range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≤25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75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Determine the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646331"/>
              </a:xfrm>
              <a:prstGeom prst="rect">
                <a:avLst/>
              </a:prstGeom>
              <a:blipFill>
                <a:blip r:embed="rId2"/>
                <a:stretch>
                  <a:fillRect l="-106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Determine the range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463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Determine the range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 180≤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&lt;360°</m:t>
                      </m:r>
                    </m:oMath>
                  </m:oMathPara>
                </a14:m>
                <a:endParaRPr lang="en-GB" b="0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, 0&lt;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&lt;90°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1067" t="-1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Determine the range of: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, 180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360°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−1&lt;</m:t>
                      </m:r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094602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4998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3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is defined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&lt;−3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≤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≤3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15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&gt;3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Determine the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30612"/>
              </a:xfrm>
              <a:prstGeom prst="rect">
                <a:avLst/>
              </a:prstGeom>
              <a:blipFill>
                <a:blip r:embed="rId2"/>
                <a:stretch>
                  <a:fillRect l="-1067" t="-2390" b="-55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153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The function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GB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is defined for all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&lt;−2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−2≤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≤2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12−4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&gt;2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Determine the range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1530612"/>
              </a:xfrm>
              <a:prstGeom prst="rect">
                <a:avLst/>
              </a:prstGeom>
              <a:blipFill>
                <a:blip r:embed="rId3"/>
                <a:stretch>
                  <a:fillRect l="-1067" t="-1992" b="-55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35973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35973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48D1F127-F31C-4EDC-B649-6C02D7CF8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7336" y="2484244"/>
            <a:ext cx="3911658" cy="42191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DA644A0-2363-BC50-A836-465B28DA685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Diagrams/Graphs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DrFrostMaths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GB" sz="1400" dirty="0">
                <a:hlinkClick r:id="rId6"/>
              </a:rPr>
              <a:t>https://www.drfrostmaths.com/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8717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61665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is an increasing function with domain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≤5</m:t>
                    </m:r>
                  </m:oMath>
                </a14:m>
                <a:r>
                  <a:rPr lang="en-GB" dirty="0"/>
                  <a:t> and range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Construct a suitable function.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61665"/>
                <a:ext cx="4572000" cy="923330"/>
              </a:xfrm>
              <a:prstGeom prst="rect">
                <a:avLst/>
              </a:prstGeom>
              <a:blipFill>
                <a:blip r:embed="rId2"/>
                <a:stretch>
                  <a:fillRect l="-1067" t="-3974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7017" y="461665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dirty="0"/>
                  <a:t> is a decreasing function with domain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4≤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≤6</m:t>
                    </m:r>
                  </m:oMath>
                </a14:m>
                <a:r>
                  <a:rPr lang="en-GB" dirty="0"/>
                  <a:t> and range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7≤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≤19</m:t>
                    </m:r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Construct a suitable function.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61665"/>
                <a:ext cx="4572000" cy="923330"/>
              </a:xfrm>
              <a:prstGeom prst="rect">
                <a:avLst/>
              </a:prstGeom>
              <a:blipFill>
                <a:blip r:embed="rId3"/>
                <a:stretch>
                  <a:fillRect l="-1200" t="-3974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378719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43−6</m:t>
                      </m:r>
                      <m:r>
                        <a:rPr lang="en-GB" sz="20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378719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59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702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,     0≤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&lt;3</m:t>
                              </m:r>
                            </m:e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𝑐𝑥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                        3≤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≤7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passes through the points (0, 5), (2, 1), (3, 2) and (7, 3).</a:t>
                </a: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702197"/>
              </a:xfrm>
              <a:prstGeom prst="rect">
                <a:avLst/>
              </a:prstGeom>
              <a:blipFill>
                <a:blip r:embed="rId2"/>
                <a:stretch>
                  <a:fillRect l="-1333" b="-5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17021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GB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,     0≤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&lt;2</m:t>
                              </m:r>
                            </m:e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𝑐𝑥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 2≤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≤5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The graph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passes through the points (0, 3), (1, 2), (2, 3) and (5, 4).</a:t>
                </a: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1702197"/>
              </a:xfrm>
              <a:prstGeom prst="rect">
                <a:avLst/>
              </a:prstGeom>
              <a:blipFill>
                <a:blip r:embed="rId3"/>
                <a:stretch>
                  <a:fillRect l="-1333" b="-5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4038521"/>
                <a:ext cx="4572001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038521"/>
                <a:ext cx="4572001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D7B58EF-EFEA-42C2-AEC9-DC2CC0BA1B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6458" y="2251115"/>
            <a:ext cx="2534004" cy="169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928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Solve the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015663"/>
              </a:xfrm>
              <a:prstGeom prst="rect">
                <a:avLst/>
              </a:prstGeom>
              <a:blipFill>
                <a:blip r:embed="rId2"/>
                <a:stretch>
                  <a:fillRect l="-1333" b="-54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Solve the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1015663"/>
              </a:xfrm>
              <a:prstGeom prst="rect">
                <a:avLst/>
              </a:prstGeom>
              <a:blipFill>
                <a:blip r:embed="rId3"/>
                <a:stretch>
                  <a:fillRect l="-1333" b="-47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463934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63934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722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GB" sz="2000" dirty="0">
                    <a:latin typeface="Candara" panose="020E0502030303020204" pitchFamily="34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=42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GB" sz="2000" dirty="0">
                    <a:latin typeface="Candara" panose="020E0502030303020204" pitchFamily="34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=49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170099"/>
              </a:xfrm>
              <a:prstGeom prst="rect">
                <a:avLst/>
              </a:prstGeom>
              <a:blipFill>
                <a:blip r:embed="rId2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7200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20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GB" sz="2000" dirty="0">
                    <a:latin typeface="Candara" panose="020E0502030303020204" pitchFamily="34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GB" sz="2000" i="1">
                        <a:latin typeface="Cambria Math" panose="02040503050406030204" pitchFamily="18" charset="0"/>
                      </a:rPr>
                      <m:t>=43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GB" sz="2000" dirty="0">
                    <a:latin typeface="Candara" panose="020E0502030303020204" pitchFamily="34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GB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0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81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GB" sz="20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7200"/>
                <a:ext cx="4572000" cy="3477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9" y="1213247"/>
                <a:ext cx="4572001" cy="31327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=±4</m:t>
                      </m:r>
                    </m:oMath>
                  </m:oMathPara>
                </a14:m>
                <a:endParaRPr lang="en-GB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9" y="1213247"/>
                <a:ext cx="4572001" cy="31327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59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