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4" r:id="rId104"/>
    <p:sldId id="1694" r:id="rId105"/>
    <p:sldId id="1695" r:id="rId106"/>
    <p:sldId id="1696" r:id="rId107"/>
    <p:sldId id="1697" r:id="rId108"/>
    <p:sldId id="1698" r:id="rId109"/>
    <p:sldId id="1699" r:id="rId110"/>
    <p:sldId id="4922" r:id="rId111"/>
    <p:sldId id="4937" r:id="rId112"/>
    <p:sldId id="4965" r:id="rId1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2.png"/><Relationship Id="rId3" Type="http://schemas.openxmlformats.org/officeDocument/2006/relationships/image" Target="../media/image404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3.png"/><Relationship Id="rId3" Type="http://schemas.openxmlformats.org/officeDocument/2006/relationships/image" Target="../media/image422.png"/><Relationship Id="rId4" Type="http://schemas.openxmlformats.org/officeDocument/2006/relationships/image" Target="../media/image430.pn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factor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factor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1999" y="1661697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Shown</a:t>
            </a:r>
          </a:p>
        </p:txBody>
      </p:sp>
    </p:spTree>
    <p:extLst>
      <p:ext uri="{BB962C8B-B14F-4D97-AF65-F5344CB8AC3E}">
        <p14:creationId xmlns:p14="http://schemas.microsoft.com/office/powerpoint/2010/main" val="308133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a factor of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−4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707886"/>
              </a:xfrm>
              <a:prstGeom prst="rect">
                <a:avLst/>
              </a:prstGeom>
              <a:blipFill>
                <a:blip r:embed="rId2"/>
                <a:stretch>
                  <a:fillRect l="-1333" t="-5172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a factor of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07886"/>
              </a:xfrm>
              <a:prstGeom prst="rect">
                <a:avLst/>
              </a:prstGeom>
              <a:blipFill>
                <a:blip r:embed="rId3"/>
                <a:stretch>
                  <a:fillRect l="-1333"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616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616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878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factor of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+11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factor of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+11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, find the value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616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616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554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Fully factorise </a:t>
                </a:r>
                <a14:m>
                  <m:oMath xmlns:m="http://schemas.openxmlformats.org/officeDocument/2006/math">
                    <m:r>
                      <a:rPr lang="en-GB" sz="200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−12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0110"/>
              </a:xfrm>
              <a:prstGeom prst="rect">
                <a:avLst/>
              </a:prstGeom>
              <a:blipFill>
                <a:blip r:embed="rId2"/>
                <a:stretch>
                  <a:fillRect l="-1333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Fully factorise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−18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00110"/>
              </a:xfrm>
              <a:prstGeom prst="rect">
                <a:avLst/>
              </a:prstGeom>
              <a:blipFill>
                <a:blip r:embed="rId3"/>
                <a:stretch>
                  <a:fillRect l="-1333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92333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−3)(2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+1)(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92333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456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=6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+11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−46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factor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hence find all the real roots of the equation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=12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−14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−61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+60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(2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factor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and hence find all the real roots of the equation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87221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87221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832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a factor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−47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+130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−24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and hence find all the real solutions to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−16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−47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+130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−24=0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323439"/>
              </a:xfrm>
              <a:prstGeom prst="rect">
                <a:avLst/>
              </a:prstGeom>
              <a:blipFill>
                <a:blip r:embed="rId2"/>
                <a:stretch>
                  <a:fillRect l="-1333" t="-2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−3)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is a factor of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−48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−109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+30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and hence find all the real solutions to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−48</m:t>
                      </m:r>
                      <m:sSup>
                        <m:sSup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>
                          <a:latin typeface="Cambria Math" panose="02040503050406030204" pitchFamily="18" charset="0"/>
                        </a:rPr>
                        <m:t>−109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+30=0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23439"/>
              </a:xfrm>
              <a:prstGeom prst="rect">
                <a:avLst/>
              </a:prstGeom>
              <a:blipFill>
                <a:blip r:embed="rId3"/>
                <a:stretch>
                  <a:fillRect l="-1333" t="-23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42573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42573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15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839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600" dirty="0"/>
                  <a:t>Use the factor theorem to show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r>
                  <a:rPr lang="en-GB" sz="1600" dirty="0"/>
                  <a:t> are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−21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−20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Given that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+4)</m:t>
                    </m:r>
                  </m:oMath>
                </a14:m>
                <a:r>
                  <a:rPr lang="en-GB" sz="1600" dirty="0"/>
                  <a:t> are also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−10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+29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−20</m:t>
                    </m:r>
                  </m:oMath>
                </a14:m>
                <a:r>
                  <a:rPr lang="en-GB" sz="1600" dirty="0"/>
                  <a:t>, fully 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−21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−20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+10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+29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+20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839093"/>
              </a:xfrm>
              <a:prstGeom prst="rect">
                <a:avLst/>
              </a:prstGeom>
              <a:blipFill>
                <a:blip r:embed="rId2"/>
                <a:stretch>
                  <a:fillRect l="-667" t="-9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085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600" dirty="0"/>
                  <a:t>Use the factor theorem to show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r>
                  <a:rPr lang="en-GB" sz="1600" dirty="0"/>
                  <a:t> are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−21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+20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Given that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GB" sz="1600" dirty="0"/>
                  <a:t> and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−4)</m:t>
                    </m:r>
                  </m:oMath>
                </a14:m>
                <a:r>
                  <a:rPr lang="en-GB" sz="1600" dirty="0"/>
                  <a:t> are also factors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−10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+29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−20</m:t>
                    </m:r>
                  </m:oMath>
                </a14:m>
                <a:r>
                  <a:rPr lang="en-GB" sz="1600" dirty="0"/>
                  <a:t>, fully 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−21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+20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−10</m:t>
                          </m:r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+29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−20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085314"/>
              </a:xfrm>
              <a:prstGeom prst="rect">
                <a:avLst/>
              </a:prstGeom>
              <a:blipFill>
                <a:blip r:embed="rId3"/>
                <a:stretch>
                  <a:fillRect l="-667" t="-8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565068"/>
                <a:ext cx="4572001" cy="1052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a) S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1600" smtClean="0">
                        <a:solidFill>
                          <a:srgbClr val="FF0000"/>
                        </a:solidFill>
                      </a:rPr>
                      <m:t>hown</m:t>
                    </m:r>
                    <m:r>
                      <m:rPr>
                        <m:nor/>
                      </m:rPr>
                      <a:rPr lang="en-GB" sz="160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 smtClean="0">
                        <a:solidFill>
                          <a:srgbClr val="FF0000"/>
                        </a:solidFill>
                      </a:rPr>
                      <m:t>by</m:t>
                    </m:r>
                    <m:r>
                      <m:rPr>
                        <m:nor/>
                      </m:rPr>
                      <a:rPr lang="en-GB" sz="160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 smtClean="0">
                        <a:solidFill>
                          <a:srgbClr val="FF0000"/>
                        </a:solidFill>
                      </a:rPr>
                      <m:t>substituting</m:t>
                    </m:r>
                    <m:r>
                      <m:rPr>
                        <m:nor/>
                      </m:rPr>
                      <a:rPr lang="en-GB" sz="160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and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into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sSup>
                      <m:sSupPr>
                        <m:ctrlP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−21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+20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each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giving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an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output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of</m:t>
                    </m:r>
                    <m:r>
                      <m:rPr>
                        <m:nor/>
                      </m:rPr>
                      <a:rPr lang="en-GB" sz="1600">
                        <a:solidFill>
                          <a:srgbClr val="FF0000"/>
                        </a:solidFill>
                      </a:rPr>
                      <m:t> 0 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1600">
                          <a:solidFill>
                            <a:srgbClr val="FF0000"/>
                          </a:solidFill>
                        </a:rPr>
                        <m:t>b</m:t>
                      </m:r>
                      <m:r>
                        <m:rPr>
                          <m:nor/>
                        </m:rPr>
                        <a:rPr lang="en-GB" sz="1600">
                          <a:solidFill>
                            <a:srgbClr val="FF0000"/>
                          </a:solidFill>
                        </a:rPr>
                        <m:t>) </m:t>
                      </m:r>
                      <m:f>
                        <m:fPr>
                          <m:ctrlP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565068"/>
                <a:ext cx="4572001" cy="1052339"/>
              </a:xfrm>
              <a:prstGeom prst="rect">
                <a:avLst/>
              </a:prstGeom>
              <a:blipFill>
                <a:blip r:embed="rId4"/>
                <a:stretch>
                  <a:fillRect l="-667" t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454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600" dirty="0"/>
                  <a:t>Use the factor theorem to show that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r>
                  <a:rPr lang="en-GB" sz="1600" dirty="0"/>
                  <a:t> is a factor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−37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+74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−24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factorise fully</a:t>
                </a:r>
                <a14:m>
                  <m:oMath xmlns:m="http://schemas.openxmlformats.org/officeDocument/2006/math">
                    <m:r>
                      <a:rPr lang="en-GB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−37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+74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−24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solve fully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−37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i="1">
                        <a:latin typeface="Cambria Math" panose="02040503050406030204" pitchFamily="18" charset="0"/>
                      </a:rPr>
                      <m:t>+74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−24=0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77218"/>
              </a:xfrm>
              <a:prstGeom prst="rect">
                <a:avLst/>
              </a:prstGeom>
              <a:blipFill>
                <a:blip r:embed="rId2"/>
                <a:stretch>
                  <a:fillRect l="-667" t="-1705" r="-400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AutoNum type="alphaLcParenR"/>
                </a:pPr>
                <a:r>
                  <a:rPr lang="en-GB" sz="1600" dirty="0"/>
                  <a:t>Use the factor theorem to show that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(2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−5)</m:t>
                    </m:r>
                  </m:oMath>
                </a14:m>
                <a:r>
                  <a:rPr lang="en-GB" sz="1600" dirty="0"/>
                  <a:t> is a factor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−11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−60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factorise fully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−11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−60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solve fully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−11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−60=0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77218"/>
              </a:xfrm>
              <a:prstGeom prst="rect">
                <a:avLst/>
              </a:prstGeom>
              <a:blipFill>
                <a:blip r:embed="rId3"/>
                <a:stretch>
                  <a:fillRect l="-667" t="-1695" r="-400" b="-62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58261"/>
                <a:ext cx="4572001" cy="11073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−11</m:t>
                    </m:r>
                    <m:d>
                      <m:d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−60=…=0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(2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−5)(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+3)(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=−3, 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58261"/>
                <a:ext cx="4572001" cy="1107354"/>
              </a:xfrm>
              <a:prstGeom prst="rect">
                <a:avLst/>
              </a:prstGeom>
              <a:blipFill>
                <a:blip r:embed="rId4"/>
                <a:stretch>
                  <a:fillRect l="-667" b="-22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34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7057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sketch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dirty="0"/>
                  <a:t> are constants, has roots </a:t>
                </a:r>
                <a:endParaRPr lang="en-GB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=−5,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. </a:t>
                </a:r>
              </a:p>
              <a:p>
                <a:r>
                  <a:rPr lang="en-GB" dirty="0"/>
                  <a:t>Find the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7057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1067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9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A sketch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dirty="0"/>
                  <a:t>,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dirty="0"/>
                  <a:t> are constants, has roots 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=−1,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dirty="0"/>
                  <a:t>. </a:t>
                </a:r>
              </a:p>
              <a:p>
                <a:r>
                  <a:rPr lang="en-GB" dirty="0"/>
                  <a:t>Find the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9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1200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58261"/>
                <a:ext cx="457200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=−6,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58261"/>
                <a:ext cx="457200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19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