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3.xml" ContentType="application/vnd.openxmlformats-officedocument.presentationml.slide+xml"/>
  <Override PartName="/ppt/slides/slide113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31.xml" ContentType="application/vnd.openxmlformats-officedocument.presentationml.slide+xml"/>
  <Override PartName="/ppt/slides/slide141.xml" ContentType="application/vnd.openxmlformats-officedocument.presentationml.slide+xml"/>
  <Override PartName="/ppt/slides/slide153.xml" ContentType="application/vnd.openxmlformats-officedocument.presentationml.slide+xml"/>
  <Override PartName="/ppt/slides/slide156.xml" ContentType="application/vnd.openxmlformats-officedocument.presentationml.slide+xml"/>
  <Override PartName="/ppt/slides/slide169.xml" ContentType="application/vnd.openxmlformats-officedocument.presentationml.slide+xml"/>
  <Override PartName="/ppt/slides/slide192.xml" ContentType="application/vnd.openxmlformats-officedocument.presentationml.slide+xml"/>
  <Override PartName="/ppt/slides/slide203.xml" ContentType="application/vnd.openxmlformats-officedocument.presentationml.slide+xml"/>
  <Override PartName="/ppt/slides/slide209.xml" ContentType="application/vnd.openxmlformats-officedocument.presentationml.slide+xml"/>
  <Override PartName="/ppt/slides/slide218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9.xml" ContentType="application/vnd.openxmlformats-officedocument.presentationml.slide+xml"/>
  <Override PartName="/ppt/slides/slide231.xml" ContentType="application/vnd.openxmlformats-officedocument.presentationml.slide+xml"/>
  <Override PartName="/ppt/slides/slide235.xml" ContentType="application/vnd.openxmlformats-officedocument.presentationml.slide+xml"/>
  <Override PartName="/ppt/slides/slide236.xml" ContentType="application/vnd.openxmlformats-officedocument.presentationml.slide+xml"/>
  <Override PartName="/ppt/slides/slide237.xml" ContentType="application/vnd.openxmlformats-officedocument.presentationml.slide+xml"/>
  <Override PartName="/ppt/slides/slide238.xml" ContentType="application/vnd.openxmlformats-officedocument.presentationml.slide+xml"/>
  <Override PartName="/ppt/slides/slide239.xml" ContentType="application/vnd.openxmlformats-officedocument.presentationml.slide+xml"/>
  <Override PartName="/ppt/slides/slide240.xml" ContentType="application/vnd.openxmlformats-officedocument.presentationml.slide+xml"/>
  <Override PartName="/ppt/slides/slide241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65.xml" ContentType="application/vnd.openxmlformats-officedocument.presentationml.slide+xml"/>
  <Override PartName="/ppt/slides/slide275.xml" ContentType="application/vnd.openxmlformats-officedocument.presentationml.slide+xml"/>
  <Override PartName="/ppt/slides/slide282.xml" ContentType="application/vnd.openxmlformats-officedocument.presentationml.slide+xml"/>
  <Override PartName="/ppt/slides/slide293.xml" ContentType="application/vnd.openxmlformats-officedocument.presentationml.slide+xml"/>
  <Override PartName="/ppt/slides/slide3.xml" ContentType="application/vnd.openxmlformats-officedocument.presentationml.slide+xml"/>
  <Override PartName="/ppt/slides/slide300.xml" ContentType="application/vnd.openxmlformats-officedocument.presentationml.slide+xml"/>
  <Override PartName="/ppt/slides/slide304.xml" ContentType="application/vnd.openxmlformats-officedocument.presentationml.slide+xml"/>
  <Override PartName="/ppt/slides/slide308.xml" ContentType="application/vnd.openxmlformats-officedocument.presentationml.slide+xml"/>
  <Override PartName="/ppt/slides/slide309.xml" ContentType="application/vnd.openxmlformats-officedocument.presentationml.slide+xml"/>
  <Override PartName="/ppt/slides/slide319.xml" ContentType="application/vnd.openxmlformats-officedocument.presentationml.slide+xml"/>
  <Override PartName="/ppt/slides/slide327.xml" ContentType="application/vnd.openxmlformats-officedocument.presentationml.slide+xml"/>
  <Override PartName="/ppt/slides/slide331.xml" ContentType="application/vnd.openxmlformats-officedocument.presentationml.slide+xml"/>
  <Override PartName="/ppt/slides/slide332.xml" ContentType="application/vnd.openxmlformats-officedocument.presentationml.slide+xml"/>
  <Override PartName="/ppt/slides/slide353.xml" ContentType="application/vnd.openxmlformats-officedocument.presentationml.slide+xml"/>
  <Override PartName="/ppt/slides/slide366.xml" ContentType="application/vnd.openxmlformats-officedocument.presentationml.slide+xml"/>
  <Override PartName="/ppt/slides/slide383.xml" ContentType="application/vnd.openxmlformats-officedocument.presentationml.slide+xml"/>
  <Override PartName="/ppt/slides/slide39.xml" ContentType="application/vnd.openxmlformats-officedocument.presentationml.slide+xml"/>
  <Override PartName="/ppt/slides/slide392.xml" ContentType="application/vnd.openxmlformats-officedocument.presentationml.slide+xml"/>
  <Override PartName="/ppt/slides/slide4.xml" ContentType="application/vnd.openxmlformats-officedocument.presentationml.slide+xml"/>
  <Override PartName="/ppt/slides/slide408.xml" ContentType="application/vnd.openxmlformats-officedocument.presentationml.slide+xml"/>
  <Override PartName="/ppt/slides/slide414.xml" ContentType="application/vnd.openxmlformats-officedocument.presentationml.slide+xml"/>
  <Override PartName="/ppt/slides/slide5.xml" ContentType="application/vnd.openxmlformats-officedocument.presentationml.slide+xml"/>
  <Override PartName="/ppt/slides/slide63.xml" ContentType="application/vnd.openxmlformats-officedocument.presentationml.slide+xml"/>
  <Override PartName="/ppt/slides/slide73.xml" ContentType="application/vnd.openxmlformats-officedocument.presentationml.slide+xml"/>
  <Override PartName="/ppt/slides/slide90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0"/>
  </p:notesMasterIdLst>
  <p:handoutMasterIdLst>
    <p:handoutMasterId r:id="rId431"/>
  </p:handoutMasterIdLst>
  <p:sldIdLst>
    <p:sldId id="1657" r:id="rId236"/>
    <p:sldId id="4679" r:id="rId237"/>
    <p:sldId id="4680" r:id="rId238"/>
    <p:sldId id="4681" r:id="rId239"/>
    <p:sldId id="4968" r:id="rId240"/>
    <p:sldId id="4683" r:id="rId24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23" autoAdjust="0"/>
    <p:restoredTop sz="94660"/>
  </p:normalViewPr>
  <p:slideViewPr>
    <p:cSldViewPr snapToGrid="0">
      <p:cViewPr varScale="1">
        <p:scale>
          <a:sx n="98" d="100"/>
          <a:sy n="98" d="100"/>
        </p:scale>
        <p:origin x="9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936" y="66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36" Type="http://schemas.openxmlformats.org/officeDocument/2006/relationships/slide" Target="slides/slide235.xml"/><Relationship Id="rId237" Type="http://schemas.openxmlformats.org/officeDocument/2006/relationships/slide" Target="slides/slide236.xml"/><Relationship Id="rId238" Type="http://schemas.openxmlformats.org/officeDocument/2006/relationships/slide" Target="slides/slide237.xml"/><Relationship Id="rId239" Type="http://schemas.openxmlformats.org/officeDocument/2006/relationships/slide" Target="slides/slide238.xml"/><Relationship Id="rId240" Type="http://schemas.openxmlformats.org/officeDocument/2006/relationships/slide" Target="slides/slide239.xml"/><Relationship Id="rId241" Type="http://schemas.openxmlformats.org/officeDocument/2006/relationships/slide" Target="slides/slide240.xml"/><Relationship Id="rId430" Type="http://schemas.openxmlformats.org/officeDocument/2006/relationships/notesMaster" Target="notesMasters/notesMaster1.xml"/><Relationship Id="rId431" Type="http://schemas.openxmlformats.org/officeDocument/2006/relationships/handoutMaster" Target="handoutMasters/handoutMaster1.xml"/><Relationship Id="rId432" Type="http://schemas.openxmlformats.org/officeDocument/2006/relationships/presProps" Target="presProps.xml"/><Relationship Id="rId433" Type="http://schemas.openxmlformats.org/officeDocument/2006/relationships/viewProps" Target="viewProps.xml"/><Relationship Id="rId434" Type="http://schemas.openxmlformats.org/officeDocument/2006/relationships/theme" Target="theme/theme1.xml"/><Relationship Id="rId435" Type="http://schemas.openxmlformats.org/officeDocument/2006/relationships/tableStyles" Target="tableStyles.xml"/><Relationship Id="rId436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 Speller" userId="0a97f007-b978-4543-a8a0-9ee0abccdf0a" providerId="ADAL" clId="{4B19FFFC-DCC3-43BD-9109-CF989CA127F7}"/>
    <pc:docChg chg="modSld">
      <pc:chgData name="Chris Speller" userId="0a97f007-b978-4543-a8a0-9ee0abccdf0a" providerId="ADAL" clId="{4B19FFFC-DCC3-43BD-9109-CF989CA127F7}" dt="2022-05-10T08:11:50.326" v="0" actId="20577"/>
      <pc:docMkLst>
        <pc:docMk/>
      </pc:docMkLst>
      <pc:sldChg chg="modSp">
        <pc:chgData name="Chris Speller" userId="0a97f007-b978-4543-a8a0-9ee0abccdf0a" providerId="ADAL" clId="{4B19FFFC-DCC3-43BD-9109-CF989CA127F7}" dt="2022-05-10T08:11:50.326" v="0" actId="20577"/>
        <pc:sldMkLst>
          <pc:docMk/>
          <pc:sldMk cId="51669780" sldId="4918"/>
        </pc:sldMkLst>
        <pc:spChg chg="mod">
          <ac:chgData name="Chris Speller" userId="0a97f007-b978-4543-a8a0-9ee0abccdf0a" providerId="ADAL" clId="{4B19FFFC-DCC3-43BD-9109-CF989CA127F7}" dt="2022-05-10T08:11:50.326" v="0" actId="20577"/>
          <ac:spMkLst>
            <pc:docMk/>
            <pc:sldMk cId="51669780" sldId="4918"/>
            <ac:spMk id="10" creationId="{00000000-0000-0000-0000-000000000000}"/>
          </ac:spMkLst>
        </pc:spChg>
      </pc:sldChg>
    </pc:docChg>
  </pc:docChgLst>
</pc:chgInfo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E46472-3B53-4C41-9CE7-4AA81C455DF9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0BF8F7-F567-42EA-AB37-2B19A8E54B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1212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F719AC-94F7-499F-A602-AA6055162636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BF47B2-D77C-4DDA-BB43-A967ADFE2D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0506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BF47B2-D77C-4DDA-BB43-A967ADFE2DE6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3217106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25.xml"/><Relationship Id="rId4" Type="http://schemas.openxmlformats.org/officeDocument/2006/relationships/slide" Target="slide223.xml"/><Relationship Id="rId5" Type="http://schemas.openxmlformats.org/officeDocument/2006/relationships/slide" Target="slide243.xml"/><Relationship Id="rId6" Type="http://schemas.openxmlformats.org/officeDocument/2006/relationships/slide" Target="slide308.xml"/><Relationship Id="rId7" Type="http://schemas.openxmlformats.org/officeDocument/2006/relationships/slide" Target="slide33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5.xml"/><Relationship Id="rId4" Type="http://schemas.openxmlformats.org/officeDocument/2006/relationships/slide" Target="slide1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slide" Target="slide3.xml"/><Relationship Id="rId4" Type="http://schemas.openxmlformats.org/officeDocument/2006/relationships/slide" Target="slide26.xml"/><Relationship Id="rId5" Type="http://schemas.openxmlformats.org/officeDocument/2006/relationships/slide" Target="slide39.xml"/><Relationship Id="rId6" Type="http://schemas.openxmlformats.org/officeDocument/2006/relationships/slide" Target="slide63.xml"/><Relationship Id="rId7" Type="http://schemas.openxmlformats.org/officeDocument/2006/relationships/slide" Target="slide73.xml"/><Relationship Id="rId8" Type="http://schemas.openxmlformats.org/officeDocument/2006/relationships/slide" Target="slide90.xml"/><Relationship Id="rId9" Type="http://schemas.openxmlformats.org/officeDocument/2006/relationships/slide" Target="slide103.xml"/><Relationship Id="rId10" Type="http://schemas.openxmlformats.org/officeDocument/2006/relationships/slide" Target="slide113.xml"/><Relationship Id="rId11" Type="http://schemas.openxmlformats.org/officeDocument/2006/relationships/slide" Target="slide120.xml"/><Relationship Id="rId12" Type="http://schemas.openxmlformats.org/officeDocument/2006/relationships/slide" Target="slide131.xml"/><Relationship Id="rId13" Type="http://schemas.openxmlformats.org/officeDocument/2006/relationships/slide" Target="slide141.xml"/><Relationship Id="rId14" Type="http://schemas.openxmlformats.org/officeDocument/2006/relationships/slide" Target="slide153.xml"/><Relationship Id="rId15" Type="http://schemas.openxmlformats.org/officeDocument/2006/relationships/slide" Target="slide156.xml"/><Relationship Id="rId16" Type="http://schemas.openxmlformats.org/officeDocument/2006/relationships/slide" Target="slide169.xml"/><Relationship Id="rId17" Type="http://schemas.openxmlformats.org/officeDocument/2006/relationships/slide" Target="slide192.xml"/><Relationship Id="rId18" Type="http://schemas.openxmlformats.org/officeDocument/2006/relationships/slide" Target="slide203.xml"/><Relationship Id="rId19" Type="http://schemas.openxmlformats.org/officeDocument/2006/relationships/slide" Target="slide209.xml"/><Relationship Id="rId20" Type="http://schemas.openxmlformats.org/officeDocument/2006/relationships/slide" Target="slide218.xml"/><Relationship Id="rId21" Type="http://schemas.openxmlformats.org/officeDocument/2006/relationships/slide" Target="slide26.xml"/><Relationship Id="rId22" Type="http://schemas.openxmlformats.org/officeDocument/2006/relationships/slide" Target="slide39.xml"/><Relationship Id="rId23" Type="http://schemas.openxmlformats.org/officeDocument/2006/relationships/slide" Target="slide63.xml"/><Relationship Id="rId24" Type="http://schemas.openxmlformats.org/officeDocument/2006/relationships/slide" Target="slide73.xml"/><Relationship Id="rId25" Type="http://schemas.openxmlformats.org/officeDocument/2006/relationships/slide" Target="slide90.xml"/><Relationship Id="rId26" Type="http://schemas.openxmlformats.org/officeDocument/2006/relationships/slide" Target="slide103.xml"/><Relationship Id="rId27" Type="http://schemas.openxmlformats.org/officeDocument/2006/relationships/slide" Target="slide113.xml"/><Relationship Id="rId28" Type="http://schemas.openxmlformats.org/officeDocument/2006/relationships/image" Target="../media/image514.png"/><Relationship Id="rId29" Type="http://schemas.openxmlformats.org/officeDocument/2006/relationships/slide" Target="slide131.xml"/><Relationship Id="rId30" Type="http://schemas.openxmlformats.org/officeDocument/2006/relationships/slide" Target="slide141.xml"/><Relationship Id="rId31" Type="http://schemas.openxmlformats.org/officeDocument/2006/relationships/slide" Target="slide153.xml"/><Relationship Id="rId32" Type="http://schemas.openxmlformats.org/officeDocument/2006/relationships/slide" Target="slide156.xml"/><Relationship Id="rId33" Type="http://schemas.openxmlformats.org/officeDocument/2006/relationships/slide" Target="slide169.xml"/><Relationship Id="rId34" Type="http://schemas.openxmlformats.org/officeDocument/2006/relationships/slide" Target="slide192.xml"/><Relationship Id="rId35" Type="http://schemas.openxmlformats.org/officeDocument/2006/relationships/slide" Target="slide203.xml"/><Relationship Id="rId36" Type="http://schemas.openxmlformats.org/officeDocument/2006/relationships/slide" Target="slide209.xml"/><Relationship Id="rId37" Type="http://schemas.openxmlformats.org/officeDocument/2006/relationships/slide" Target="slide218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00.png"/><Relationship Id="rId3" Type="http://schemas.openxmlformats.org/officeDocument/2006/relationships/slide" Target="slide3.xml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224.xml"/><Relationship Id="rId4" Type="http://schemas.openxmlformats.org/officeDocument/2006/relationships/slide" Target="slide229.xml"/><Relationship Id="rId5" Type="http://schemas.openxmlformats.org/officeDocument/2006/relationships/slide" Target="slide231.xml"/><Relationship Id="rId6" Type="http://schemas.openxmlformats.org/officeDocument/2006/relationships/slide" Target="slide235.xml"/><Relationship Id="rId7" Type="http://schemas.openxmlformats.org/officeDocument/2006/relationships/slide" Target="slide241.xml"/></Relationships>
</file>

<file path=ppt/slides/_rels/slide2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74.png"/><Relationship Id="rId3" Type="http://schemas.openxmlformats.org/officeDocument/2006/relationships/image" Target="../media/image575.png"/><Relationship Id="rId4" Type="http://schemas.openxmlformats.org/officeDocument/2006/relationships/image" Target="../media/image5700.png"/></Relationships>
</file>

<file path=ppt/slides/_rels/slide2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76.png"/><Relationship Id="rId3" Type="http://schemas.openxmlformats.org/officeDocument/2006/relationships/image" Target="../media/image577.png"/><Relationship Id="rId4" Type="http://schemas.openxmlformats.org/officeDocument/2006/relationships/image" Target="../media/image5730.png"/></Relationships>
</file>

<file path=ppt/slides/_rels/slide2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80.png"/><Relationship Id="rId3" Type="http://schemas.openxmlformats.org/officeDocument/2006/relationships/image" Target="../media/image581.png"/><Relationship Id="rId4" Type="http://schemas.openxmlformats.org/officeDocument/2006/relationships/image" Target="../media/image5790.png"/></Relationships>
</file>

<file path=ppt/slides/_rels/slide2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9.png"/><Relationship Id="rId3" Type="http://schemas.openxmlformats.org/officeDocument/2006/relationships/image" Target="../media/image111.png"/></Relationships>
</file>

<file path=ppt/slides/_rels/slide2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2.png"/></Relationships>
</file>

<file path=ppt/slides/_rels/slide2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244.xml"/><Relationship Id="rId4" Type="http://schemas.openxmlformats.org/officeDocument/2006/relationships/slide" Target="slide265.xml"/><Relationship Id="rId5" Type="http://schemas.openxmlformats.org/officeDocument/2006/relationships/slide" Target="slide275.xml"/><Relationship Id="rId6" Type="http://schemas.openxmlformats.org/officeDocument/2006/relationships/slide" Target="slide282.xml"/><Relationship Id="rId7" Type="http://schemas.openxmlformats.org/officeDocument/2006/relationships/slide" Target="slide293.xml"/><Relationship Id="rId8" Type="http://schemas.openxmlformats.org/officeDocument/2006/relationships/slide" Target="slide300.xml"/><Relationship Id="rId9" Type="http://schemas.openxmlformats.org/officeDocument/2006/relationships/slide" Target="slide304.xml"/></Relationships>
</file>

<file path=ppt/slides/_rels/slide2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309.xml"/><Relationship Id="rId4" Type="http://schemas.openxmlformats.org/officeDocument/2006/relationships/slide" Target="slide319.xml"/><Relationship Id="rId5" Type="http://schemas.openxmlformats.org/officeDocument/2006/relationships/slide" Target="slide327.xml"/></Relationships>
</file>

<file path=ppt/slides/_rels/slide3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332.xml"/><Relationship Id="rId4" Type="http://schemas.openxmlformats.org/officeDocument/2006/relationships/slide" Target="slide353.xml"/><Relationship Id="rId5" Type="http://schemas.openxmlformats.org/officeDocument/2006/relationships/slide" Target="slide366.xml"/><Relationship Id="rId6" Type="http://schemas.openxmlformats.org/officeDocument/2006/relationships/slide" Target="slide383.xml"/><Relationship Id="rId7" Type="http://schemas.openxmlformats.org/officeDocument/2006/relationships/slide" Target="slide392.xml"/><Relationship Id="rId8" Type="http://schemas.openxmlformats.org/officeDocument/2006/relationships/slide" Target="slide408.xml"/><Relationship Id="rId9" Type="http://schemas.openxmlformats.org/officeDocument/2006/relationships/slide" Target="slide414.xml"/><Relationship Id="rId10" Type="http://schemas.openxmlformats.org/officeDocument/2006/relationships/slide" Target="slide332.xml"/><Relationship Id="rId11" Type="http://schemas.openxmlformats.org/officeDocument/2006/relationships/image" Target="../media/image172.png"/><Relationship Id="rId12" Type="http://schemas.openxmlformats.org/officeDocument/2006/relationships/slide" Target="slide366.xml"/><Relationship Id="rId13" Type="http://schemas.openxmlformats.org/officeDocument/2006/relationships/slide" Target="slide383.xml"/></Relationships>
</file>

<file path=ppt/slides/_rels/slide3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760.png"/><Relationship Id="rId3" Type="http://schemas.openxmlformats.org/officeDocument/2006/relationships/slide" Target="slide3.xml"/></Relationships>
</file>

<file path=ppt/slides/_rels/slide3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00.png"/><Relationship Id="rId3" Type="http://schemas.openxmlformats.org/officeDocument/2006/relationships/slide" Target="slide3.xml"/></Relationships>
</file>

<file path=ppt/slides/_rels/slide4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00.png"/><Relationship Id="rId3" Type="http://schemas.openxmlformats.org/officeDocument/2006/relationships/slide" Target="slide3.xml"/></Relationships>
</file>

<file path=ppt/slides/_rels/slide4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00.png"/><Relationship Id="rId3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GCSE Further Maths (AQA Level 2)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3191490"/>
              </p:ext>
            </p:extLst>
          </p:nvPr>
        </p:nvGraphicFramePr>
        <p:xfrm>
          <a:off x="-2" y="681145"/>
          <a:ext cx="9144001" cy="27143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1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4523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>
                          <a:latin typeface="Candara" panose="020E0502030303020204" pitchFamily="34" charset="0"/>
                          <a:hlinkClick r:id="rId2" action="ppaction://hlinksldjump"/>
                        </a:rPr>
                        <a:t>Number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3" action="ppaction://hlinksldjump"/>
                        </a:rPr>
                        <a:t>Algebra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59275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4" action="ppaction://hlinksldjump"/>
                        </a:rPr>
                        <a:t>Coordinate geometry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Calculus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6" action="ppaction://hlinksldjump"/>
                        </a:rPr>
                        <a:t>Matrix transformations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39374604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7" action="ppaction://hlinksldjump"/>
                        </a:rPr>
                        <a:t>Geometry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7625989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6354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Number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F0829E5-6782-4B91-AD2A-8239EA85F7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2240252"/>
              </p:ext>
            </p:extLst>
          </p:nvPr>
        </p:nvGraphicFramePr>
        <p:xfrm>
          <a:off x="-1" y="1149775"/>
          <a:ext cx="9144000" cy="746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06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Product rule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06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Surds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7213496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01815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Product rule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1B7101-A0D8-4632-B4CD-CD76D7320F5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62267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Surds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337A0DC-1A5A-47FE-8838-A6D08B13E73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48415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" y="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Candara" panose="020E0502030303020204" pitchFamily="34" charset="0"/>
              </a:rPr>
              <a:t>Algebra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488668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35227568-FB4B-47AB-B1E3-5513F493755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19178420"/>
                  </p:ext>
                </p:extLst>
              </p:nvPr>
            </p:nvGraphicFramePr>
            <p:xfrm>
              <a:off x="0" y="528053"/>
              <a:ext cx="9144000" cy="601733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4" action="ppaction://hlinksldjump"/>
                            </a:rPr>
                            <a:t>Functions: Domain, Range, composite, inverse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5" action="ppaction://hlinksldjump"/>
                            </a:rPr>
                            <a:t>Expanding brackets + Use of Pascal’s triangle to find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469785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6" action="ppaction://hlinksldjump"/>
                            </a:rPr>
                            <a:t>Factorising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34074340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Algebraic fractions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6070944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Rearranging formulae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1252718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Factor theorem + using FT to factorise/solve cubic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056961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0" action="ppaction://hlinksldjump"/>
                            </a:rPr>
                            <a:t>Completing the square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39409327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Sketching graphs (linear, quadratic, exponential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0" i="1" smtClean="0">
                                  <a:latin typeface="Cambria Math" panose="02040503050406030204" pitchFamily="18" charset="0"/>
                                  <a:hlinkClick r:id="rId11" action="ppaction://hlinksldjump"/>
                                </a:rPr>
                                <m:t>𝑎</m:t>
                              </m:r>
                              <m:sSup>
                                <m:sSupPr>
                                  <m:ctrlP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𝑥</m:t>
                                  </m:r>
                                </m:sup>
                              </m:sSup>
                            </m:oMath>
                          </a14:m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 +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0" i="1" smtClean="0">
                                  <a:latin typeface="Cambria Math" panose="02040503050406030204" pitchFamily="18" charset="0"/>
                                  <a:hlinkClick r:id="rId11" action="ppaction://hlinksldjump"/>
                                </a:rPr>
                                <m:t>𝑎</m:t>
                              </m:r>
                              <m:sSup>
                                <m:sSupPr>
                                  <m:ctrlP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−</m:t>
                                  </m:r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𝑥</m:t>
                                  </m:r>
                                </m:sup>
                              </m:sSup>
                            </m:oMath>
                          </a14:m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)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 + Piecewise functions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96791051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2" action="ppaction://hlinksldjump"/>
                            </a:rPr>
                            <a:t>Solving linear and quadratic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163385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3" action="ppaction://hlinksldjump"/>
                            </a:rPr>
                            <a:t>Simultaneous equations (Two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99204427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4" action="ppaction://hlinksldjump"/>
                            </a:rPr>
                            <a:t>Simultaneous equations (Three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828396080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5" action="ppaction://hlinksldjump"/>
                            </a:rPr>
                            <a:t>Solving linear and quadratic inequalities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3156261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6" action="ppaction://hlinksldjump"/>
                            </a:rPr>
                            <a:t>Indices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84375508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7" action="ppaction://hlinksldjump"/>
                            </a:rPr>
                            <a:t>Proof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88747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8" action="ppaction://hlinksldjump"/>
                            </a:rPr>
                            <a:t>Sequences: Quadratic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493126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Sequences: n</a:t>
                          </a:r>
                          <a:r>
                            <a:rPr lang="en-GB" sz="1800" baseline="3000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th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 term and limiting values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7228060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0" action="ppaction://hlinksldjump"/>
                            </a:rPr>
                            <a:t>Equating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0472963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35227568-FB4B-47AB-B1E3-5513F493755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19178420"/>
                  </p:ext>
                </p:extLst>
              </p:nvPr>
            </p:nvGraphicFramePr>
            <p:xfrm>
              <a:off x="0" y="528053"/>
              <a:ext cx="9144000" cy="601733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1" action="ppaction://hlinksldjump"/>
                            </a:rPr>
                            <a:t>Functions: Domain, Range, composite, inverse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2" action="ppaction://hlinksldjump"/>
                            </a:rPr>
                            <a:t>Expanding brackets + Use of Pascal’s triangle to find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469785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3" action="ppaction://hlinksldjump"/>
                            </a:rPr>
                            <a:t>Factorising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34074340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4" action="ppaction://hlinksldjump"/>
                            </a:rPr>
                            <a:t>Algebraic fractions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6070944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5" action="ppaction://hlinksldjump"/>
                            </a:rPr>
                            <a:t>Rearranging formulae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1252718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6" action="ppaction://hlinksldjump"/>
                            </a:rPr>
                            <a:t>Factor theorem + using FT to factorise/solve cubic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056961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7" action="ppaction://hlinksldjump"/>
                            </a:rPr>
                            <a:t>Completing the square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39409327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28"/>
                          <a:stretch>
                            <a:fillRect l="-133" t="-713793" r="-200" b="-92931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6791051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9" action="ppaction://hlinksldjump"/>
                            </a:rPr>
                            <a:t>Solving linear and quadratic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163385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0" action="ppaction://hlinksldjump"/>
                            </a:rPr>
                            <a:t>Simultaneous equations (Two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99204427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1" action="ppaction://hlinksldjump"/>
                            </a:rPr>
                            <a:t>Simultaneous equations (Three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828396080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2" action="ppaction://hlinksldjump"/>
                            </a:rPr>
                            <a:t>Solving linear and quadratic inequalities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3156261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3" action="ppaction://hlinksldjump"/>
                            </a:rPr>
                            <a:t>Indices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84375508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4" action="ppaction://hlinksldjump"/>
                            </a:rPr>
                            <a:t>Proof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88747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5" action="ppaction://hlinksldjump"/>
                            </a:rPr>
                            <a:t>Sequences: Quadratic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493126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Sequences: n</a:t>
                          </a:r>
                          <a:r>
                            <a:rPr lang="en-GB" sz="1800" baseline="3000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th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 term and limiting values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7228060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7" action="ppaction://hlinksldjump"/>
                            </a:rPr>
                            <a:t>Equating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04729634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6540892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Functions: Domain, Range, composite, inverse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E59408-8F48-47B9-AD32-2A45E778580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30710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Expanding brackets + Use of Pascal’s triangle to find coefficients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E66C62-E25C-4475-BA5F-2F214F62BF0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170345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Factorising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19AFF9-0C38-4F62-823C-2E03F0638F8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44468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Algebraic fractions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D29CE3-185D-4926-BDE5-867273E7AB3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444601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Rearranging formulae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557B34-3BB1-4E10-9241-C1702E58AB04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100637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Factor theorem + using FT to factorise/solve cubic equations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5D772E-0F8D-4154-8517-8F98D10A54D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197234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Completing the square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3534B8-3E83-4D49-AB84-AB6D18EA8D09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337502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1"/>
                <a:ext cx="9144000" cy="885216"/>
              </a:xfrm>
            </p:spPr>
            <p:txBody>
              <a:bodyPr>
                <a:normAutofit/>
              </a:bodyPr>
              <a:lstStyle/>
              <a:p>
                <a:pPr lvl="0"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Sketching graphs (linear, quadratic, exponential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dirty="0"/>
                  <a:t> +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GB" b="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dirty="0"/>
                  <a:t>) + Piecewise functions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1"/>
                <a:ext cx="9144000" cy="885216"/>
              </a:xfrm>
              <a:blipFill>
                <a:blip r:embed="rId2"/>
                <a:stretch>
                  <a:fillRect t="-2069" b="-124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2A7ECED9-4861-480D-96CA-5E734827B1F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0489727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Solving linear and quadratic equations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49F5A9-03A0-49DC-848C-CCBBF488CADC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3487230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Simultaneous equations (Two unknowns)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3E78C7-62EC-4E9F-9C58-10B5A3383A2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9388643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Simultaneous equations (Three unknowns)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E19AEA-74F6-4722-AA66-435AF3587AF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4056983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Solving linear and quadratic inequalities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31F265-3C52-423B-97B3-2823D29D6C6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2643104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Indices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CB4954-9AF5-4E0F-B0A2-411384905E77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1143875"/>
      </p:ext>
    </p:extLst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Proof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08118C-3696-4132-8ABA-6DE60737E4B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3456460"/>
      </p:ext>
    </p:extLst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Sequences: Quadratic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2F0381-DE19-4859-9D2F-C27989C1E75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3067773"/>
      </p:ext>
    </p:extLst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Sequences: n</a:t>
            </a:r>
            <a:r>
              <a:rPr lang="en-GB" baseline="30000" dirty="0"/>
              <a:t>th</a:t>
            </a:r>
            <a:r>
              <a:rPr lang="en-GB" dirty="0"/>
              <a:t> term and limiting values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2F0381-DE19-4859-9D2F-C27989C1E75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1643708"/>
      </p:ext>
    </p:extLst>
  </p:cSld>
  <p:clrMapOvr>
    <a:masterClrMapping/>
  </p:clrMapOvr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Equating coefficients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E59408-8F48-47B9-AD32-2A45E778580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7250385"/>
      </p:ext>
    </p:extLst>
  </p:cSld>
  <p:clrMapOvr>
    <a:masterClrMapping/>
  </p:clrMapOvr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Coordinate geometry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FBD5C82-D6A4-4D2D-8EB6-0DF0F53EF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5878834"/>
              </p:ext>
            </p:extLst>
          </p:nvPr>
        </p:nvGraphicFramePr>
        <p:xfrm>
          <a:off x="-1" y="1149775"/>
          <a:ext cx="9144000" cy="18669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Equation of a straight line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Distance between two points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48376270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Ratio with straight lines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30373599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6" action="ppaction://hlinksldjump"/>
                        </a:rPr>
                        <a:t>Equation of a circle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387300867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7" action="ppaction://hlinksldjump"/>
                        </a:rPr>
                        <a:t>Equation of a tangent to a circle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7033733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3139036"/>
      </p:ext>
    </p:extLst>
  </p:cSld>
  <p:clrMapOvr>
    <a:masterClrMapping/>
  </p:clrMapOvr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straight line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00A726-C803-40F6-8A35-66F7501BE58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6794687"/>
      </p:ext>
    </p:extLst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Distance between two points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FB4039-6382-4103-9405-74268A21D77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7862571"/>
      </p:ext>
    </p:extLst>
  </p:cSld>
  <p:clrMapOvr>
    <a:masterClrMapping/>
  </p:clrMapOvr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Ratio with straight lines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23168B-B8F3-4B5B-8A5E-D9971A0390C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5284371"/>
      </p:ext>
    </p:extLst>
  </p:cSld>
  <p:clrMapOvr>
    <a:masterClrMapping/>
  </p:clrMapOvr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circle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BDEAAFA-9DD5-4647-91DF-E725C6247E6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7578961"/>
      </p:ext>
    </p:extLst>
  </p:cSld>
  <p:clrMapOvr>
    <a:masterClrMapping/>
  </p:clrMapOvr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8013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Candara" panose="020E0502030303020204" pitchFamily="34" charset="0"/>
                  </a:rPr>
                  <a:t>Write down the equation of the circle with centre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(6, 7)</m:t>
                    </m:r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 and radius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 </a:t>
                </a:r>
              </a:p>
              <a:p>
                <a:endParaRPr lang="en-GB" dirty="0">
                  <a:latin typeface="Candara" panose="020E0502030303020204" pitchFamily="34" charset="0"/>
                </a:endParaRPr>
              </a:p>
              <a:p>
                <a:endParaRPr lang="en-GB" dirty="0">
                  <a:latin typeface="Candara" panose="020E0502030303020204" pitchFamily="34" charset="0"/>
                </a:endParaRPr>
              </a:p>
              <a:p>
                <a:endParaRPr lang="en-GB" dirty="0">
                  <a:latin typeface="Candara" panose="020E0502030303020204" pitchFamily="34" charset="0"/>
                </a:endParaRPr>
              </a:p>
              <a:p>
                <a:r>
                  <a:rPr lang="en-GB" dirty="0">
                    <a:latin typeface="Candara" panose="020E0502030303020204" pitchFamily="34" charset="0"/>
                  </a:rPr>
                  <a:t>Write down the equation of the circle with centre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(−6, 7)</m:t>
                    </m:r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 and radius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 </a:t>
                </a:r>
              </a:p>
              <a:p>
                <a:endParaRPr lang="en-GB" dirty="0">
                  <a:latin typeface="Candara" panose="020E0502030303020204" pitchFamily="34" charset="0"/>
                </a:endParaRPr>
              </a:p>
              <a:p>
                <a:endParaRPr lang="en-GB" dirty="0">
                  <a:latin typeface="Candara" panose="020E0502030303020204" pitchFamily="34" charset="0"/>
                </a:endParaRPr>
              </a:p>
              <a:p>
                <a:endParaRPr lang="en-GB" dirty="0">
                  <a:latin typeface="Candara" panose="020E0502030303020204" pitchFamily="34" charset="0"/>
                </a:endParaRPr>
              </a:p>
              <a:p>
                <a:r>
                  <a:rPr lang="en-GB" dirty="0">
                    <a:latin typeface="Candara" panose="020E0502030303020204" pitchFamily="34" charset="0"/>
                  </a:rPr>
                  <a:t>Write down the equation of the circle with centre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(−6, −7)</m:t>
                    </m:r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 and radius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endParaRPr lang="en-GB" dirty="0">
                  <a:latin typeface="Candara" panose="020E0502030303020204" pitchFamily="34" charset="0"/>
                </a:endParaRPr>
              </a:p>
              <a:p>
                <a:endParaRPr lang="en-GB" dirty="0">
                  <a:latin typeface="Candara" panose="020E0502030303020204" pitchFamily="34" charset="0"/>
                </a:endParaRPr>
              </a:p>
              <a:p>
                <a:endParaRPr lang="en-GB" dirty="0">
                  <a:latin typeface="Candara" panose="020E0502030303020204" pitchFamily="34" charset="0"/>
                </a:endParaRPr>
              </a:p>
              <a:p>
                <a:endParaRPr lang="en-GB" dirty="0">
                  <a:latin typeface="Candara" panose="020E0502030303020204" pitchFamily="34" charset="0"/>
                </a:endParaRPr>
              </a:p>
              <a:p>
                <a:r>
                  <a:rPr lang="en-GB" dirty="0">
                    <a:latin typeface="Candara" panose="020E0502030303020204" pitchFamily="34" charset="0"/>
                  </a:rPr>
                  <a:t>Write down the equation of the circle with centre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(6, −7)</m:t>
                    </m:r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 and radius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  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801314"/>
              </a:xfrm>
              <a:prstGeom prst="rect">
                <a:avLst/>
              </a:prstGeom>
              <a:blipFill>
                <a:blip r:embed="rId2"/>
                <a:stretch>
                  <a:fillRect l="-1067" t="-635" b="-10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48013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Candara" panose="020E0502030303020204" pitchFamily="34" charset="0"/>
                  </a:rPr>
                  <a:t>Write down the equation of the circle with centre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(4, 5)</m:t>
                    </m:r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 and radius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9</m:t>
                    </m:r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 </a:t>
                </a:r>
              </a:p>
              <a:p>
                <a:endParaRPr lang="en-GB" dirty="0">
                  <a:latin typeface="Candara" panose="020E0502030303020204" pitchFamily="34" charset="0"/>
                </a:endParaRPr>
              </a:p>
              <a:p>
                <a:endParaRPr lang="en-GB" dirty="0">
                  <a:latin typeface="Candara" panose="020E0502030303020204" pitchFamily="34" charset="0"/>
                </a:endParaRPr>
              </a:p>
              <a:p>
                <a:endParaRPr lang="en-GB" dirty="0">
                  <a:latin typeface="Candara" panose="020E0502030303020204" pitchFamily="34" charset="0"/>
                </a:endParaRPr>
              </a:p>
              <a:p>
                <a:r>
                  <a:rPr lang="en-GB" dirty="0">
                    <a:latin typeface="Candara" panose="020E0502030303020204" pitchFamily="34" charset="0"/>
                  </a:rPr>
                  <a:t>Write down the equation of the circle with centre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(−4, 5)</m:t>
                    </m:r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 and radius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 </a:t>
                </a:r>
              </a:p>
              <a:p>
                <a:endParaRPr lang="en-GB" dirty="0">
                  <a:latin typeface="Candara" panose="020E0502030303020204" pitchFamily="34" charset="0"/>
                </a:endParaRPr>
              </a:p>
              <a:p>
                <a:endParaRPr lang="en-GB" dirty="0">
                  <a:latin typeface="Candara" panose="020E0502030303020204" pitchFamily="34" charset="0"/>
                </a:endParaRPr>
              </a:p>
              <a:p>
                <a:endParaRPr lang="en-GB" dirty="0">
                  <a:latin typeface="Candara" panose="020E0502030303020204" pitchFamily="34" charset="0"/>
                </a:endParaRPr>
              </a:p>
              <a:p>
                <a:r>
                  <a:rPr lang="en-GB" dirty="0">
                    <a:latin typeface="Candara" panose="020E0502030303020204" pitchFamily="34" charset="0"/>
                  </a:rPr>
                  <a:t>Write down the equation of the circle with centre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(−4, −5)</m:t>
                    </m:r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 and radius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7</m:t>
                    </m:r>
                  </m:oMath>
                </a14:m>
                <a:endParaRPr lang="en-GB" dirty="0">
                  <a:latin typeface="Candara" panose="020E0502030303020204" pitchFamily="34" charset="0"/>
                </a:endParaRPr>
              </a:p>
              <a:p>
                <a:endParaRPr lang="en-GB" dirty="0">
                  <a:latin typeface="Candara" panose="020E0502030303020204" pitchFamily="34" charset="0"/>
                </a:endParaRPr>
              </a:p>
              <a:p>
                <a:endParaRPr lang="en-GB" dirty="0">
                  <a:latin typeface="Candara" panose="020E0502030303020204" pitchFamily="34" charset="0"/>
                </a:endParaRPr>
              </a:p>
              <a:p>
                <a:endParaRPr lang="en-GB" dirty="0">
                  <a:latin typeface="Candara" panose="020E0502030303020204" pitchFamily="34" charset="0"/>
                </a:endParaRPr>
              </a:p>
              <a:p>
                <a:r>
                  <a:rPr lang="en-GB" dirty="0">
                    <a:latin typeface="Candara" panose="020E0502030303020204" pitchFamily="34" charset="0"/>
                  </a:rPr>
                  <a:t>Write down the equation of the circle with centre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(4, −5)</m:t>
                    </m:r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 and radius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  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4801314"/>
              </a:xfrm>
              <a:prstGeom prst="rect">
                <a:avLst/>
              </a:prstGeom>
              <a:blipFill>
                <a:blip r:embed="rId3"/>
                <a:stretch>
                  <a:fillRect l="-1067" t="-635" b="-10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191400"/>
                <a:ext cx="4572001" cy="452431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−4</m:t>
                              </m:r>
                            </m:e>
                          </m:d>
                        </m:e>
                        <m:sup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−5</m:t>
                              </m:r>
                            </m:e>
                          </m:d>
                        </m:e>
                        <m:sup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=81</m:t>
                      </m:r>
                    </m:oMath>
                  </m:oMathPara>
                </a14:m>
                <a:endParaRPr lang="en-US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</m:d>
                        </m:e>
                        <m:sup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−5</m:t>
                              </m:r>
                            </m:e>
                          </m:d>
                        </m:e>
                        <m:sup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64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</m:d>
                        </m:e>
                        <m:sup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</m:d>
                        </m:e>
                        <m:sup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49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−4</m:t>
                              </m:r>
                            </m:e>
                          </m:d>
                        </m:e>
                        <m:sup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</m:d>
                        </m:e>
                        <m:sup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36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191400"/>
                <a:ext cx="4572001" cy="452431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0486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Candara" panose="020E0502030303020204" pitchFamily="34" charset="0"/>
                  </a:rPr>
                  <a:t>Write down the equation of the circle with centre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(0, 0)</m:t>
                    </m:r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 and radius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 </a:t>
                </a:r>
              </a:p>
              <a:p>
                <a:endParaRPr lang="en-GB" dirty="0">
                  <a:latin typeface="Candara" panose="020E0502030303020204" pitchFamily="34" charset="0"/>
                </a:endParaRPr>
              </a:p>
              <a:p>
                <a:endParaRPr lang="en-GB" dirty="0">
                  <a:latin typeface="Candara" panose="020E0502030303020204" pitchFamily="34" charset="0"/>
                </a:endParaRPr>
              </a:p>
              <a:p>
                <a:endParaRPr lang="en-GB" dirty="0">
                  <a:latin typeface="Candara" panose="020E0502030303020204" pitchFamily="34" charset="0"/>
                </a:endParaRPr>
              </a:p>
              <a:p>
                <a:endParaRPr lang="en-GB" dirty="0">
                  <a:latin typeface="Candara" panose="020E0502030303020204" pitchFamily="34" charset="0"/>
                </a:endParaRPr>
              </a:p>
              <a:p>
                <a:endParaRPr lang="en-GB" dirty="0">
                  <a:latin typeface="Candara" panose="020E0502030303020204" pitchFamily="34" charset="0"/>
                </a:endParaRPr>
              </a:p>
              <a:p>
                <a:r>
                  <a:rPr lang="en-GB" dirty="0">
                    <a:latin typeface="Candara" panose="020E0502030303020204" pitchFamily="34" charset="0"/>
                  </a:rPr>
                  <a:t>Write down the equation of the circle with centre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(0, 3)</m:t>
                    </m:r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 and radius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 </a:t>
                </a:r>
              </a:p>
              <a:p>
                <a:endParaRPr lang="en-GB" dirty="0">
                  <a:latin typeface="Candara" panose="020E0502030303020204" pitchFamily="34" charset="0"/>
                </a:endParaRPr>
              </a:p>
              <a:p>
                <a:endParaRPr lang="en-GB" dirty="0">
                  <a:latin typeface="Candara" panose="020E0502030303020204" pitchFamily="34" charset="0"/>
                </a:endParaRPr>
              </a:p>
              <a:p>
                <a:endParaRPr lang="en-GB" dirty="0">
                  <a:latin typeface="Candara" panose="020E0502030303020204" pitchFamily="34" charset="0"/>
                </a:endParaRPr>
              </a:p>
              <a:p>
                <a:endParaRPr lang="en-GB" dirty="0">
                  <a:latin typeface="Candara" panose="020E0502030303020204" pitchFamily="34" charset="0"/>
                </a:endParaRPr>
              </a:p>
              <a:p>
                <a:endParaRPr lang="en-GB" dirty="0">
                  <a:latin typeface="Candara" panose="020E0502030303020204" pitchFamily="34" charset="0"/>
                </a:endParaRPr>
              </a:p>
              <a:p>
                <a:r>
                  <a:rPr lang="en-GB" dirty="0">
                    <a:latin typeface="Candara" panose="020E0502030303020204" pitchFamily="34" charset="0"/>
                  </a:rPr>
                  <a:t>Write down the equation of the circle with centre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(−2, 0)</m:t>
                    </m:r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 and radius </a:t>
                </a:r>
                <a14:m>
                  <m:oMath xmlns:m="http://schemas.openxmlformats.org/officeDocument/2006/math">
                    <m:r>
                      <a:rPr lang="en-GB" b="0" i="0" smtClean="0">
                        <a:latin typeface="Cambria Math" panose="02040503050406030204" pitchFamily="18" charset="0"/>
                      </a:rPr>
                      <m:t>2</m:t>
                    </m:r>
                    <m:rad>
                      <m:radPr>
                        <m:degHide m:val="on"/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e>
                    </m:rad>
                  </m:oMath>
                </a14:m>
                <a:endParaRPr lang="en-GB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524315"/>
              </a:xfrm>
              <a:prstGeom prst="rect">
                <a:avLst/>
              </a:prstGeom>
              <a:blipFill>
                <a:blip r:embed="rId2"/>
                <a:stretch>
                  <a:fillRect l="-1067" t="-674" b="-18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45504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Candara" panose="020E0502030303020204" pitchFamily="34" charset="0"/>
                  </a:rPr>
                  <a:t>Write down the equation of the circle with centre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(0, 0)</m:t>
                    </m:r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 and radius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 </a:t>
                </a:r>
              </a:p>
              <a:p>
                <a:endParaRPr lang="en-GB" dirty="0">
                  <a:latin typeface="Candara" panose="020E0502030303020204" pitchFamily="34" charset="0"/>
                </a:endParaRPr>
              </a:p>
              <a:p>
                <a:endParaRPr lang="en-GB" dirty="0">
                  <a:latin typeface="Candara" panose="020E0502030303020204" pitchFamily="34" charset="0"/>
                </a:endParaRPr>
              </a:p>
              <a:p>
                <a:endParaRPr lang="en-GB" dirty="0">
                  <a:latin typeface="Candara" panose="020E0502030303020204" pitchFamily="34" charset="0"/>
                </a:endParaRPr>
              </a:p>
              <a:p>
                <a:endParaRPr lang="en-GB" dirty="0">
                  <a:latin typeface="Candara" panose="020E0502030303020204" pitchFamily="34" charset="0"/>
                </a:endParaRPr>
              </a:p>
              <a:p>
                <a:endParaRPr lang="en-GB" dirty="0">
                  <a:latin typeface="Candara" panose="020E0502030303020204" pitchFamily="34" charset="0"/>
                </a:endParaRPr>
              </a:p>
              <a:p>
                <a:r>
                  <a:rPr lang="en-GB" dirty="0">
                    <a:latin typeface="Candara" panose="020E0502030303020204" pitchFamily="34" charset="0"/>
                  </a:rPr>
                  <a:t>Write down the equation of the circle with centre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(0, 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−5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 and radius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 </a:t>
                </a:r>
              </a:p>
              <a:p>
                <a:endParaRPr lang="en-GB" dirty="0">
                  <a:latin typeface="Candara" panose="020E0502030303020204" pitchFamily="34" charset="0"/>
                </a:endParaRPr>
              </a:p>
              <a:p>
                <a:endParaRPr lang="en-GB" dirty="0">
                  <a:latin typeface="Candara" panose="020E0502030303020204" pitchFamily="34" charset="0"/>
                </a:endParaRPr>
              </a:p>
              <a:p>
                <a:endParaRPr lang="en-GB" dirty="0">
                  <a:latin typeface="Candara" panose="020E0502030303020204" pitchFamily="34" charset="0"/>
                </a:endParaRPr>
              </a:p>
              <a:p>
                <a:endParaRPr lang="en-GB" dirty="0">
                  <a:latin typeface="Candara" panose="020E0502030303020204" pitchFamily="34" charset="0"/>
                </a:endParaRPr>
              </a:p>
              <a:p>
                <a:endParaRPr lang="en-GB" dirty="0">
                  <a:latin typeface="Candara" panose="020E0502030303020204" pitchFamily="34" charset="0"/>
                </a:endParaRPr>
              </a:p>
              <a:p>
                <a:r>
                  <a:rPr lang="en-GB" dirty="0">
                    <a:latin typeface="Candara" panose="020E0502030303020204" pitchFamily="34" charset="0"/>
                  </a:rPr>
                  <a:t>Write down the equation of the circle with centre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, 0)</m:t>
                    </m:r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 and radius </a:t>
                </a:r>
                <a14:m>
                  <m:oMath xmlns:m="http://schemas.openxmlformats.org/officeDocument/2006/math">
                    <m:r>
                      <a:rPr lang="en-GB" dirty="0" smtClean="0">
                        <a:latin typeface="Cambria Math" panose="02040503050406030204" pitchFamily="18" charset="0"/>
                      </a:rPr>
                      <m:t>4</m:t>
                    </m:r>
                    <m:rad>
                      <m:radPr>
                        <m:degHide m:val="on"/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e>
                    </m:rad>
                  </m:oMath>
                </a14:m>
                <a:endParaRPr lang="en-GB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4550413"/>
              </a:xfrm>
              <a:prstGeom prst="rect">
                <a:avLst/>
              </a:prstGeom>
              <a:blipFill>
                <a:blip r:embed="rId3"/>
                <a:stretch>
                  <a:fillRect l="-1067" t="-669" b="-12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191400"/>
                <a:ext cx="4572001" cy="424731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=25</m:t>
                      </m:r>
                    </m:oMath>
                  </m:oMathPara>
                </a14:m>
                <a:endParaRPr lang="en-US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+5</m:t>
                              </m:r>
                            </m:e>
                          </m:d>
                        </m:e>
                        <m:sup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=16</m:t>
                      </m:r>
                    </m:oMath>
                  </m:oMathPara>
                </a14:m>
                <a:endParaRPr lang="en-US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−4</m:t>
                              </m:r>
                            </m:e>
                          </m:d>
                        </m:e>
                        <m:sup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=80</m:t>
                      </m:r>
                    </m:oMath>
                  </m:oMathPara>
                </a14:m>
                <a:endParaRPr lang="en-US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191400"/>
                <a:ext cx="4572001" cy="424731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57327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Candara" panose="020E0502030303020204" pitchFamily="34" charset="0"/>
                  </a:rPr>
                  <a:t>A line segment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𝐴𝐵</m:t>
                    </m:r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 is the diameter of a circle, where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 have coordinates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5,8</m:t>
                        </m:r>
                      </m:e>
                    </m:d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−7,4</m:t>
                        </m:r>
                      </m:e>
                    </m:d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 respectively. Determine the equation of the circle.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blipFill>
                <a:blip r:embed="rId2"/>
                <a:stretch>
                  <a:fillRect l="-1067" t="-2538" r="-133" b="-71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Candara" panose="020E0502030303020204" pitchFamily="34" charset="0"/>
                  </a:rPr>
                  <a:t>A line segment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𝐴𝐵</m:t>
                    </m:r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 is the diameter of a circle, where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 have coordinates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e>
                    </m:d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8, 3</m:t>
                        </m:r>
                      </m:e>
                    </m:d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 respectively. Determine the equation of the circle.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1067" t="-2538" r="-800" b="-71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653065"/>
                <a:ext cx="4572001" cy="37555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</m:e>
                          </m:d>
                        </m:e>
                        <m:sup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−5</m:t>
                              </m:r>
                            </m:e>
                          </m:d>
                        </m:e>
                        <m:sup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=40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53065"/>
                <a:ext cx="4572001" cy="375552"/>
              </a:xfrm>
              <a:prstGeom prst="rect">
                <a:avLst/>
              </a:prstGeom>
              <a:blipFill>
                <a:blip r:embed="rId4"/>
                <a:stretch>
                  <a:fillRect b="-48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56932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Candara" panose="020E0502030303020204" pitchFamily="34" charset="0"/>
              </a:rPr>
              <a:t>A circle, centre C, has radius 10.</a:t>
            </a:r>
          </a:p>
          <a:p>
            <a:r>
              <a:rPr lang="en-GB" dirty="0">
                <a:latin typeface="Candara" panose="020E0502030303020204" pitchFamily="34" charset="0"/>
              </a:rPr>
              <a:t>The circle passes through the points A (-13, 4) and (3, 4)</a:t>
            </a:r>
          </a:p>
          <a:p>
            <a:r>
              <a:rPr lang="en-GB" dirty="0">
                <a:latin typeface="Candara" panose="020E0502030303020204" pitchFamily="34" charset="0"/>
              </a:rPr>
              <a:t>The x-axis is a tangent to the circle.</a:t>
            </a:r>
          </a:p>
          <a:p>
            <a:r>
              <a:rPr lang="en-GB" dirty="0">
                <a:latin typeface="Candara" panose="020E0502030303020204" pitchFamily="34" charset="0"/>
              </a:rPr>
              <a:t>Work out the equation of the circle.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Candara" panose="020E0502030303020204" pitchFamily="34" charset="0"/>
              </a:rPr>
              <a:t>The sketch shows a circle, centre C, radius 5.</a:t>
            </a:r>
          </a:p>
          <a:p>
            <a:r>
              <a:rPr lang="en-GB" dirty="0">
                <a:latin typeface="Candara" panose="020E0502030303020204" pitchFamily="34" charset="0"/>
              </a:rPr>
              <a:t>The circle passes through the points A (-2, 8) and (6, 8)</a:t>
            </a:r>
          </a:p>
          <a:p>
            <a:r>
              <a:rPr lang="en-GB" dirty="0">
                <a:latin typeface="Candara" panose="020E0502030303020204" pitchFamily="34" charset="0"/>
              </a:rPr>
              <a:t>The x-axis is a tangent to the circle.</a:t>
            </a:r>
          </a:p>
          <a:p>
            <a:r>
              <a:rPr lang="en-GB" dirty="0">
                <a:latin typeface="Candara" panose="020E0502030303020204" pitchFamily="34" charset="0"/>
              </a:rPr>
              <a:t>Work out the equation of the circle.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4927937"/>
                <a:ext cx="4572001" cy="37555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e>
                          </m:d>
                        </m:e>
                        <m:sup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−5</m:t>
                              </m:r>
                            </m:e>
                          </m:d>
                        </m:e>
                        <m:sup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=25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4927937"/>
                <a:ext cx="4572001" cy="375552"/>
              </a:xfrm>
              <a:prstGeom prst="rect">
                <a:avLst/>
              </a:prstGeom>
              <a:blipFill>
                <a:blip r:embed="rId2"/>
                <a:stretch>
                  <a:fillRect b="-48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CBC07402-F361-4F58-A1F4-B10D1D1ADD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1951" y="1930064"/>
            <a:ext cx="4071581" cy="2771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583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>
                    <a:latin typeface="Candara" panose="020E0502030303020204" pitchFamily="34" charset="0"/>
                  </a:rPr>
                  <a:t>Find the centre and radius of the circle with equation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+8</m:t>
                      </m:r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−6</m:t>
                      </m:r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−2=0</m:t>
                      </m:r>
                    </m:oMath>
                  </m:oMathPara>
                </a14:m>
                <a:endParaRPr lang="en-GB" sz="16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blipFill>
                <a:blip r:embed="rId2"/>
                <a:stretch>
                  <a:fillRect l="-667" t="-2206" b="-29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>
                    <a:latin typeface="Candara" panose="020E0502030303020204" pitchFamily="34" charset="0"/>
                  </a:rPr>
                  <a:t>Find the centre and radius of the circle with equation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600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600" i="1">
                          <a:latin typeface="Cambria Math" panose="02040503050406030204" pitchFamily="18" charset="0"/>
                        </a:rPr>
                        <m:t>−14</m:t>
                      </m:r>
                      <m:r>
                        <a:rPr lang="en-GB" sz="16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600" i="1">
                          <a:latin typeface="Cambria Math" panose="02040503050406030204" pitchFamily="18" charset="0"/>
                        </a:rPr>
                        <m:t>+16</m:t>
                      </m:r>
                      <m:r>
                        <a:rPr lang="en-GB" sz="16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1600" i="1">
                          <a:latin typeface="Cambria Math" panose="02040503050406030204" pitchFamily="18" charset="0"/>
                        </a:rPr>
                        <m:t>−12=0</m:t>
                      </m:r>
                    </m:oMath>
                  </m:oMathPara>
                </a14:m>
                <a:endParaRPr lang="en-GB" sz="16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667" t="-2190" b="-29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1966" y="1283733"/>
                <a:ext cx="4572001" cy="36426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:r>
                  <a:rPr lang="en-US" sz="1600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Centre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(7, −8)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, radius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5</m:t>
                    </m:r>
                    <m:rad>
                      <m:radPr>
                        <m:degHide m:val="on"/>
                        <m:ctrlPr>
                          <a:rPr lang="en-GB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e>
                    </m:rad>
                  </m:oMath>
                </a14:m>
                <a:endParaRPr lang="en-US" sz="16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966" y="1283733"/>
                <a:ext cx="4572001" cy="364267"/>
              </a:xfrm>
              <a:prstGeom prst="rect">
                <a:avLst/>
              </a:prstGeom>
              <a:blipFill>
                <a:blip r:embed="rId4"/>
                <a:stretch>
                  <a:fillRect b="-237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54789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tangent to a circle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548B8D-F9C3-4A1C-A97B-2304DF3A0EC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2481474"/>
      </p:ext>
    </p:extLst>
  </p:cSld>
  <p:clrMapOvr>
    <a:masterClrMapping/>
  </p:clrMapOvr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Calculus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2D75964-6C0E-4564-AC8D-6A5DD54982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2405796"/>
              </p:ext>
            </p:extLst>
          </p:nvPr>
        </p:nvGraphicFramePr>
        <p:xfrm>
          <a:off x="-1" y="1149775"/>
          <a:ext cx="9144000" cy="26136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Basic differentiation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Equation of a tangent and normal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6986635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Increasing/decreasing functions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54251014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6" action="ppaction://hlinksldjump"/>
                        </a:rPr>
                        <a:t>Stationary points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119061210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7" action="ppaction://hlinksldjump"/>
                        </a:rPr>
                        <a:t>Second derivative and maxima/minima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182077267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8" action="ppaction://hlinksldjump"/>
                        </a:rPr>
                        <a:t>Optimisation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65902286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9" action="ppaction://hlinksldjump"/>
                        </a:rPr>
                        <a:t>Graph sketching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592021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2741760"/>
      </p:ext>
    </p:extLst>
  </p:cSld>
  <p:clrMapOvr>
    <a:masterClrMapping/>
  </p:clrMapOvr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Basic differentiation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6072134"/>
      </p:ext>
    </p:extLst>
  </p:cSld>
  <p:clrMapOvr>
    <a:masterClrMapping/>
  </p:clrMapOvr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tangent and normal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58AF38-CB15-4A0B-8470-E0C42F5F93F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5674626"/>
      </p:ext>
    </p:extLst>
  </p:cSld>
  <p:clrMapOvr>
    <a:masterClrMapping/>
  </p:clrMapOvr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Increasing/decreasing functions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5F7B82-4A74-49C3-9DBC-6EBAEB5F95B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854852"/>
      </p:ext>
    </p:extLst>
  </p:cSld>
  <p:clrMapOvr>
    <a:masterClrMapping/>
  </p:clrMapOvr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Stationary points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5F7B82-4A74-49C3-9DBC-6EBAEB5F95B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7943504"/>
      </p:ext>
    </p:extLst>
  </p:cSld>
  <p:clrMapOvr>
    <a:masterClrMapping/>
  </p:clrMapOvr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Second derivative and maxima/minima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BF9427-5A02-493D-A72B-0B7DBC50A9CC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0851123"/>
      </p:ext>
    </p:extLst>
  </p:cSld>
  <p:clrMapOvr>
    <a:masterClrMapping/>
  </p:clrMapOvr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Optimisation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3924161"/>
      </p:ext>
    </p:extLst>
  </p:cSld>
  <p:clrMapOvr>
    <a:masterClrMapping/>
  </p:clrMapOvr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Graph sketching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258261"/>
      </p:ext>
    </p:extLst>
  </p:cSld>
  <p:clrMapOvr>
    <a:masterClrMapping/>
  </p:clrMapOvr>
</p:sld>
</file>

<file path=ppt/slides/slide3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Matrix transformations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733F126-7043-4464-84DA-4F3F83383B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8920718"/>
              </p:ext>
            </p:extLst>
          </p:nvPr>
        </p:nvGraphicFramePr>
        <p:xfrm>
          <a:off x="-1" y="1149775"/>
          <a:ext cx="9144000" cy="11201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Multiplication of matrices (2 x 2)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Transformations of the unit square: Rotations, reflections, enlargements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179927833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Combinations of transformations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8827813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1191666"/>
      </p:ext>
    </p:extLst>
  </p:cSld>
  <p:clrMapOvr>
    <a:masterClrMapping/>
  </p:clrMapOvr>
</p:sld>
</file>

<file path=ppt/slides/slide3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Multiplication of matrices (2 x 2)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5B3794-6290-4175-B20D-0B22B6208A97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1167679"/>
      </p:ext>
    </p:extLst>
  </p:cSld>
  <p:clrMapOvr>
    <a:masterClrMapping/>
  </p:clrMapOvr>
</p:sld>
</file>

<file path=ppt/slides/slide3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Transformations of the unit square: Rotations, reflections, enlargements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4778A4-83E2-435B-A318-54D45AFAA88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8618270"/>
      </p:ext>
    </p:extLst>
  </p:cSld>
  <p:clrMapOvr>
    <a:masterClrMapping/>
  </p:clrMapOvr>
</p:sld>
</file>

<file path=ppt/slides/slide3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Combinations of transformations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82ADA5-F654-4F7A-B9DD-3204CB223AC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831318"/>
      </p:ext>
    </p:extLst>
  </p:cSld>
  <p:clrMapOvr>
    <a:masterClrMapping/>
  </p:clrMapOvr>
</p:sld>
</file>

<file path=ppt/slides/slide3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Geometry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8D1FA075-B8F5-4814-ADAE-97E4388218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4873885"/>
                  </p:ext>
                </p:extLst>
              </p:nvPr>
            </p:nvGraphicFramePr>
            <p:xfrm>
              <a:off x="-1" y="1149775"/>
              <a:ext cx="9144000" cy="361664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3" action="ppaction://hlinksldjump"/>
                            </a:rPr>
                            <a:t>Circle theorems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4" action="ppaction://hlinksldjump"/>
                            </a:rPr>
                            <a:t>Sine/cosine rules and Area of triangle using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  <a:hlinkClick r:id="rId4" action="ppaction://hlinksldjump"/>
                                </a:rPr>
                                <m:t>𝑎𝑏𝑠𝑖𝑛𝐶</m:t>
                              </m:r>
                            </m:oMath>
                          </a14:m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94710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5" action="ppaction://hlinksldjump"/>
                            </a:rPr>
                            <a:t>Pythagoras’ Theorem 2D and 3D (recognise triples)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70535019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6" action="ppaction://hlinksldjump"/>
                            </a:rPr>
                            <a:t>Sketch trigonometric graphs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71629768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Identities using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  <m:t>tan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Pr>
                                <m:num>
                                  <m:func>
                                    <m:func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sin</m:t>
                                      </m:r>
                                    </m:fName>
                                    <m:e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𝜃</m:t>
                                      </m:r>
                                    </m:e>
                                  </m:func>
                                </m:num>
                                <m:den>
                                  <m:func>
                                    <m:func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cos</m:t>
                                      </m:r>
                                    </m:fName>
                                    <m:e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𝜃</m:t>
                                      </m:r>
                                    </m:e>
                                  </m:func>
                                </m:den>
                              </m:f>
                            </m:oMath>
                          </a14:m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sin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+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cos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=1</m:t>
                              </m:r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38433622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Solving simple trigonometric equations in a given interval 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 err="1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eg</a:t>
                          </a: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: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8" action="ppaction://hlinksldjump"/>
                                </a:rPr>
                                <m:t>=0.5</m:t>
                              </m:r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865852872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Solving harder trigonometric equations in a given interval 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 err="1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eg</a:t>
                          </a: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: </a:t>
                          </a:r>
                          <a14:m>
                            <m:oMath xmlns:m="http://schemas.openxmlformats.org/officeDocument/2006/math"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2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sin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−3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+1=0</m:t>
                              </m:r>
                            </m:oMath>
                          </a14:m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tan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4</m:t>
                                  </m:r>
                                </m:den>
                              </m:f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448988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8D1FA075-B8F5-4814-ADAE-97E4388218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4873885"/>
                  </p:ext>
                </p:extLst>
              </p:nvPr>
            </p:nvGraphicFramePr>
            <p:xfrm>
              <a:off x="-1" y="1149775"/>
              <a:ext cx="9144000" cy="361664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0" action="ppaction://hlinksldjump"/>
                            </a:rPr>
                            <a:t>Circle theorems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4989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82927" r="-200" b="-56219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4710825"/>
                      </a:ext>
                    </a:extLst>
                  </a:tr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2" action="ppaction://hlinksldjump"/>
                            </a:rPr>
                            <a:t>Pythagoras’ Theorem 2D and 3D (recognise triples)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705350195"/>
                      </a:ext>
                    </a:extLst>
                  </a:tr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3" action="ppaction://hlinksldjump"/>
                            </a:rPr>
                            <a:t>Sketch trigonometric graphs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716297684"/>
                      </a:ext>
                    </a:extLst>
                  </a:tr>
                  <a:tr h="51555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21176" r="-200" b="-29764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433622"/>
                      </a:ext>
                    </a:extLst>
                  </a:tr>
                  <a:tr h="6781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22523" r="-200" b="-12792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65852872"/>
                      </a:ext>
                    </a:extLst>
                  </a:tr>
                  <a:tr h="8037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55303" r="-200" b="-757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44898808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065262985"/>
      </p:ext>
    </p:extLst>
  </p:cSld>
  <p:clrMapOvr>
    <a:masterClrMapping/>
  </p:clrMapOvr>
</p:sld>
</file>

<file path=ppt/slides/slide3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Circle theorems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040310-B6E9-47B8-A114-A8CBAD97113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4306436"/>
      </p:ext>
    </p:extLst>
  </p:cSld>
  <p:clrMapOvr>
    <a:masterClrMapping/>
  </p:clrMapOvr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 marL="0" marR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2400" dirty="0">
                    <a:latin typeface="Candara" panose="020E0502030303020204" pitchFamily="34" charset="0"/>
                  </a:rPr>
                  <a:t>Sine/cosine rules and Area of triangle using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𝑎𝑏𝑠𝑖𝑛𝐶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151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4C2B04D8-61CB-4C75-8B4E-E969E04E4CD4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6239553"/>
      </p:ext>
    </p:extLst>
  </p:cSld>
  <p:clrMapOvr>
    <a:masterClrMapping/>
  </p:clrMapOvr>
</p:sld>
</file>

<file path=ppt/slides/slide3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Pythagoras’ Theorem 2D and 3D (recognise triples)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C19E63-68B0-4437-A8BD-74ECAF1C063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4683696"/>
      </p:ext>
    </p:extLst>
  </p:cSld>
  <p:clrMapOvr>
    <a:masterClrMapping/>
  </p:clrMapOvr>
</p:sld>
</file>

<file path=ppt/slides/slide3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Sketch trigonometric graphs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EF6E0E-7F04-454A-B6A2-D77D276A67CE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9257478"/>
      </p:ext>
    </p:extLst>
  </p:cSld>
  <p:clrMapOvr>
    <a:masterClrMapping/>
  </p:clrMapOvr>
</p:sld>
</file>

<file path=ppt/slides/slide3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Identities using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GB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a:rPr lang="en-GB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den>
                    </m:f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+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162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839DF2F8-AE3A-458B-B3D3-5D17BC97288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8119195"/>
      </p:ext>
    </p:extLst>
  </p:cSld>
  <p:clrMapOvr>
    <a:masterClrMapping/>
  </p:clrMapOvr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0"/>
                <a:ext cx="9144000" cy="807395"/>
              </a:xfrm>
            </p:spPr>
            <p:txBody>
              <a:bodyPr>
                <a:normAutofit fontScale="90000"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Solving simple trigonometric equations in a given interval </a:t>
                </a:r>
                <a:br>
                  <a:rPr lang="en-GB" dirty="0"/>
                </a:br>
                <a:r>
                  <a:rPr lang="en-GB" dirty="0" err="1"/>
                  <a:t>eg</a:t>
                </a:r>
                <a:r>
                  <a:rPr lang="en-GB" dirty="0"/>
                  <a:t>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=0.5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0"/>
                <a:ext cx="9144000" cy="807395"/>
              </a:xfrm>
              <a:blipFill>
                <a:blip r:embed="rId2"/>
                <a:stretch>
                  <a:fillRect t="-2273" b="-128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A9808F65-A485-495B-81F9-2C8B354217C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1797276"/>
      </p:ext>
    </p:extLst>
  </p:cSld>
  <p:clrMapOvr>
    <a:masterClrMapping/>
  </p:clrMapOvr>
</p:sld>
</file>

<file path=ppt/slides/slide4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0"/>
                <a:ext cx="9144000" cy="982494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Solving harder trigonometric equations in a given interval </a:t>
                </a:r>
                <a:br>
                  <a:rPr lang="en-GB" dirty="0"/>
                </a:br>
                <a:r>
                  <a:rPr lang="en-GB" dirty="0" err="1"/>
                  <a:t>eg</a:t>
                </a:r>
                <a:r>
                  <a:rPr lang="en-GB" dirty="0"/>
                  <a:t>: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2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−3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+1=0</m:t>
                    </m:r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tan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b="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0"/>
                <a:ext cx="9144000" cy="982494"/>
              </a:xfrm>
              <a:blipFill>
                <a:blip r:embed="rId2"/>
                <a:stretch>
                  <a:fillRect t="-4348" b="-68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5DCC106B-66CB-4597-8173-4D709D4960F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1393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5925</TotalTime>
  <Words>20011</Words>
  <Application>Microsoft Office PowerPoint</Application>
  <PresentationFormat>On-screen Show (4:3)</PresentationFormat>
  <Paragraphs>4212</Paragraphs>
  <Slides>428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428</vt:i4>
      </vt:variant>
    </vt:vector>
  </HeadingPairs>
  <TitlesOfParts>
    <vt:vector size="436" baseType="lpstr">
      <vt:lpstr>Arial</vt:lpstr>
      <vt:lpstr>Calibri</vt:lpstr>
      <vt:lpstr>Calibri Light</vt:lpstr>
      <vt:lpstr>Cambria Math</vt:lpstr>
      <vt:lpstr>Candara</vt:lpstr>
      <vt:lpstr>Comic Sans MS</vt:lpstr>
      <vt:lpstr>Tinos</vt:lpstr>
      <vt:lpstr>Office Theme</vt:lpstr>
      <vt:lpstr>PowerPoint Presentation</vt:lpstr>
      <vt:lpstr>PowerPoint Presentation</vt:lpstr>
      <vt:lpstr>GCSE Further Maths (AQA Level 2)</vt:lpstr>
      <vt:lpstr>PowerPoint Presentation</vt:lpstr>
      <vt:lpstr>Product rule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Surds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Functions: Domain, Range, composite, inverse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Expanding brackets + Use of Pascal’s triangle to find coefficients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Factorising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Algebraic fractions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Rearranging formulae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Factor theorem + using FT to factorise/solve cubic equations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Completing the square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Sketching graphs (linear, quadratic, exponential ab^x + ab^(-x)) + Piecewise functions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linear and quadratic equations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Simultaneous equations (Two unknowns)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Simultaneous equations (Three unknowns)</vt:lpstr>
      <vt:lpstr>PowerPoint Presentation</vt:lpstr>
      <vt:lpstr>PowerPoint Presentation</vt:lpstr>
      <vt:lpstr>Solving linear and quadratic inequalities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Indices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Proof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Sequences: Quadratic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Sequences: nth term and limiting values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Equating coefficients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straight line</vt:lpstr>
      <vt:lpstr>PowerPoint Presentation</vt:lpstr>
      <vt:lpstr>PowerPoint Presentation</vt:lpstr>
      <vt:lpstr>PowerPoint Presentation</vt:lpstr>
      <vt:lpstr>PowerPoint Presentation</vt:lpstr>
      <vt:lpstr>Distance between two points</vt:lpstr>
      <vt:lpstr>PowerPoint Presentation</vt:lpstr>
      <vt:lpstr>Ratio with straight lines</vt:lpstr>
      <vt:lpstr>PowerPoint Presentation</vt:lpstr>
      <vt:lpstr>PowerPoint Presentation</vt:lpstr>
      <vt:lpstr>PowerPoint Presentation</vt:lpstr>
      <vt:lpstr>Equation of a circle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tangent to a circle</vt:lpstr>
      <vt:lpstr>PowerPoint Presentation</vt:lpstr>
      <vt:lpstr>PowerPoint Presentation</vt:lpstr>
      <vt:lpstr>Basic differentiation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tangent and normal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Increasing/decreasing functions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Stationary points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Second derivative and maxima/minima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Optimisation</vt:lpstr>
      <vt:lpstr>PowerPoint Presentation</vt:lpstr>
      <vt:lpstr>PowerPoint Presentation</vt:lpstr>
      <vt:lpstr>PowerPoint Presentation</vt:lpstr>
      <vt:lpstr>Graph sketching</vt:lpstr>
      <vt:lpstr>PowerPoint Presentation</vt:lpstr>
      <vt:lpstr>PowerPoint Presentation</vt:lpstr>
      <vt:lpstr>PowerPoint Presentation</vt:lpstr>
      <vt:lpstr>PowerPoint Presentation</vt:lpstr>
      <vt:lpstr>Multiplication of matrices (2 x 2)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Transformations of the unit square: Rotations, reflections, enlargements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Combinations of transformations</vt:lpstr>
      <vt:lpstr>PowerPoint Presentation</vt:lpstr>
      <vt:lpstr>PowerPoint Presentation</vt:lpstr>
      <vt:lpstr>PowerPoint Presentation</vt:lpstr>
      <vt:lpstr>PowerPoint Presentation</vt:lpstr>
      <vt:lpstr>Circle theorems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Sine/cosine rules and Area of triangle using 1/2 absinC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Pythagoras’ Theorem 2D and 3D (recognise triples)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Sketch trigonometric graphs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Identities using tan⁡θ=sin⁡θ/cos⁡θ  and sin^2⁡θ+cos^2⁡θ=1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simple trigonometric equations in a given interval  eg: sin⁡x=0.5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harder trigonometric equations in a given interval  eg: 2 sin^2⁡x-3 cos⁡x+1=0 and tan^2⁡x=1/4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370</cp:revision>
  <dcterms:created xsi:type="dcterms:W3CDTF">2020-05-18T02:11:06Z</dcterms:created>
  <dcterms:modified xsi:type="dcterms:W3CDTF">2022-05-10T08:12:29Z</dcterms:modified>
</cp:coreProperties>
</file>