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6" r:id="rId328"/>
    <p:sldId id="4044" r:id="rId329"/>
    <p:sldId id="4870" r:id="rId330"/>
    <p:sldId id="4916" r:id="rId3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28" Type="http://schemas.openxmlformats.org/officeDocument/2006/relationships/slide" Target="slides/slide327.xml"/><Relationship Id="rId329" Type="http://schemas.openxmlformats.org/officeDocument/2006/relationships/slide" Target="slides/slide328.xml"/><Relationship Id="rId330" Type="http://schemas.openxmlformats.org/officeDocument/2006/relationships/slide" Target="slides/slide329.xml"/><Relationship Id="rId331" Type="http://schemas.openxmlformats.org/officeDocument/2006/relationships/slide" Target="slides/slide330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1.png"/><Relationship Id="rId3" Type="http://schemas.openxmlformats.org/officeDocument/2006/relationships/image" Target="../media/image1561.png"/><Relationship Id="rId4" Type="http://schemas.openxmlformats.org/officeDocument/2006/relationships/image" Target="../media/image1571.png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1.png"/><Relationship Id="rId3" Type="http://schemas.openxmlformats.org/officeDocument/2006/relationships/image" Target="../media/image1441.png"/><Relationship Id="rId4" Type="http://schemas.openxmlformats.org/officeDocument/2006/relationships/image" Target="../media/image1450.png"/></Relationships>
</file>

<file path=ppt/slides/_rels/slide3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1.png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1097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andara" panose="020E0502030303020204" pitchFamily="34" charset="0"/>
                  </a:rPr>
                  <a:t>A triangle T has 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1, 2</m:t>
                        </m:r>
                      </m:e>
                    </m:d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 </a:t>
                </a:r>
                <a:r>
                  <a:rPr lang="en-GB" sz="1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(2, 2)</m:t>
                    </m:r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1400" dirty="0">
                  <a:latin typeface="Candara" panose="020E0502030303020204" pitchFamily="34" charset="0"/>
                </a:endParaRP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Find the vertices of the image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under the transformation given by the matrix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1097929"/>
              </a:xfrm>
              <a:prstGeom prst="rect">
                <a:avLst/>
              </a:prstGeom>
              <a:blipFill>
                <a:blip r:embed="rId2"/>
                <a:stretch>
                  <a:fillRect l="-400" t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9CC686-E163-40B2-A0E1-A3D6236929F4}"/>
                  </a:ext>
                </a:extLst>
              </p:cNvPr>
              <p:cNvSpPr txBox="1"/>
              <p:nvPr/>
            </p:nvSpPr>
            <p:spPr>
              <a:xfrm>
                <a:off x="4572000" y="457200"/>
                <a:ext cx="4572000" cy="1097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dirty="0">
                    <a:latin typeface="Candara" panose="020E0502030303020204" pitchFamily="34" charset="0"/>
                  </a:rPr>
                  <a:t>A triangle T has 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1, 2</m:t>
                        </m:r>
                      </m:e>
                    </m:d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 </a:t>
                </a:r>
                <a:r>
                  <a:rPr lang="en-GB" sz="1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(2, 2)</m:t>
                    </m:r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1400" dirty="0">
                  <a:latin typeface="Candara" panose="020E0502030303020204" pitchFamily="34" charset="0"/>
                </a:endParaRP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Find the vertices of the image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under the transformation given by the matrix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9CC686-E163-40B2-A0E1-A3D623692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7200"/>
                <a:ext cx="4572000" cy="1097929"/>
              </a:xfrm>
              <a:prstGeom prst="rect">
                <a:avLst/>
              </a:prstGeom>
              <a:blipFill>
                <a:blip r:embed="rId3"/>
                <a:stretch>
                  <a:fillRect l="-400" t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9C1D19-CBD2-4E1B-B336-6D17411F33D9}"/>
                  </a:ext>
                </a:extLst>
              </p:cNvPr>
              <p:cNvSpPr txBox="1"/>
              <p:nvPr/>
            </p:nvSpPr>
            <p:spPr>
              <a:xfrm>
                <a:off x="4572000" y="1495517"/>
                <a:ext cx="45669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3, 2</m:t>
                        </m:r>
                      </m:e>
                    </m:d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(3,4)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(6, 4)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9C1D19-CBD2-4E1B-B336-6D17411F3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95517"/>
                <a:ext cx="4566983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559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A, B and C are transformations in the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plane.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A: Rotation through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270°</m:t>
                    </m:r>
                  </m:oMath>
                </a14:m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anticlockwise about the origin.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B: Reflection in the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-axis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C: Transformation B followed by transformation A.</a:t>
                </a:r>
              </a:p>
              <a:p>
                <a:pPr>
                  <a:spcBef>
                    <a:spcPts val="0"/>
                  </a:spcBef>
                  <a:defRPr/>
                </a:pPr>
                <a:endParaRPr lang="en-US" sz="16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Use matrix multiplication to show that C is equivalent to a single reflection.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667" t="-794" b="-26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9" y="466129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A, B and C are transformations in the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plane.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A: Rotation through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anticlockwise about the origin.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B: Reflection in the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-axis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C: Transformation A followed by transformation B.</a:t>
                </a:r>
              </a:p>
              <a:p>
                <a:pPr>
                  <a:spcBef>
                    <a:spcPts val="0"/>
                  </a:spcBef>
                  <a:defRPr/>
                </a:pPr>
                <a:endParaRPr lang="en-US" sz="16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16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Use matrix multiplication to show that C is equivalent to a single reflection.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9" y="466129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800" t="-792" b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2037" y="2774453"/>
                <a:ext cx="4572001" cy="24940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Shown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𝐵𝐴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=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This is a reflection in the line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7" y="2774453"/>
                <a:ext cx="4572001" cy="2494016"/>
              </a:xfrm>
              <a:prstGeom prst="rect">
                <a:avLst/>
              </a:prstGeom>
              <a:blipFill>
                <a:blip r:embed="rId4"/>
                <a:stretch>
                  <a:fillRect l="-1200" t="-1222" b="-2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926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Use </a:t>
                </a:r>
                <a:r>
                  <a:rPr lang="en-GB" sz="1400" b="1" dirty="0"/>
                  <a:t>matrix multiplication</a:t>
                </a:r>
                <a:r>
                  <a:rPr lang="en-GB" sz="1400" dirty="0"/>
                  <a:t> to show that, in the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/>
                  <a:t> plane,</a:t>
                </a:r>
              </a:p>
              <a:p>
                <a:pPr lvl="0"/>
                <a:r>
                  <a:rPr lang="en-GB" sz="1400" dirty="0"/>
                  <a:t>a reflection in the line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/>
                  <a:t>, </a:t>
                </a:r>
              </a:p>
              <a:p>
                <a:pPr lvl="0"/>
                <a:r>
                  <a:rPr lang="en-GB" sz="1400" dirty="0"/>
                  <a:t>followed by</a:t>
                </a:r>
              </a:p>
              <a:p>
                <a:pPr lvl="0"/>
                <a:r>
                  <a:rPr lang="en-GB" sz="1400" dirty="0"/>
                  <a:t>a rotation,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GB" sz="1400" dirty="0"/>
                  <a:t> clockwise about the origin, </a:t>
                </a:r>
              </a:p>
              <a:p>
                <a:pPr lvl="0"/>
                <a:r>
                  <a:rPr lang="en-GB" sz="1400" dirty="0"/>
                  <a:t>followed by</a:t>
                </a:r>
              </a:p>
              <a:p>
                <a:pPr lvl="0"/>
                <a:r>
                  <a:rPr lang="en-GB" sz="1400" dirty="0"/>
                  <a:t>a reflection in the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/>
                  <a:t>-axis</a:t>
                </a:r>
              </a:p>
              <a:p>
                <a:r>
                  <a:rPr lang="en-GB" sz="1400" dirty="0"/>
                  <a:t>is equivalent to a transformation by the identity matrix.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600438"/>
              </a:xfrm>
              <a:prstGeom prst="rect">
                <a:avLst/>
              </a:prstGeom>
              <a:blipFill>
                <a:blip r:embed="rId2"/>
                <a:stretch>
                  <a:fillRect l="-400" t="-763" b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9" y="466129"/>
                <a:ext cx="4572000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Use </a:t>
                </a:r>
                <a:r>
                  <a:rPr lang="en-GB" sz="1400" b="1" dirty="0"/>
                  <a:t>matrix multiplication</a:t>
                </a:r>
                <a:r>
                  <a:rPr lang="en-GB" sz="1400" dirty="0"/>
                  <a:t> to show that, in the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/>
                  <a:t> plane,</a:t>
                </a:r>
              </a:p>
              <a:p>
                <a:pPr lvl="0"/>
                <a:r>
                  <a:rPr lang="en-GB" sz="1400" dirty="0"/>
                  <a:t>a reflection in the line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/>
                  <a:t>, </a:t>
                </a:r>
              </a:p>
              <a:p>
                <a:pPr lvl="0"/>
                <a:r>
                  <a:rPr lang="en-GB" sz="1400" dirty="0"/>
                  <a:t>followed by</a:t>
                </a:r>
              </a:p>
              <a:p>
                <a:pPr lvl="0"/>
                <a:r>
                  <a:rPr lang="en-GB" sz="1400" dirty="0"/>
                  <a:t>a rotation,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GB" sz="1400" dirty="0"/>
                  <a:t> anticlockwise about the origin, </a:t>
                </a:r>
              </a:p>
              <a:p>
                <a:pPr lvl="0"/>
                <a:r>
                  <a:rPr lang="en-GB" sz="1400" dirty="0"/>
                  <a:t>followed by</a:t>
                </a:r>
              </a:p>
              <a:p>
                <a:pPr lvl="0"/>
                <a:r>
                  <a:rPr lang="en-GB" sz="1400" dirty="0"/>
                  <a:t>a reflection in the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/>
                  <a:t>-axis</a:t>
                </a:r>
              </a:p>
              <a:p>
                <a:r>
                  <a:rPr lang="en-GB" sz="1400" dirty="0"/>
                  <a:t>is equivalent to a transformation by the identity matrix.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9" y="466129"/>
                <a:ext cx="4572000" cy="1600438"/>
              </a:xfrm>
              <a:prstGeom prst="rect">
                <a:avLst/>
              </a:prstGeom>
              <a:blipFill>
                <a:blip r:embed="rId3"/>
                <a:stretch>
                  <a:fillRect l="-400" t="-380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2075495"/>
                <a:ext cx="4572001" cy="15701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Shown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GB" dirty="0">
                    <a:solidFill>
                      <a:srgbClr val="FF0000"/>
                    </a:solidFill>
                  </a:rPr>
                  <a:t>Correct matrix multiplication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to give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2075495"/>
                <a:ext cx="4572001" cy="1570173"/>
              </a:xfrm>
              <a:prstGeom prst="rect">
                <a:avLst/>
              </a:prstGeom>
              <a:blipFill>
                <a:blip r:embed="rId4"/>
                <a:stretch>
                  <a:fillRect t="-1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082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