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55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75.xml" ContentType="application/vnd.openxmlformats-officedocument.presentationml.slide+xml"/>
  <Override PartName="/ppt/slides/slide8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1"/>
  </p:notesMasterIdLst>
  <p:handoutMasterIdLst>
    <p:handoutMasterId r:id="rId172"/>
  </p:handoutMasterIdLst>
  <p:sldIdLst>
    <p:sldId id="1125" r:id="rId164"/>
    <p:sldId id="1126" r:id="rId165"/>
    <p:sldId id="1147" r:id="rId166"/>
    <p:sldId id="1148" r:id="rId167"/>
    <p:sldId id="1149" r:id="rId168"/>
    <p:sldId id="1150" r:id="rId169"/>
    <p:sldId id="1151" r:id="rId1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170" Type="http://schemas.openxmlformats.org/officeDocument/2006/relationships/slide" Target="slides/slide169.xml"/><Relationship Id="rId171" Type="http://schemas.openxmlformats.org/officeDocument/2006/relationships/notesMaster" Target="notesMasters/notesMaster1.xml"/><Relationship Id="rId172" Type="http://schemas.openxmlformats.org/officeDocument/2006/relationships/handoutMaster" Target="handoutMasters/handoutMaster1.xml"/><Relationship Id="rId173" Type="http://schemas.openxmlformats.org/officeDocument/2006/relationships/presProps" Target="presProps.xml"/><Relationship Id="rId174" Type="http://schemas.openxmlformats.org/officeDocument/2006/relationships/viewProps" Target="viewProps.xml"/><Relationship Id="rId175" Type="http://schemas.openxmlformats.org/officeDocument/2006/relationships/theme" Target="theme/theme1.xml"/><Relationship Id="rId17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43.xml"/><Relationship Id="rId4" Type="http://schemas.openxmlformats.org/officeDocument/2006/relationships/slide" Target="slide52.xml"/><Relationship Id="rId5" Type="http://schemas.openxmlformats.org/officeDocument/2006/relationships/slide" Target="slide75.xml"/><Relationship Id="rId6" Type="http://schemas.openxmlformats.org/officeDocument/2006/relationships/slide" Target="slide84.xml"/><Relationship Id="rId7" Type="http://schemas.openxmlformats.org/officeDocument/2006/relationships/slide" Target="slide103.xml"/><Relationship Id="rId8" Type="http://schemas.openxmlformats.org/officeDocument/2006/relationships/slide" Target="slide155.xml"/><Relationship Id="rId9" Type="http://schemas.openxmlformats.org/officeDocument/2006/relationships/slide" Target="slide16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1.png"/><Relationship Id="rId13" Type="http://schemas.openxmlformats.org/officeDocument/2006/relationships/image" Target="../media/image620.png"/><Relationship Id="rId21" Type="http://schemas.openxmlformats.org/officeDocument/2006/relationships/image" Target="../media/image630.png"/><Relationship Id="rId22" Type="http://schemas.openxmlformats.org/officeDocument/2006/relationships/image" Target="../media/image640.png"/><Relationship Id="rId23" Type="http://schemas.openxmlformats.org/officeDocument/2006/relationships/image" Target="../media/image650.pn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0.png"/><Relationship Id="rId3" Type="http://schemas.openxmlformats.org/officeDocument/2006/relationships/image" Target="../media/image670.png"/><Relationship Id="rId4" Type="http://schemas.openxmlformats.org/officeDocument/2006/relationships/image" Target="../media/image680.png"/><Relationship Id="rId5" Type="http://schemas.openxmlformats.org/officeDocument/2006/relationships/image" Target="../media/image690.pn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11.png"/><Relationship Id="rId3" Type="http://schemas.openxmlformats.org/officeDocument/2006/relationships/image" Target="../media/image720.png"/><Relationship Id="rId4" Type="http://schemas.openxmlformats.org/officeDocument/2006/relationships/image" Target="../media/image267.png"/><Relationship Id="rId5" Type="http://schemas.openxmlformats.org/officeDocument/2006/relationships/image" Target="../media/image268.png"/><Relationship Id="rId6" Type="http://schemas.openxmlformats.org/officeDocument/2006/relationships/image" Target="../media/image750.pn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60.png"/><Relationship Id="rId3" Type="http://schemas.openxmlformats.org/officeDocument/2006/relationships/image" Target="../media/image770.png"/><Relationship Id="rId4" Type="http://schemas.openxmlformats.org/officeDocument/2006/relationships/image" Target="../media/image267.png"/><Relationship Id="rId5" Type="http://schemas.openxmlformats.org/officeDocument/2006/relationships/image" Target="../media/image268.png"/><Relationship Id="rId6" Type="http://schemas.openxmlformats.org/officeDocument/2006/relationships/image" Target="../media/image780.pn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90.png"/><Relationship Id="rId3" Type="http://schemas.openxmlformats.org/officeDocument/2006/relationships/image" Target="../media/image800.png"/><Relationship Id="rId4" Type="http://schemas.openxmlformats.org/officeDocument/2006/relationships/image" Target="../media/image267.png"/><Relationship Id="rId5" Type="http://schemas.openxmlformats.org/officeDocument/2006/relationships/image" Target="../media/image268.png"/><Relationship Id="rId6" Type="http://schemas.openxmlformats.org/officeDocument/2006/relationships/image" Target="../media/image811.png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PROBABILITY AND STATISTICS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919161"/>
              </p:ext>
            </p:extLst>
          </p:nvPr>
        </p:nvGraphicFramePr>
        <p:xfrm>
          <a:off x="0" y="806457"/>
          <a:ext cx="9144000" cy="5060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Averages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and the range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3" action="ppaction://hlinksldjump"/>
                        </a:rPr>
                        <a:t>Cumulative frequency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4" action="ppaction://hlinksldjump"/>
                        </a:rPr>
                        <a:t>Graphs and charts</a:t>
                      </a:r>
                      <a:endParaRPr lang="en-US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andara" panose="020E0502030303020204" pitchFamily="34" charset="0"/>
                          <a:hlinkClick r:id="rId5" action="ppaction://hlinksldjump"/>
                        </a:rPr>
                        <a:t>Histograms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6" action="ppaction://hlinksldjump"/>
                        </a:rPr>
                        <a:t>Listing outcomes + permutations/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combinations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Probability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8" action="ppaction://hlinksldjump"/>
                        </a:rPr>
                        <a:t>Sampling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9" action="ppaction://hlinksldjump"/>
                        </a:rPr>
                        <a:t>Venn diagrams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2800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Averages and the range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50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Cumulative frequency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930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Graphs and charts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5863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Histograms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037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ndara" panose="020E0502030303020204" pitchFamily="34" charset="0"/>
              </a:rPr>
              <a:t>Listing outcomes + Permutations/combinations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60031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Probability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Sampling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28414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Venn diagrams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376779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  <a:ea typeface="Cambria Math" panose="02040503050406030204" pitchFamily="18" charset="0"/>
              </a:rPr>
              <a:t>A number is picked from the Venn diagram. Calculate the probability of picking:</a:t>
            </a:r>
          </a:p>
          <a:p>
            <a:endParaRPr lang="en-US" sz="24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r>
              <a:rPr lang="en-US" sz="2400" dirty="0">
                <a:latin typeface="Candara" panose="020E0502030303020204" pitchFamily="34" charset="0"/>
                <a:ea typeface="Cambria Math" panose="02040503050406030204" pitchFamily="18" charset="0"/>
              </a:rPr>
              <a:t>A prime number</a:t>
            </a:r>
          </a:p>
          <a:p>
            <a:r>
              <a:rPr lang="en-US" sz="2400" dirty="0">
                <a:latin typeface="Candara" panose="020E0502030303020204" pitchFamily="34" charset="0"/>
                <a:ea typeface="Cambria Math" panose="02040503050406030204" pitchFamily="18" charset="0"/>
              </a:rPr>
              <a:t>An even number</a:t>
            </a:r>
          </a:p>
          <a:p>
            <a:r>
              <a:rPr lang="en-US" sz="2400" dirty="0">
                <a:latin typeface="Candara" panose="020E0502030303020204" pitchFamily="34" charset="0"/>
                <a:ea typeface="Cambria Math" panose="02040503050406030204" pitchFamily="18" charset="0"/>
              </a:rPr>
              <a:t>A number greater than 5</a:t>
            </a:r>
          </a:p>
          <a:p>
            <a:r>
              <a:rPr lang="en-US" sz="2400" dirty="0">
                <a:latin typeface="Candara" panose="020E0502030303020204" pitchFamily="34" charset="0"/>
                <a:ea typeface="Cambria Math" panose="02040503050406030204" pitchFamily="18" charset="0"/>
              </a:rPr>
              <a:t>A number less than or equal to 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  <a:ea typeface="Cambria Math" panose="02040503050406030204" pitchFamily="18" charset="0"/>
              </a:rPr>
              <a:t>A number is picked from the Venn diagram. Calculate the probability of picking:</a:t>
            </a:r>
          </a:p>
          <a:p>
            <a:endParaRPr lang="en-US" sz="24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r>
              <a:rPr lang="en-US" sz="2400" dirty="0">
                <a:latin typeface="Candara" panose="020E0502030303020204" pitchFamily="34" charset="0"/>
                <a:ea typeface="Cambria Math" panose="02040503050406030204" pitchFamily="18" charset="0"/>
              </a:rPr>
              <a:t>A prime number</a:t>
            </a:r>
          </a:p>
          <a:p>
            <a:r>
              <a:rPr lang="en-US" sz="2400" dirty="0">
                <a:latin typeface="Candara" panose="020E0502030303020204" pitchFamily="34" charset="0"/>
                <a:ea typeface="Cambria Math" panose="02040503050406030204" pitchFamily="18" charset="0"/>
              </a:rPr>
              <a:t>An even number</a:t>
            </a:r>
          </a:p>
          <a:p>
            <a:r>
              <a:rPr lang="en-US" sz="2400" dirty="0">
                <a:latin typeface="Candara" panose="020E0502030303020204" pitchFamily="34" charset="0"/>
                <a:ea typeface="Cambria Math" panose="02040503050406030204" pitchFamily="18" charset="0"/>
              </a:rPr>
              <a:t>A number greater than 5</a:t>
            </a:r>
          </a:p>
          <a:p>
            <a:r>
              <a:rPr lang="en-US" sz="2400" dirty="0">
                <a:latin typeface="Candara" panose="020E0502030303020204" pitchFamily="34" charset="0"/>
                <a:ea typeface="Cambria Math" panose="02040503050406030204" pitchFamily="18" charset="0"/>
              </a:rPr>
              <a:t>A number less than or equal to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858000" y="1890696"/>
                <a:ext cx="290485" cy="4970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1890696"/>
                <a:ext cx="290485" cy="497059"/>
              </a:xfrm>
              <a:prstGeom prst="rect">
                <a:avLst/>
              </a:prstGeom>
              <a:blipFill>
                <a:blip r:embed="rId2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311939" y="3810341"/>
            <a:ext cx="3962400" cy="2538984"/>
            <a:chOff x="4876800" y="2569464"/>
            <a:chExt cx="3962400" cy="2538984"/>
          </a:xfrm>
        </p:grpSpPr>
        <p:grpSp>
          <p:nvGrpSpPr>
            <p:cNvPr id="14" name="Group 13"/>
            <p:cNvGrpSpPr/>
            <p:nvPr/>
          </p:nvGrpSpPr>
          <p:grpSpPr>
            <a:xfrm>
              <a:off x="4876800" y="2569464"/>
              <a:ext cx="3962400" cy="2538984"/>
              <a:chOff x="4913376" y="2264664"/>
              <a:chExt cx="3962400" cy="2538984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4913376" y="2264664"/>
                <a:ext cx="3962400" cy="2538984"/>
                <a:chOff x="4998720" y="2479596"/>
                <a:chExt cx="3718560" cy="2328672"/>
              </a:xfrm>
            </p:grpSpPr>
            <p:sp>
              <p:nvSpPr>
                <p:cNvPr id="25" name="Oval 24"/>
                <p:cNvSpPr/>
                <p:nvPr/>
              </p:nvSpPr>
              <p:spPr>
                <a:xfrm>
                  <a:off x="6589776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5254752" y="2706624"/>
                  <a:ext cx="1853184" cy="186537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4998720" y="2479596"/>
                  <a:ext cx="3718560" cy="232867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5186197" y="2439009"/>
                    <a:ext cx="38568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" name="Rectangle 1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6197" y="2439009"/>
                    <a:ext cx="385682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/>
                  <p:cNvSpPr/>
                  <p:nvPr/>
                </p:nvSpPr>
                <p:spPr>
                  <a:xfrm>
                    <a:off x="8197786" y="2439009"/>
                    <a:ext cx="39606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" name="Rectangle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97786" y="2439009"/>
                    <a:ext cx="396069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/>
                  <p:nvPr/>
                </p:nvSpPr>
                <p:spPr>
                  <a:xfrm>
                    <a:off x="5608886" y="2808341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0" name="Rectangle 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8886" y="2808341"/>
                    <a:ext cx="385682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781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6719734" y="3019338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19734" y="3019338"/>
                    <a:ext cx="385682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 21"/>
                  <p:cNvSpPr/>
                  <p:nvPr/>
                </p:nvSpPr>
                <p:spPr>
                  <a:xfrm>
                    <a:off x="7375092" y="2808340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2" name="Rectangle 2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5092" y="2808340"/>
                    <a:ext cx="385682" cy="46166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/>
                  <p:cNvSpPr/>
                  <p:nvPr/>
                </p:nvSpPr>
                <p:spPr>
                  <a:xfrm>
                    <a:off x="6715139" y="3507777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Rectangle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15139" y="3507777"/>
                    <a:ext cx="385682" cy="4616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4948736" y="4331909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48736" y="4331909"/>
                    <a:ext cx="385682" cy="46166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5377822" y="4646783"/>
                  <a:ext cx="385682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77822" y="4646783"/>
                  <a:ext cx="385682" cy="461665"/>
                </a:xfrm>
                <a:prstGeom prst="rect">
                  <a:avLst/>
                </a:prstGeom>
                <a:blipFill>
                  <a:blip r:embed="rId12"/>
                  <a:stretch>
                    <a:fillRect l="-625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-2249" y="3738997"/>
                <a:ext cx="35721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49" y="3738997"/>
                <a:ext cx="357214" cy="369332"/>
              </a:xfrm>
              <a:prstGeom prst="rect">
                <a:avLst/>
              </a:prstGeom>
              <a:blipFill>
                <a:blip r:embed="rId1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4569483" y="3789893"/>
            <a:ext cx="4284254" cy="2565058"/>
            <a:chOff x="4547160" y="3402926"/>
            <a:chExt cx="4284254" cy="2565058"/>
          </a:xfrm>
        </p:grpSpPr>
        <p:grpSp>
          <p:nvGrpSpPr>
            <p:cNvPr id="28" name="Group 27"/>
            <p:cNvGrpSpPr/>
            <p:nvPr/>
          </p:nvGrpSpPr>
          <p:grpSpPr>
            <a:xfrm>
              <a:off x="4869014" y="3429000"/>
              <a:ext cx="3962400" cy="2538984"/>
              <a:chOff x="4876800" y="2569464"/>
              <a:chExt cx="3962400" cy="2538984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4876800" y="2569464"/>
                <a:ext cx="3962400" cy="2538984"/>
                <a:chOff x="4913376" y="2264664"/>
                <a:chExt cx="3962400" cy="2538984"/>
              </a:xfrm>
            </p:grpSpPr>
            <p:grpSp>
              <p:nvGrpSpPr>
                <p:cNvPr id="31" name="Group 30"/>
                <p:cNvGrpSpPr/>
                <p:nvPr/>
              </p:nvGrpSpPr>
              <p:grpSpPr>
                <a:xfrm>
                  <a:off x="4913376" y="2264664"/>
                  <a:ext cx="3962400" cy="2538984"/>
                  <a:chOff x="4998720" y="2479596"/>
                  <a:chExt cx="3718560" cy="2328672"/>
                </a:xfrm>
              </p:grpSpPr>
              <p:sp>
                <p:nvSpPr>
                  <p:cNvPr id="39" name="Oval 38"/>
                  <p:cNvSpPr/>
                  <p:nvPr/>
                </p:nvSpPr>
                <p:spPr>
                  <a:xfrm>
                    <a:off x="6589776" y="2706624"/>
                    <a:ext cx="1853184" cy="186537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0" name="Oval 39"/>
                  <p:cNvSpPr/>
                  <p:nvPr/>
                </p:nvSpPr>
                <p:spPr>
                  <a:xfrm>
                    <a:off x="5254752" y="2706624"/>
                    <a:ext cx="1853184" cy="1865376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1" name="Rectangle 40"/>
                  <p:cNvSpPr/>
                  <p:nvPr/>
                </p:nvSpPr>
                <p:spPr>
                  <a:xfrm>
                    <a:off x="4998720" y="2479596"/>
                    <a:ext cx="3718560" cy="2328672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solidFill>
                        <a:schemeClr val="tx1"/>
                      </a:solidFill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Rectangle 31"/>
                    <p:cNvSpPr/>
                    <p:nvPr/>
                  </p:nvSpPr>
                  <p:spPr>
                    <a:xfrm>
                      <a:off x="5186197" y="2439009"/>
                      <a:ext cx="385682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4" name="Rectangle 1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86197" y="2439009"/>
                      <a:ext cx="385682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3" name="Rectangle 32"/>
                    <p:cNvSpPr/>
                    <p:nvPr/>
                  </p:nvSpPr>
                  <p:spPr>
                    <a:xfrm>
                      <a:off x="8197786" y="2439009"/>
                      <a:ext cx="396069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GB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Rectangle 1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97786" y="2439009"/>
                      <a:ext cx="396069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Rectangle 33"/>
                    <p:cNvSpPr/>
                    <p:nvPr/>
                  </p:nvSpPr>
                  <p:spPr>
                    <a:xfrm>
                      <a:off x="5608886" y="2808341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6" name="Rectangle 1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08886" y="2808341"/>
                      <a:ext cx="385682" cy="461665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5" name="Rectangle 34"/>
                    <p:cNvSpPr/>
                    <p:nvPr/>
                  </p:nvSpPr>
                  <p:spPr>
                    <a:xfrm>
                      <a:off x="6719734" y="3019338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7" name="Rectangle 1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19734" y="3019338"/>
                      <a:ext cx="385682" cy="461665"/>
                    </a:xfrm>
                    <a:prstGeom prst="rect">
                      <a:avLst/>
                    </a:prstGeom>
                    <a:blipFill>
                      <a:blip r:embed="rId15"/>
                      <a:stretch>
                        <a:fillRect l="-781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Rectangle 35"/>
                    <p:cNvSpPr/>
                    <p:nvPr/>
                  </p:nvSpPr>
                  <p:spPr>
                    <a:xfrm>
                      <a:off x="7375092" y="2808340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Rectangle 1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375092" y="2808340"/>
                      <a:ext cx="385682" cy="461665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7" name="Rectangle 36"/>
                    <p:cNvSpPr/>
                    <p:nvPr/>
                  </p:nvSpPr>
                  <p:spPr>
                    <a:xfrm>
                      <a:off x="6715139" y="3507777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0" name="Rectangle 1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15139" y="3507777"/>
                      <a:ext cx="385682" cy="461665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 l="-952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Rectangle 37"/>
                    <p:cNvSpPr/>
                    <p:nvPr/>
                  </p:nvSpPr>
                  <p:spPr>
                    <a:xfrm>
                      <a:off x="4948736" y="4331909"/>
                      <a:ext cx="385682" cy="461665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oMath>
                        </m:oMathPara>
                      </a14:m>
                      <a:endParaRPr lang="en-US" sz="2400" dirty="0">
                        <a:solidFill>
                          <a:schemeClr val="tx1"/>
                        </a:solidFill>
                        <a:latin typeface="Candara" panose="020E0502030303020204" pitchFamily="34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8" name="Rectangle 3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948736" y="4331909"/>
                      <a:ext cx="385682" cy="461665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 l="-793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Rectangle 29"/>
                  <p:cNvSpPr/>
                  <p:nvPr/>
                </p:nvSpPr>
                <p:spPr>
                  <a:xfrm>
                    <a:off x="5377822" y="4646783"/>
                    <a:ext cx="385682" cy="461665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spcBef>
                        <a:spcPts val="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oMath>
                      </m:oMathPara>
                    </a14:m>
                    <a:endParaRPr lang="en-US" sz="2400" dirty="0">
                      <a:solidFill>
                        <a:schemeClr val="tx1"/>
                      </a:solidFill>
                      <a:latin typeface="Candara" panose="020E0502030303020204" pitchFamily="34" charset="0"/>
                      <a:ea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4" name="Rectangle 4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77822" y="4646783"/>
                    <a:ext cx="385682" cy="461665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793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>
                <a:xfrm>
                  <a:off x="4547160" y="3402926"/>
                  <a:ext cx="35721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oMath>
                    </m:oMathPara>
                  </a14:m>
                  <a:endParaRPr lang="en-GB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47160" y="3402926"/>
                  <a:ext cx="357214" cy="369332"/>
                </a:xfrm>
                <a:prstGeom prst="rect">
                  <a:avLst/>
                </a:prstGeom>
                <a:blipFill>
                  <a:blip r:embed="rId20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7100421" y="2253682"/>
                <a:ext cx="290485" cy="4970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421" y="2253682"/>
                <a:ext cx="290485" cy="497059"/>
              </a:xfrm>
              <a:prstGeom prst="rect">
                <a:avLst/>
              </a:prstGeom>
              <a:blipFill>
                <a:blip r:embed="rId21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800114" y="2588962"/>
                <a:ext cx="290485" cy="4970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0114" y="2588962"/>
                <a:ext cx="290485" cy="497059"/>
              </a:xfrm>
              <a:prstGeom prst="rect">
                <a:avLst/>
              </a:prstGeom>
              <a:blipFill>
                <a:blip r:embed="rId22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8803565" y="2931941"/>
                <a:ext cx="290485" cy="5182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3565" y="2931941"/>
                <a:ext cx="290485" cy="518283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766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44" grpId="0"/>
      <p:bldP spid="45" grpId="0"/>
      <p:bldP spid="46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In a group of 28 scientists: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20 have degrees in Physics.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18 have degrees in Chemistry.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Some have degrees in both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4 scientists have degrees which are neither Physics nor Chemistry.</a:t>
            </a:r>
          </a:p>
          <a:p>
            <a:endParaRPr lang="en-GB" sz="2400" dirty="0">
              <a:latin typeface="Candara" panose="020E0502030303020204" pitchFamily="34" charset="0"/>
            </a:endParaRPr>
          </a:p>
          <a:p>
            <a:r>
              <a:rPr lang="en-GB" sz="2400" dirty="0">
                <a:latin typeface="Candara" panose="020E0502030303020204" pitchFamily="34" charset="0"/>
              </a:rPr>
              <a:t>A scientist is chosen at random.</a:t>
            </a:r>
          </a:p>
          <a:p>
            <a:r>
              <a:rPr lang="en-US" sz="2400" dirty="0">
                <a:latin typeface="Candara" panose="020E0502030303020204" pitchFamily="34" charset="0"/>
              </a:rPr>
              <a:t>Find the probability that the scientist has a degree in: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Physics</a:t>
            </a:r>
          </a:p>
          <a:p>
            <a:r>
              <a:rPr lang="en-US" sz="2400" dirty="0">
                <a:latin typeface="Candara" panose="020E0502030303020204" pitchFamily="34" charset="0"/>
              </a:rPr>
              <a:t>Chemistry</a:t>
            </a:r>
          </a:p>
          <a:p>
            <a:r>
              <a:rPr lang="en-US" sz="2400" dirty="0">
                <a:latin typeface="Candara" panose="020E0502030303020204" pitchFamily="34" charset="0"/>
              </a:rPr>
              <a:t>Both Physics and Chemistry</a:t>
            </a:r>
          </a:p>
          <a:p>
            <a:r>
              <a:rPr lang="en-US" sz="2400" dirty="0">
                <a:latin typeface="Candara" panose="020E0502030303020204" pitchFamily="34" charset="0"/>
              </a:rPr>
              <a:t>Neither Physics nor Chemistry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In a group of 30 mathematicians: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15 have studied Calculus.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22 have studied Topology.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Some have studied both.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andara" panose="020E0502030303020204" pitchFamily="34" charset="0"/>
              </a:rPr>
              <a:t>3 mathematicians have not yet studied either Calculus or topology</a:t>
            </a:r>
          </a:p>
          <a:p>
            <a:endParaRPr lang="en-GB" sz="2400" dirty="0">
              <a:latin typeface="Candara" panose="020E0502030303020204" pitchFamily="34" charset="0"/>
            </a:endParaRPr>
          </a:p>
          <a:p>
            <a:r>
              <a:rPr lang="en-GB" sz="2400" dirty="0">
                <a:latin typeface="Candara" panose="020E0502030303020204" pitchFamily="34" charset="0"/>
              </a:rPr>
              <a:t>A mathematician is chosen at random. </a:t>
            </a:r>
            <a:r>
              <a:rPr lang="en-US" sz="2400" dirty="0">
                <a:latin typeface="Candara" panose="020E0502030303020204" pitchFamily="34" charset="0"/>
              </a:rPr>
              <a:t>Find the probability that the mathematician has studied: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Calculus</a:t>
            </a:r>
          </a:p>
          <a:p>
            <a:r>
              <a:rPr lang="en-US" sz="2400" dirty="0">
                <a:latin typeface="Candara" panose="020E0502030303020204" pitchFamily="34" charset="0"/>
              </a:rPr>
              <a:t>Topology</a:t>
            </a:r>
          </a:p>
          <a:p>
            <a:r>
              <a:rPr lang="en-US" sz="2400" dirty="0">
                <a:latin typeface="Candara" panose="020E0502030303020204" pitchFamily="34" charset="0"/>
              </a:rPr>
              <a:t>Both Calculus and Topology</a:t>
            </a:r>
          </a:p>
          <a:p>
            <a:r>
              <a:rPr lang="en-US" sz="2400" dirty="0">
                <a:latin typeface="Candara" panose="020E0502030303020204" pitchFamily="34" charset="0"/>
              </a:rPr>
              <a:t>Neither Calculus nor topology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5876544" y="4760643"/>
                <a:ext cx="524256" cy="4956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544" y="4760643"/>
                <a:ext cx="524256" cy="495649"/>
              </a:xfrm>
              <a:prstGeom prst="rect">
                <a:avLst/>
              </a:prstGeom>
              <a:blipFill>
                <a:blip r:embed="rId2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071615" y="5209162"/>
                <a:ext cx="524256" cy="4970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1615" y="5209162"/>
                <a:ext cx="524256" cy="497059"/>
              </a:xfrm>
              <a:prstGeom prst="rect">
                <a:avLst/>
              </a:prstGeom>
              <a:blipFill>
                <a:blip r:embed="rId3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095485" y="5457691"/>
                <a:ext cx="524256" cy="4970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485" y="5457691"/>
                <a:ext cx="524256" cy="497059"/>
              </a:xfrm>
              <a:prstGeom prst="rect">
                <a:avLst/>
              </a:prstGeom>
              <a:blipFill>
                <a:blip r:embed="rId4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503917" y="5954750"/>
                <a:ext cx="524256" cy="4970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3917" y="5954750"/>
                <a:ext cx="524256" cy="497059"/>
              </a:xfrm>
              <a:prstGeom prst="rect">
                <a:avLst/>
              </a:prstGeom>
              <a:blipFill>
                <a:blip r:embed="rId5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619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2" grpId="0"/>
      <p:bldP spid="13" grpId="0"/>
      <p:bldP spid="14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ndara" panose="020E0502030303020204" pitchFamily="34" charset="0"/>
              </a:rPr>
              <a:t>There are 150 pupils. The examinations available are: English, Maths and Science.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15 pupils are sitting English and Maths but not science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20 pupils are sitting Science and Maths but not English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18 pupils are sitting Science and English but not Maths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8 pupils are sitting all three exams.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55 are sitting English in 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72 are sitting Maths in 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65 are sitting Science in 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A pupil is chosen at random. What is the probability that they are sitting no exams?</a:t>
            </a:r>
            <a:endParaRPr lang="en-GB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ndara" panose="020E0502030303020204" pitchFamily="34" charset="0"/>
              </a:rPr>
              <a:t>There are 130 pupils. The examinations available are: English, Maths and Science.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10 pupils are sitting English and Maths but not science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20 pupils are sitting Science and Maths but not English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9 pupils are sitting Science and English but not Maths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13 pupils are sitting all three exams.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49 are sitting English in 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83 are sitting Maths in 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ndara" panose="020E0502030303020204" pitchFamily="34" charset="0"/>
              </a:rPr>
              <a:t>62 are sitting Science in total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A pupil is chosen at random. What is the probability that they are sitting no exams?</a:t>
            </a:r>
            <a:endParaRPr lang="en-GB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71999" y="4787921"/>
                <a:ext cx="4572000" cy="612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130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787921"/>
                <a:ext cx="4572000" cy="6127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445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Calculate:</a:t>
                </a: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 b="-7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Calculate:</a:t>
                </a: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8" b="-8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5809" y="536261"/>
            <a:ext cx="2667372" cy="1609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9703" y="536261"/>
            <a:ext cx="2705478" cy="16004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5400922" y="1160337"/>
                <a:ext cx="1292486" cy="43422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922" y="1160337"/>
                <a:ext cx="1292486" cy="43422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437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7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Calculate:</a:t>
                </a: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′∩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)′)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38051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Calculate:</a:t>
                </a: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′∩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∩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′∩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)′)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38051"/>
                <a:ext cx="4572000" cy="3416320"/>
              </a:xfrm>
              <a:prstGeom prst="rect">
                <a:avLst/>
              </a:prstGeom>
              <a:blipFill>
                <a:blip r:embed="rId3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5809" y="536261"/>
            <a:ext cx="2667372" cy="1609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522" y="536261"/>
            <a:ext cx="2705478" cy="16004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5661566" y="1174470"/>
                <a:ext cx="1292486" cy="26799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566" y="1174470"/>
                <a:ext cx="1292486" cy="26799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688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7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Calculate:</a:t>
                </a: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∪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′∪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)′)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38051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Calculate:</a:t>
                </a: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′∪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∪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′∪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((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)′)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38051"/>
                <a:ext cx="4572000" cy="3416320"/>
              </a:xfrm>
              <a:prstGeom prst="rect">
                <a:avLst/>
              </a:prstGeom>
              <a:blipFill>
                <a:blip r:embed="rId3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5809" y="536261"/>
            <a:ext cx="2667372" cy="1609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522" y="536261"/>
            <a:ext cx="2705478" cy="16004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5661566" y="1174470"/>
                <a:ext cx="1292486" cy="26806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1566" y="1174470"/>
                <a:ext cx="1292486" cy="26806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451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7036</TotalTime>
  <Words>13560</Words>
  <Application>Microsoft Office PowerPoint</Application>
  <PresentationFormat>On-screen Show (4:3)</PresentationFormat>
  <Paragraphs>3936</Paragraphs>
  <Slides>169</Slides>
  <Notes>119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169</vt:i4>
      </vt:variant>
    </vt:vector>
  </HeadingPairs>
  <TitlesOfParts>
    <vt:vector size="174" baseType="lpstr">
      <vt:lpstr>Arial</vt:lpstr>
      <vt:lpstr>Calibri</vt:lpstr>
      <vt:lpstr>Cambria Math</vt:lpstr>
      <vt:lpstr>Candara</vt:lpstr>
      <vt:lpstr>Office Theme</vt:lpstr>
      <vt:lpstr>PowerPoint Presentation</vt:lpstr>
      <vt:lpstr>PowerPoint Presentation</vt:lpstr>
      <vt:lpstr>PROBABILITY AND STATISTICS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584</cp:revision>
  <dcterms:created xsi:type="dcterms:W3CDTF">2020-05-18T02:11:06Z</dcterms:created>
  <dcterms:modified xsi:type="dcterms:W3CDTF">2020-08-31T15:52:29Z</dcterms:modified>
</cp:coreProperties>
</file>