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206" r:id="rId156"/>
    <p:sldId id="1207" r:id="rId157"/>
    <p:sldId id="1227" r:id="rId158"/>
    <p:sldId id="1228" r:id="rId159"/>
    <p:sldId id="1229" r:id="rId160"/>
    <p:sldId id="1230" r:id="rId161"/>
    <p:sldId id="1231" r:id="rId162"/>
    <p:sldId id="1232" r:id="rId1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26797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7858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69803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21800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34052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776740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26596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2480.png"/><Relationship Id="rId4" Type="http://schemas.openxmlformats.org/officeDocument/2006/relationships/image" Target="../media/image2490.png"/><Relationship Id="rId5" Type="http://schemas.openxmlformats.org/officeDocument/2006/relationships/image" Target="../media/image2500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2480.png"/><Relationship Id="rId4" Type="http://schemas.openxmlformats.org/officeDocument/2006/relationships/image" Target="../media/image2511.png"/><Relationship Id="rId5" Type="http://schemas.openxmlformats.org/officeDocument/2006/relationships/image" Target="../media/image2520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Relationship Id="rId3" Type="http://schemas.openxmlformats.org/officeDocument/2006/relationships/image" Target="../media/image2530.png"/><Relationship Id="rId4" Type="http://schemas.openxmlformats.org/officeDocument/2006/relationships/image" Target="../media/image258.png"/><Relationship Id="rId5" Type="http://schemas.openxmlformats.org/officeDocument/2006/relationships/image" Target="../media/image259.png"/><Relationship Id="rId6" Type="http://schemas.openxmlformats.org/officeDocument/2006/relationships/hyperlink" Target="https://corbettmaths.com/" TargetMode="Externa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2560.png"/><Relationship Id="rId4" Type="http://schemas.openxmlformats.org/officeDocument/2006/relationships/image" Target="../media/image260.png"/><Relationship Id="rId5" Type="http://schemas.openxmlformats.org/officeDocument/2006/relationships/image" Target="../media/image261.png"/><Relationship Id="rId6" Type="http://schemas.openxmlformats.org/officeDocument/2006/relationships/hyperlink" Target="https://corbettmaths.com/" TargetMode="Externa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262.png"/><Relationship Id="rId4" Type="http://schemas.openxmlformats.org/officeDocument/2006/relationships/image" Target="../media/image263.png"/><Relationship Id="rId5" Type="http://schemas.openxmlformats.org/officeDocument/2006/relationships/image" Target="../media/image266.png"/><Relationship Id="rId6" Type="http://schemas.openxmlformats.org/officeDocument/2006/relationships/hyperlink" Target="https://corbettmaths.com/" TargetMode="Externa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722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100 people is taken from the following information.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age group should be chosen in the sample?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100 people is taken from the following information.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age group should be chosen in the sample?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5085266"/>
                <a:ext cx="456698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t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≤21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21&lt;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≤40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40&lt;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≤60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&gt;60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5085266"/>
                <a:ext cx="4566983" cy="1569660"/>
              </a:xfrm>
              <a:prstGeom prst="rect">
                <a:avLst/>
              </a:prstGeom>
              <a:blipFill>
                <a:blip r:embed="rId3"/>
                <a:stretch>
                  <a:fillRect l="-401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2480935"/>
                  </p:ext>
                </p:extLst>
              </p:nvPr>
            </p:nvGraphicFramePr>
            <p:xfrm>
              <a:off x="208768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Age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500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2480935"/>
                  </p:ext>
                </p:extLst>
              </p:nvPr>
            </p:nvGraphicFramePr>
            <p:xfrm>
              <a:off x="208768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6944" r="-100297" b="-4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106944" r="-100297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595" t="-106944" r="-595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204110" r="-10029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595" t="-204110" r="-595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308333" r="-100297" b="-1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595" t="-308333" r="-595" b="-1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408333" r="-100297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595" t="-408333" r="-595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9930476"/>
                  </p:ext>
                </p:extLst>
              </p:nvPr>
            </p:nvGraphicFramePr>
            <p:xfrm>
              <a:off x="4775750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Age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750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9930476"/>
                  </p:ext>
                </p:extLst>
              </p:nvPr>
            </p:nvGraphicFramePr>
            <p:xfrm>
              <a:off x="4775750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6944" r="-100593" b="-4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106944" r="-100593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106944" r="-593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204110" r="-10059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204110" r="-59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308333" r="-100593" b="-1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308333" r="-593" b="-1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408333" r="-100593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408333" r="-593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323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722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100 people is taken from the following information.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age group should be chosen in the sample?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100 people is taken from the following information.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age group should be chosen in the sample?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5085266"/>
                <a:ext cx="456698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t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≤21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21&lt;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≤40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40&lt;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≤60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fontAlgn="t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&gt;60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5085266"/>
                <a:ext cx="4566983" cy="1569660"/>
              </a:xfrm>
              <a:prstGeom prst="rect">
                <a:avLst/>
              </a:prstGeom>
              <a:blipFill>
                <a:blip r:embed="rId3"/>
                <a:stretch>
                  <a:fillRect l="-401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1160004"/>
                  </p:ext>
                </p:extLst>
              </p:nvPr>
            </p:nvGraphicFramePr>
            <p:xfrm>
              <a:off x="235907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Age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55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582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168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195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1160004"/>
                  </p:ext>
                </p:extLst>
              </p:nvPr>
            </p:nvGraphicFramePr>
            <p:xfrm>
              <a:off x="235907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6944" r="-100593" b="-4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106944" r="-100593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97" t="-106944" r="-593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204110" r="-10059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97" t="-204110" r="-59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308333" r="-100593" b="-1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97" t="-308333" r="-593" b="-1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7" t="-408333" r="-100593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97" t="-408333" r="-593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485140"/>
                  </p:ext>
                </p:extLst>
              </p:nvPr>
            </p:nvGraphicFramePr>
            <p:xfrm>
              <a:off x="4775750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Age </a:t>
                          </a: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245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291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&gt;60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380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485140"/>
                  </p:ext>
                </p:extLst>
              </p:nvPr>
            </p:nvGraphicFramePr>
            <p:xfrm>
              <a:off x="4775750" y="1790025"/>
              <a:ext cx="4100186" cy="21932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0093">
                      <a:extLst>
                        <a:ext uri="{9D8B030D-6E8A-4147-A177-3AD203B41FA5}">
                          <a16:colId xmlns:a16="http://schemas.microsoft.com/office/drawing/2014/main" val="1525125804"/>
                        </a:ext>
                      </a:extLst>
                    </a:gridCol>
                    <a:gridCol w="2050093">
                      <a:extLst>
                        <a:ext uri="{9D8B030D-6E8A-4147-A177-3AD203B41FA5}">
                          <a16:colId xmlns:a16="http://schemas.microsoft.com/office/drawing/2014/main" val="2343517338"/>
                        </a:ext>
                      </a:extLst>
                    </a:gridCol>
                  </a:tblGrid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6944" r="-100593" b="-4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Population</a:t>
                          </a:r>
                          <a:endParaRPr lang="en-GB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463859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106944" r="-100593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106944" r="-593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2893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204110" r="-10059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204110" r="-59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1678815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308333" r="-100593" b="-1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308333" r="-593" b="-10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2739654"/>
                      </a:ext>
                    </a:extLst>
                  </a:tr>
                  <a:tr h="438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97" t="-408333" r="-100593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97" t="-408333" r="-593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75674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0650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72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50 is taken from the following information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year group should be sampled?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20 is taken from the following information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people of each nationality should be sampled?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60208" y="3130392"/>
                <a:ext cx="456698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Ireland: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Wales: 7</a:t>
                </a:r>
              </a:p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Scotland: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</a:t>
                </a:r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208" y="3130392"/>
                <a:ext cx="4566983" cy="1200329"/>
              </a:xfrm>
              <a:prstGeom prst="rect">
                <a:avLst/>
              </a:prstGeom>
              <a:blipFill>
                <a:blip r:embed="rId3"/>
                <a:stretch>
                  <a:fillRect l="-2003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89" y="1494900"/>
            <a:ext cx="4205544" cy="5990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868" y="1358546"/>
            <a:ext cx="4263663" cy="8704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2817A6-3E95-4E59-A513-529D5C0FCE4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51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72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50 is taken from the following information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type of employee should be sampled?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of 40 is taken from the following information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How many of each chocolate should be sampled?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60208" y="3130392"/>
                <a:ext cx="456698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Milk: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Dark: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fontAlgn="t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White: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</a:t>
                </a:r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208" y="3130392"/>
                <a:ext cx="4566983" cy="1200329"/>
              </a:xfrm>
              <a:prstGeom prst="rect">
                <a:avLst/>
              </a:prstGeom>
              <a:blipFill>
                <a:blip r:embed="rId3"/>
                <a:stretch>
                  <a:fillRect l="-2003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897" y="1398617"/>
            <a:ext cx="4297294" cy="6953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852" y="1398617"/>
            <a:ext cx="4293588" cy="6356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A82CBD-344C-499E-855A-9BF563C958C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9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60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300 passengers on a flight. 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is taken by type of passenger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Complete the table.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400 members of a sports club. 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stratified sample is taken by age group.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Complete the table.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61" y="2537593"/>
            <a:ext cx="4229443" cy="8914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231" y="2535692"/>
            <a:ext cx="4174473" cy="8232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663" y="2576677"/>
            <a:ext cx="4219407" cy="8132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64CC7E-D663-4CE7-B844-9EA2C5D26C9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7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60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Describe a method for taking a random sample of 5 students from a class of 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Describe a method for taking a random sample of 10 students from a class of 50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60208" y="1679978"/>
            <a:ext cx="45669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Assign each student a number from 1 to 50.</a:t>
            </a:r>
          </a:p>
          <a:p>
            <a:pPr fontAlgn="t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Pick a random number using a random number generator.</a:t>
            </a:r>
          </a:p>
          <a:p>
            <a:pPr fontAlgn="t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Ignore any time a number appears twice.</a:t>
            </a:r>
          </a:p>
          <a:p>
            <a:pPr fontAlgn="t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Repeat until 10 numbers have been chosen. </a:t>
            </a:r>
            <a:endParaRPr lang="en-GB" sz="24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0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602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student wants to estimate the number of slugs in a greenhouse.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They catch and mark 20 slugs.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eels are returned to the lake.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next day the student catches 300 slugs.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Of these 300 slugs, 5 are ringed.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Estimate how many slugs there are in total in the greenhouse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6897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student wants to estimate the number of eels in a lake.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They catch and ring 50 eels.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eels are returned to the lake.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next day the student catches 400 eels.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Of these 400 eels, 10 are ringed.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Estimate how many eels there are in total in the lake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4508" y="4242852"/>
            <a:ext cx="4566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2000</a:t>
            </a:r>
            <a:endParaRPr lang="en-GB" sz="24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