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6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75.xml" ContentType="application/vnd.openxmlformats-officedocument.presentationml.slide+xml"/>
  <Override PartName="/ppt/slides/slide8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1"/>
  </p:notesMasterIdLst>
  <p:handoutMasterIdLst>
    <p:handoutMasterId r:id="rId172"/>
  </p:handoutMasterIdLst>
  <p:sldIdLst>
    <p:sldId id="580" r:id="rId104"/>
    <p:sldId id="1201" r:id="rId105"/>
    <p:sldId id="1111" r:id="rId106"/>
    <p:sldId id="1112" r:id="rId107"/>
    <p:sldId id="1113" r:id="rId108"/>
    <p:sldId id="1114" r:id="rId109"/>
    <p:sldId id="1115" r:id="rId110"/>
    <p:sldId id="1116" r:id="rId111"/>
    <p:sldId id="1117" r:id="rId112"/>
    <p:sldId id="1118" r:id="rId113"/>
    <p:sldId id="1157" r:id="rId114"/>
    <p:sldId id="1158" r:id="rId115"/>
    <p:sldId id="1164" r:id="rId116"/>
    <p:sldId id="1165" r:id="rId117"/>
    <p:sldId id="1174" r:id="rId118"/>
    <p:sldId id="1175" r:id="rId119"/>
    <p:sldId id="1159" r:id="rId120"/>
    <p:sldId id="1167" r:id="rId121"/>
    <p:sldId id="1169" r:id="rId122"/>
    <p:sldId id="1168" r:id="rId123"/>
    <p:sldId id="1170" r:id="rId124"/>
    <p:sldId id="1171" r:id="rId125"/>
    <p:sldId id="1172" r:id="rId126"/>
    <p:sldId id="1161" r:id="rId127"/>
    <p:sldId id="1160" r:id="rId128"/>
    <p:sldId id="1162" r:id="rId129"/>
    <p:sldId id="1163" r:id="rId130"/>
    <p:sldId id="1119" r:id="rId131"/>
    <p:sldId id="1120" r:id="rId132"/>
    <p:sldId id="1121" r:id="rId133"/>
    <p:sldId id="1122" r:id="rId134"/>
    <p:sldId id="1123" r:id="rId135"/>
    <p:sldId id="1124" r:id="rId136"/>
    <p:sldId id="1152" r:id="rId137"/>
    <p:sldId id="1153" r:id="rId138"/>
    <p:sldId id="1154" r:id="rId139"/>
    <p:sldId id="1155" r:id="rId140"/>
    <p:sldId id="1156" r:id="rId141"/>
    <p:sldId id="1173" r:id="rId142"/>
    <p:sldId id="1176" r:id="rId143"/>
    <p:sldId id="1177" r:id="rId144"/>
    <p:sldId id="1178" r:id="rId145"/>
    <p:sldId id="1179" r:id="rId146"/>
    <p:sldId id="1180" r:id="rId147"/>
    <p:sldId id="1181" r:id="rId148"/>
    <p:sldId id="1184" r:id="rId149"/>
    <p:sldId id="1185" r:id="rId150"/>
    <p:sldId id="1287" r:id="rId151"/>
    <p:sldId id="1288" r:id="rId152"/>
    <p:sldId id="1289" r:id="rId153"/>
    <p:sldId id="1290" r:id="rId154"/>
    <p:sldId id="1291" r:id="rId1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71" Type="http://schemas.openxmlformats.org/officeDocument/2006/relationships/notesMaster" Target="notesMasters/notesMaster1.xml"/><Relationship Id="rId172" Type="http://schemas.openxmlformats.org/officeDocument/2006/relationships/handoutMaster" Target="handoutMasters/handoutMaster1.xml"/><Relationship Id="rId173" Type="http://schemas.openxmlformats.org/officeDocument/2006/relationships/presProps" Target="presProps.xml"/><Relationship Id="rId174" Type="http://schemas.openxmlformats.org/officeDocument/2006/relationships/viewProps" Target="viewProps.xml"/><Relationship Id="rId175" Type="http://schemas.openxmlformats.org/officeDocument/2006/relationships/theme" Target="theme/theme1.xml"/><Relationship Id="rId17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4480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22185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106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74175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107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93112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108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39474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109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22793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09297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76462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46514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18724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17436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91699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9922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26590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65925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93862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5100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75767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70846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44983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4639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74853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7232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00692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08908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4847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68296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29540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04265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81067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81000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908880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22749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173838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29045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20207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09424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27817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tree as odd/even rather than all possibilities – make point here about thinking before starting to draw out branches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87635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55788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options</a:t>
            </a:r>
            <a:r>
              <a:rPr lang="en-US" baseline="0" dirty="0"/>
              <a:t> for the worked example (21 or 10)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899653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6086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874743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041090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871509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411864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72114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130080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660260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322723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466862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43.xml"/><Relationship Id="rId4" Type="http://schemas.openxmlformats.org/officeDocument/2006/relationships/slide" Target="slide52.xml"/><Relationship Id="rId5" Type="http://schemas.openxmlformats.org/officeDocument/2006/relationships/slide" Target="slide75.xml"/><Relationship Id="rId6" Type="http://schemas.openxmlformats.org/officeDocument/2006/relationships/slide" Target="slide84.xml"/><Relationship Id="rId7" Type="http://schemas.openxmlformats.org/officeDocument/2006/relationships/slide" Target="slide103.xml"/><Relationship Id="rId8" Type="http://schemas.openxmlformats.org/officeDocument/2006/relationships/slide" Target="slide155.xml"/><Relationship Id="rId9" Type="http://schemas.openxmlformats.org/officeDocument/2006/relationships/slide" Target="slide16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900.png"/><Relationship Id="rId4" Type="http://schemas.openxmlformats.org/officeDocument/2006/relationships/image" Target="../media/image1911.png"/><Relationship Id="rId5" Type="http://schemas.openxmlformats.org/officeDocument/2006/relationships/image" Target="../media/image1920.pn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100.pn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264.pn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311.png"/><Relationship Id="rId4" Type="http://schemas.openxmlformats.org/officeDocument/2006/relationships/image" Target="../media/image410.png"/><Relationship Id="rId5" Type="http://schemas.openxmlformats.org/officeDocument/2006/relationships/image" Target="../media/image510.pn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610.pn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710.pn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202.pn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910.pn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010.pn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110.pn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930.pn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940.pn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950.pn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960.pn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210.png"/><Relationship Id="rId4" Type="http://schemas.openxmlformats.org/officeDocument/2006/relationships/image" Target="../media/image1310.png"/><Relationship Id="rId5" Type="http://schemas.openxmlformats.org/officeDocument/2006/relationships/image" Target="../media/image1410.png"/><Relationship Id="rId6" Type="http://schemas.openxmlformats.org/officeDocument/2006/relationships/image" Target="../media/image1510.png"/><Relationship Id="rId7" Type="http://schemas.openxmlformats.org/officeDocument/2006/relationships/image" Target="../media/image1610.pn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203.png"/><Relationship Id="rId4" Type="http://schemas.openxmlformats.org/officeDocument/2006/relationships/image" Target="../media/image1980.png"/><Relationship Id="rId5" Type="http://schemas.openxmlformats.org/officeDocument/2006/relationships/image" Target="../media/image1990.png"/><Relationship Id="rId6" Type="http://schemas.openxmlformats.org/officeDocument/2006/relationships/image" Target="../media/image2000.png"/><Relationship Id="rId7" Type="http://schemas.openxmlformats.org/officeDocument/2006/relationships/image" Target="../media/image2011.png"/><Relationship Id="rId8" Type="http://schemas.openxmlformats.org/officeDocument/2006/relationships/image" Target="../media/image2020.png"/><Relationship Id="rId9" Type="http://schemas.openxmlformats.org/officeDocument/2006/relationships/image" Target="../media/image2030.pn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204.pn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205.pn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206.png"/><Relationship Id="rId4" Type="http://schemas.openxmlformats.org/officeDocument/2006/relationships/image" Target="../media/image207.png"/><Relationship Id="rId5" Type="http://schemas.openxmlformats.org/officeDocument/2006/relationships/image" Target="../media/image208.png"/><Relationship Id="rId6" Type="http://schemas.openxmlformats.org/officeDocument/2006/relationships/image" Target="../media/image209.png"/><Relationship Id="rId7" Type="http://schemas.openxmlformats.org/officeDocument/2006/relationships/image" Target="../media/image210.png"/><Relationship Id="rId8" Type="http://schemas.openxmlformats.org/officeDocument/2006/relationships/image" Target="../media/image211.png"/><Relationship Id="rId9" Type="http://schemas.openxmlformats.org/officeDocument/2006/relationships/image" Target="../media/image212.png"/><Relationship Id="rId10" Type="http://schemas.openxmlformats.org/officeDocument/2006/relationships/image" Target="../media/image213.pn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214.png"/><Relationship Id="rId4" Type="http://schemas.openxmlformats.org/officeDocument/2006/relationships/image" Target="../media/image215.png"/><Relationship Id="rId5" Type="http://schemas.openxmlformats.org/officeDocument/2006/relationships/image" Target="../media/image216.pn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217.pn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710.png"/><Relationship Id="rId4" Type="http://schemas.openxmlformats.org/officeDocument/2006/relationships/image" Target="../media/image1810.png"/><Relationship Id="rId5" Type="http://schemas.openxmlformats.org/officeDocument/2006/relationships/image" Target="../media/image1910.pn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2010.png"/><Relationship Id="rId4" Type="http://schemas.openxmlformats.org/officeDocument/2006/relationships/image" Target="../media/image2110.png"/><Relationship Id="rId5" Type="http://schemas.openxmlformats.org/officeDocument/2006/relationships/image" Target="../media/image2210.pn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218.png"/><Relationship Id="rId4" Type="http://schemas.openxmlformats.org/officeDocument/2006/relationships/image" Target="../media/image219.png"/><Relationship Id="rId5" Type="http://schemas.openxmlformats.org/officeDocument/2006/relationships/image" Target="../media/image220.pn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221.png"/><Relationship Id="rId4" Type="http://schemas.openxmlformats.org/officeDocument/2006/relationships/image" Target="../media/image222.png"/><Relationship Id="rId5" Type="http://schemas.openxmlformats.org/officeDocument/2006/relationships/image" Target="../media/image223.png"/><Relationship Id="rId6" Type="http://schemas.openxmlformats.org/officeDocument/2006/relationships/image" Target="../media/image219.png"/><Relationship Id="rId7" Type="http://schemas.openxmlformats.org/officeDocument/2006/relationships/image" Target="../media/image220.pn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2310.png"/><Relationship Id="rId4" Type="http://schemas.openxmlformats.org/officeDocument/2006/relationships/image" Target="../media/image2410.png"/><Relationship Id="rId5" Type="http://schemas.openxmlformats.org/officeDocument/2006/relationships/image" Target="../media/image2510.png"/><Relationship Id="rId6" Type="http://schemas.openxmlformats.org/officeDocument/2006/relationships/image" Target="../media/image265.png"/><Relationship Id="rId7" Type="http://schemas.openxmlformats.org/officeDocument/2006/relationships/image" Target="../media/image270.png"/><Relationship Id="rId8" Type="http://schemas.openxmlformats.org/officeDocument/2006/relationships/image" Target="../media/image280.png"/><Relationship Id="rId9" Type="http://schemas.openxmlformats.org/officeDocument/2006/relationships/image" Target="../media/image290.png"/><Relationship Id="rId10" Type="http://schemas.openxmlformats.org/officeDocument/2006/relationships/image" Target="../media/image300.pn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3110.png"/><Relationship Id="rId4" Type="http://schemas.openxmlformats.org/officeDocument/2006/relationships/image" Target="../media/image324.png"/><Relationship Id="rId5" Type="http://schemas.openxmlformats.org/officeDocument/2006/relationships/image" Target="../media/image330.pn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340.png"/><Relationship Id="rId4" Type="http://schemas.openxmlformats.org/officeDocument/2006/relationships/image" Target="../media/image350.png"/><Relationship Id="rId5" Type="http://schemas.openxmlformats.org/officeDocument/2006/relationships/image" Target="../media/image360.pn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370.png"/><Relationship Id="rId4" Type="http://schemas.openxmlformats.org/officeDocument/2006/relationships/image" Target="../media/image380.png"/><Relationship Id="rId5" Type="http://schemas.openxmlformats.org/officeDocument/2006/relationships/image" Target="../media/image390.pn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400.png"/><Relationship Id="rId4" Type="http://schemas.openxmlformats.org/officeDocument/2006/relationships/image" Target="../media/image411.png"/><Relationship Id="rId5" Type="http://schemas.openxmlformats.org/officeDocument/2006/relationships/image" Target="../media/image420.pn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430.png"/><Relationship Id="rId4" Type="http://schemas.openxmlformats.org/officeDocument/2006/relationships/image" Target="../media/image440.png"/><Relationship Id="rId5" Type="http://schemas.openxmlformats.org/officeDocument/2006/relationships/image" Target="../media/image450.pn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460.pn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470.pn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480.png"/><Relationship Id="rId4" Type="http://schemas.openxmlformats.org/officeDocument/2006/relationships/image" Target="../media/image224.png"/><Relationship Id="rId5" Type="http://schemas.openxmlformats.org/officeDocument/2006/relationships/image" Target="../media/image500.png"/><Relationship Id="rId6" Type="http://schemas.openxmlformats.org/officeDocument/2006/relationships/image" Target="../media/image511.png"/><Relationship Id="rId7" Type="http://schemas.openxmlformats.org/officeDocument/2006/relationships/image" Target="../media/image520.png"/><Relationship Id="rId8" Type="http://schemas.openxmlformats.org/officeDocument/2006/relationships/image" Target="../media/image530.png"/><Relationship Id="rId9" Type="http://schemas.openxmlformats.org/officeDocument/2006/relationships/image" Target="../media/image540.png"/><Relationship Id="rId10" Type="http://schemas.openxmlformats.org/officeDocument/2006/relationships/image" Target="../media/image550.pn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560.png"/><Relationship Id="rId4" Type="http://schemas.openxmlformats.org/officeDocument/2006/relationships/image" Target="../media/image224.png"/><Relationship Id="rId5" Type="http://schemas.openxmlformats.org/officeDocument/2006/relationships/image" Target="../media/image500.png"/><Relationship Id="rId6" Type="http://schemas.openxmlformats.org/officeDocument/2006/relationships/image" Target="../media/image511.png"/><Relationship Id="rId7" Type="http://schemas.openxmlformats.org/officeDocument/2006/relationships/image" Target="../media/image520.png"/><Relationship Id="rId8" Type="http://schemas.openxmlformats.org/officeDocument/2006/relationships/image" Target="../media/image530.png"/><Relationship Id="rId9" Type="http://schemas.openxmlformats.org/officeDocument/2006/relationships/image" Target="../media/image540.png"/><Relationship Id="rId10" Type="http://schemas.openxmlformats.org/officeDocument/2006/relationships/image" Target="../media/image550.pn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570.png"/><Relationship Id="rId4" Type="http://schemas.openxmlformats.org/officeDocument/2006/relationships/image" Target="../media/image580.png"/><Relationship Id="rId5" Type="http://schemas.openxmlformats.org/officeDocument/2006/relationships/image" Target="../media/image590.png"/><Relationship Id="rId6" Type="http://schemas.openxmlformats.org/officeDocument/2006/relationships/image" Target="../media/image225.pn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226.png"/><Relationship Id="rId4" Type="http://schemas.openxmlformats.org/officeDocument/2006/relationships/image" Target="../media/image227.png"/><Relationship Id="rId5" Type="http://schemas.openxmlformats.org/officeDocument/2006/relationships/image" Target="../media/image228.png"/><Relationship Id="rId6" Type="http://schemas.openxmlformats.org/officeDocument/2006/relationships/image" Target="../media/image229.png"/><Relationship Id="rId7" Type="http://schemas.openxmlformats.org/officeDocument/2006/relationships/image" Target="../media/image230.pn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231.png"/><Relationship Id="rId4" Type="http://schemas.openxmlformats.org/officeDocument/2006/relationships/image" Target="../media/image232.pn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233.png"/><Relationship Id="rId4" Type="http://schemas.openxmlformats.org/officeDocument/2006/relationships/image" Target="../media/image234.png"/><Relationship Id="rId5" Type="http://schemas.openxmlformats.org/officeDocument/2006/relationships/image" Target="../media/image235.pn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236.png"/><Relationship Id="rId4" Type="http://schemas.openxmlformats.org/officeDocument/2006/relationships/image" Target="../media/image237.png"/><Relationship Id="rId5" Type="http://schemas.openxmlformats.org/officeDocument/2006/relationships/image" Target="../media/image238.pn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239.pn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240.png"/><Relationship Id="rId4" Type="http://schemas.openxmlformats.org/officeDocument/2006/relationships/image" Target="../media/image241.pn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242.png"/><Relationship Id="rId4" Type="http://schemas.openxmlformats.org/officeDocument/2006/relationships/image" Target="../media/image243.png"/><Relationship Id="rId5" Type="http://schemas.openxmlformats.org/officeDocument/2006/relationships/image" Target="../media/image244.png"/><Relationship Id="rId6" Type="http://schemas.openxmlformats.org/officeDocument/2006/relationships/image" Target="../media/image245.pn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246.pn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247.pn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248.png"/><Relationship Id="rId4" Type="http://schemas.openxmlformats.org/officeDocument/2006/relationships/image" Target="../media/image249.png"/><Relationship Id="rId5" Type="http://schemas.openxmlformats.org/officeDocument/2006/relationships/image" Target="../media/image250.pn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251.png"/><Relationship Id="rId4" Type="http://schemas.openxmlformats.org/officeDocument/2006/relationships/image" Target="../media/image252.png"/><Relationship Id="rId5" Type="http://schemas.openxmlformats.org/officeDocument/2006/relationships/image" Target="../media/image253.pn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254.pn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255.png"/><Relationship Id="rId4" Type="http://schemas.openxmlformats.org/officeDocument/2006/relationships/image" Target="../media/image256.pn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257.pn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PROBABILITY AND STATISTICS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919161"/>
              </p:ext>
            </p:extLst>
          </p:nvPr>
        </p:nvGraphicFramePr>
        <p:xfrm>
          <a:off x="0" y="806457"/>
          <a:ext cx="9144000" cy="50600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Averages</a:t>
                      </a:r>
                      <a:r>
                        <a:rPr lang="en-US" sz="32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and the range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3" action="ppaction://hlinksldjump"/>
                        </a:rPr>
                        <a:t>Cumulative frequency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4" action="ppaction://hlinksldjump"/>
                        </a:rPr>
                        <a:t>Graphs and charts</a:t>
                      </a:r>
                      <a:endParaRPr lang="en-US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andara" panose="020E0502030303020204" pitchFamily="34" charset="0"/>
                          <a:hlinkClick r:id="rId5" action="ppaction://hlinksldjump"/>
                        </a:rPr>
                        <a:t>Histograms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6" action="ppaction://hlinksldjump"/>
                        </a:rPr>
                        <a:t>Listing outcomes + permutations/</a:t>
                      </a:r>
                      <a:r>
                        <a:rPr lang="en-US" sz="32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combinations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Probability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8" action="ppaction://hlinksldjump"/>
                        </a:rPr>
                        <a:t>Sampling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9" action="ppaction://hlinksldjump"/>
                        </a:rPr>
                        <a:t>Venn diagrams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82800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Averages and the range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502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Cumulative frequency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4930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Graphs and charts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5863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Histograms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037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ndara" panose="020E0502030303020204" pitchFamily="34" charset="0"/>
              </a:rPr>
              <a:t>Listing outcomes + Permutations/combinations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60031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Probability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Describe using impossible, unlikely, even chance, likely or certain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You will walk to Mars.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day after Monday is Tuesday.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You roll a three on a fair die.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You flip a tails on a fair coin.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Describe using impossible, unlikely, even chance, likely or certain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You roll an even number on a fair die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day after Monday is Wednesday.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You roll a number between 1 and 6 on a fair die.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You will go to space in your life.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242560" y="2331790"/>
            <a:ext cx="38813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Even chance</a:t>
            </a: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endParaRPr lang="en-US" sz="2400" b="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Impossible</a:t>
            </a:r>
          </a:p>
          <a:p>
            <a:pPr algn="ctr">
              <a:spcBef>
                <a:spcPts val="0"/>
              </a:spcBef>
            </a:pPr>
            <a:endParaRPr lang="en-US" sz="2400" b="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Certain</a:t>
            </a:r>
          </a:p>
          <a:p>
            <a:pPr algn="ctr">
              <a:spcBef>
                <a:spcPts val="0"/>
              </a:spcBef>
            </a:pPr>
            <a:endParaRPr lang="en-US" sz="2400" b="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endParaRPr lang="en-US" sz="2400" b="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Unlikely</a:t>
            </a:r>
            <a:endParaRPr lang="en-US" sz="2400" b="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57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it raining today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0.2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probability of it not raining?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there not being an earthquake today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0.99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probability of there being an earthquake?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3"/>
                <a:stretch>
                  <a:fillRect l="-2000" t="-996" r="-2400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it snowing today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07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probability of it not snowing?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4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79526" y="2022396"/>
                <a:ext cx="454691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0.93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526" y="2022396"/>
                <a:ext cx="454691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862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probability of: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Flipping a tails from one toss of a fair coin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Rolling a 5 on a fair 6-sided die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Being born on a Monday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probability of: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Flipping a heads from one toss of a fair coin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Rolling a 5 on a fair 6-sided die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Being born on a Monday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72001" y="1629287"/>
                <a:ext cx="4566982" cy="47555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1629287"/>
                <a:ext cx="4566982" cy="47555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818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probability of: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Flipping a tails or a heads from one toss of a fair coin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Rolling an odd number on a fair 6-sided die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Being born on a day beginning with 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probability of: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Rolling a number from 1 to 6 on a fair 6-sided die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Rolling a 7 on a fair 6-sided die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Being born on a day beginning with 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77018" y="1907395"/>
                <a:ext cx="4566982" cy="4847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907395"/>
                <a:ext cx="4566982" cy="48475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335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If you flip a coin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300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times, how many times would you expect to flip a tails?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If you roll a die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600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times, how many times would you expect to roll a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or a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If you flip a coin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600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times, how many times would you expect to flip a heads?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If you roll a die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00 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times, how many times would you expect to roll a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524315"/>
              </a:xfrm>
              <a:prstGeom prst="rect">
                <a:avLst/>
              </a:prstGeom>
              <a:blipFill>
                <a:blip r:embed="rId4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77018" y="1653064"/>
                <a:ext cx="4566982" cy="3416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653064"/>
                <a:ext cx="4566982" cy="34163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406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One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 it is: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Red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Blue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Yellow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One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 it is: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Purple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Orange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Green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77018" y="2845064"/>
                <a:ext cx="4566982" cy="29077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845064"/>
                <a:ext cx="4566982" cy="29077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061695"/>
              </p:ext>
            </p:extLst>
          </p:nvPr>
        </p:nvGraphicFramePr>
        <p:xfrm>
          <a:off x="207264" y="1026834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Red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Blue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Yellow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355799"/>
              </p:ext>
            </p:extLst>
          </p:nvPr>
        </p:nvGraphicFramePr>
        <p:xfrm>
          <a:off x="4774247" y="1042698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Purple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Orange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Green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03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One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 it is: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Red or blue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Blue or yellow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Red or yellow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One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 it is: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Purple or orange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Orange or green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Purple or green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6291072" y="2845064"/>
                <a:ext cx="2852928" cy="29152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1072" y="2845064"/>
                <a:ext cx="2852928" cy="29152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07264" y="1026834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Red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Blue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Yellow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774247" y="1042698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Purple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Orange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Green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740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One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 it is: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Red and blue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Blue and yellow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Red and yellow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One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 it is: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Purple and orange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Orange or green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Purple or green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6291072" y="3057549"/>
                <a:ext cx="2852928" cy="29624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1072" y="3057549"/>
                <a:ext cx="2852928" cy="29624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07264" y="1026834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Red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Blue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Yellow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774247" y="1042698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Purple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Orange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Green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415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One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It is not replaced.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Then another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Both counters are red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Both counters are blue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Both counters are yellow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One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It is not replaced.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Then another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Both counters are purple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Both counters are orange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Both counters are green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8473440" y="3908426"/>
                <a:ext cx="670560" cy="2948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118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59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177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440" y="3908426"/>
                <a:ext cx="670560" cy="29488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07264" y="1026834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Red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Blue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Yellow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774247" y="1042698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Purple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Orange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Green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735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One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It is not replaced.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Then another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Neither counter is red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Neither counter is blue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Neither counter is yellow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One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It is not replaced.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Then another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Neither counter is purple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Neither counter is orange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Neither counter is green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8473440" y="3908426"/>
                <a:ext cx="670560" cy="2953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245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354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118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118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440" y="3908426"/>
                <a:ext cx="670560" cy="2953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07264" y="1026834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Red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Blue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Yellow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774247" y="1042698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Purple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Orange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Green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336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One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It is not replaced.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Then another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counters are different colours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One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It is not replaced.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Then another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counters are different colours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77018" y="4623951"/>
                <a:ext cx="4572000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354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623951"/>
                <a:ext cx="4572000" cy="793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07264" y="1026834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Red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Blue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Yellow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774247" y="1042698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Purple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Orange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Green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580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One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colour is recorded and it is put back into the bag, then another counter is taken out.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Both counters are red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Both counters are blue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Both counters are yellow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One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colour is recorded and it is put back into the bag, then another counter is taken out.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Both counters are purple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Both counters are orange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Both counters are green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8473440" y="3908426"/>
                <a:ext cx="670560" cy="2948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440" y="3908426"/>
                <a:ext cx="670560" cy="29488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07264" y="1026834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Red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Blue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Yellow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774247" y="1042698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Purple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Orange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Green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257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One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colour is recorded and it is put back into the bag, then another counter is taken out.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Neither counter is red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Neither counter is blue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Neither counter is yellow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One counter is taken out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colour is recorded and it is put back into the bag, then another counter is taken out.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Neither counter is purple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Neither counter is orange</a:t>
            </a: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457200" indent="-457200">
              <a:buAutoNum type="alphaLcParenR"/>
            </a:pP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Neither counter is green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8473440" y="3908426"/>
                <a:ext cx="670560" cy="2956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440" y="3908426"/>
                <a:ext cx="670560" cy="29563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07264" y="1026834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Red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Blue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Yellow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774247" y="1042698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Purple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Orange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Green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03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counter is taken out at random.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colour is recorded and it is put back into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This is repeated two more times.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counters are the same colour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counter is taken out at random.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colour is recorded and it is put back into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This is repeated two more times.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counters are the same colour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58378" y="4598791"/>
                <a:ext cx="457701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96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8378" y="4598791"/>
                <a:ext cx="4577017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07264" y="1026834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Red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Blue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Yellow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774247" y="1042698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Purple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Orange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Green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608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counter is taken out at random.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colour is recorded and it is put back into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This is repeated two more times.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counters are different colours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There are counters in a bag.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counter is taken out at random.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colour is recorded and it is put back into the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This is repeated two more times.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counters are different colours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58378" y="4598791"/>
                <a:ext cx="4577017" cy="7848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8378" y="4598791"/>
                <a:ext cx="4577017" cy="7848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07264" y="1026834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Red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Blue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Yellow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774247" y="1042698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Purple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Orange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Green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5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829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are counters in a bag.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taking a yellow counter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829877"/>
              </a:xfrm>
              <a:prstGeom prst="rect">
                <a:avLst/>
              </a:prstGeom>
              <a:blipFill>
                <a:blip r:embed="rId3"/>
                <a:stretch>
                  <a:fillRect l="-2000" t="-1724" r="-800" b="-4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829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are counters in a bag.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taking a green counter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829877"/>
              </a:xfrm>
              <a:prstGeom prst="rect">
                <a:avLst/>
              </a:prstGeom>
              <a:blipFill>
                <a:blip r:embed="rId4"/>
                <a:stretch>
                  <a:fillRect l="-2000" t="-1724" b="-4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60887" y="3198167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887" y="3198167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9500540"/>
                  </p:ext>
                </p:extLst>
              </p:nvPr>
            </p:nvGraphicFramePr>
            <p:xfrm>
              <a:off x="207264" y="1026834"/>
              <a:ext cx="414528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36320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Colour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Red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Blue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Yellow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Number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5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10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9500540"/>
                  </p:ext>
                </p:extLst>
              </p:nvPr>
            </p:nvGraphicFramePr>
            <p:xfrm>
              <a:off x="207264" y="1026834"/>
              <a:ext cx="414528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36320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Colour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Red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Blue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Yellow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Number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5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10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301176" t="-109836" r="-1765" b="-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8200207"/>
                  </p:ext>
                </p:extLst>
              </p:nvPr>
            </p:nvGraphicFramePr>
            <p:xfrm>
              <a:off x="4774247" y="1042698"/>
              <a:ext cx="414528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36320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Colour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Purple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Orange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Green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Number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10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45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8200207"/>
                  </p:ext>
                </p:extLst>
              </p:nvPr>
            </p:nvGraphicFramePr>
            <p:xfrm>
              <a:off x="4774247" y="1042698"/>
              <a:ext cx="414528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36320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Colour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Purple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Orange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Green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Number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10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45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01176" t="-108197" r="-1176" b="-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7140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In bag A there are 2 white and 5 red counters.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In bag B there are 7 white counters and 3 red counters.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person takes at random one counter from A and one counter from B.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Draw a probability tree diagram to represent the situation: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In bag A there are 5 white and 2 red counters.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In bag B there are 3 white counters and 7 red counters.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person takes at random one counter from A and one counter from B.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Draw a probability tree diagram to represent the situation: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55755" y="4700293"/>
            <a:ext cx="66338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endParaRPr lang="en-US" sz="1400" b="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00992" y="3862678"/>
            <a:ext cx="4200377" cy="2883273"/>
            <a:chOff x="155755" y="3873520"/>
            <a:chExt cx="4200377" cy="288327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755" y="3873520"/>
              <a:ext cx="4200377" cy="2880084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155755" y="5834843"/>
              <a:ext cx="66338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</a:pPr>
              <a:endParaRPr lang="en-US" sz="1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61181" y="4580832"/>
              <a:ext cx="684602" cy="4272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</a:pPr>
              <a:endParaRPr lang="en-US" sz="1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510605" y="3951558"/>
              <a:ext cx="684602" cy="4272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</a:pPr>
              <a:endParaRPr lang="en-US" sz="1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510605" y="4825310"/>
              <a:ext cx="684602" cy="4272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</a:pPr>
              <a:endParaRPr lang="en-US" sz="1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506281" y="5561493"/>
              <a:ext cx="684602" cy="4272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</a:pPr>
              <a:endParaRPr lang="en-US" sz="1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506281" y="6495183"/>
              <a:ext cx="684602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</a:pPr>
              <a:endParaRPr lang="en-US" sz="105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722738" y="3865867"/>
            <a:ext cx="4200377" cy="2954933"/>
            <a:chOff x="155755" y="3873520"/>
            <a:chExt cx="4200377" cy="2954933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755" y="3873520"/>
              <a:ext cx="4200377" cy="288008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>
                <a:xfrm>
                  <a:off x="155755" y="5834843"/>
                  <a:ext cx="663384" cy="49629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oMath>
                    </m:oMathPara>
                  </a14:m>
                  <a:endParaRPr lang="en-US" sz="1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755" y="5834843"/>
                  <a:ext cx="663384" cy="496290"/>
                </a:xfrm>
                <a:prstGeom prst="rect">
                  <a:avLst/>
                </a:prstGeom>
                <a:blipFill>
                  <a:blip r:embed="rId4"/>
                  <a:stretch>
                    <a:fillRect b="-123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>
                <a:xfrm>
                  <a:off x="261181" y="4580832"/>
                  <a:ext cx="684602" cy="50065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oMath>
                    </m:oMathPara>
                  </a14:m>
                  <a:endParaRPr lang="en-US" sz="1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1181" y="4580832"/>
                  <a:ext cx="684602" cy="500650"/>
                </a:xfrm>
                <a:prstGeom prst="rect">
                  <a:avLst/>
                </a:prstGeom>
                <a:blipFill>
                  <a:blip r:embed="rId5"/>
                  <a:stretch>
                    <a:fillRect b="-243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>
                <a:xfrm>
                  <a:off x="2510605" y="3951558"/>
                  <a:ext cx="684602" cy="49705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</m:oMath>
                    </m:oMathPara>
                  </a14:m>
                  <a:endParaRPr lang="en-US" sz="1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0605" y="3951558"/>
                  <a:ext cx="684602" cy="49705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>
                <a:xfrm>
                  <a:off x="2510605" y="4825310"/>
                  <a:ext cx="684602" cy="49564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</m:oMath>
                    </m:oMathPara>
                  </a14:m>
                  <a:endParaRPr lang="en-US" sz="1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0605" y="4825310"/>
                  <a:ext cx="684602" cy="495649"/>
                </a:xfrm>
                <a:prstGeom prst="rect">
                  <a:avLst/>
                </a:prstGeom>
                <a:blipFill>
                  <a:blip r:embed="rId7"/>
                  <a:stretch>
                    <a:fillRect b="-122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2506281" y="5561493"/>
                  <a:ext cx="684602" cy="49705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</m:oMath>
                    </m:oMathPara>
                  </a14:m>
                  <a:endParaRPr lang="en-US" sz="1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6281" y="5561493"/>
                  <a:ext cx="684602" cy="497059"/>
                </a:xfrm>
                <a:prstGeom prst="rect">
                  <a:avLst/>
                </a:prstGeom>
                <a:blipFill>
                  <a:blip r:embed="rId8"/>
                  <a:stretch>
                    <a:fillRect b="-122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>
                <a:xfrm>
                  <a:off x="2506281" y="6390384"/>
                  <a:ext cx="684602" cy="43806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</m:oMath>
                    </m:oMathPara>
                  </a14:m>
                  <a:endParaRPr lang="en-US" sz="12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6281" y="6390384"/>
                  <a:ext cx="684602" cy="438069"/>
                </a:xfrm>
                <a:prstGeom prst="rect">
                  <a:avLst/>
                </a:prstGeom>
                <a:blipFill>
                  <a:blip r:embed="rId9"/>
                  <a:stretch>
                    <a:fillRect b="-138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4583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In bag A there are 2 white and 5 red counters.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In bag B there are 7 white counters and 3 red counters.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person takes at random one counter from A and one counter from B.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 the counters are the same colour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In bag A there are 5 white and 2 red counters.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In bag B there are 3 white counters and 7 red counters.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person takes at random one counter from A and one counter from B.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 the counters are the same colour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55755" y="4700293"/>
            <a:ext cx="66338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endParaRPr lang="en-US" sz="1400" b="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566983" y="3915398"/>
                <a:ext cx="457701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70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915398"/>
                <a:ext cx="4577017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744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8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In bag A there are 2 white and 5 red counters.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In bag B there are 7 white counters and 3 red counters.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person takes at random one counter from A and one counter from B.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 the counters are different colours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In bag A there are 5 white and 2 red counters.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In bag B there are 3 white counters and 7 red counters.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person takes at random one counter from A and one counter from B.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 the counters are different colours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55755" y="4700293"/>
            <a:ext cx="66338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endParaRPr lang="en-US" sz="1400" b="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566983" y="3915398"/>
                <a:ext cx="457701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70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915398"/>
                <a:ext cx="4577017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043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8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throws a biased coin two times.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flipping a heads on any throw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Draw a probability tree diagram to represent the situation.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1" r="-2933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throws a biased coin two times.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flipping a heads on any throw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Draw a probability tree diagram to represent the situation.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blipFill>
                <a:blip r:embed="rId4"/>
                <a:stretch>
                  <a:fillRect l="-2000" t="-2111" r="-3067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155755" y="4700293"/>
            <a:ext cx="66338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endParaRPr lang="en-US" sz="1400" b="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875997" y="2761060"/>
            <a:ext cx="4077858" cy="3977075"/>
            <a:chOff x="4875997" y="2761060"/>
            <a:chExt cx="4077858" cy="397707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75997" y="2761060"/>
              <a:ext cx="4077858" cy="397707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5029332" y="4053633"/>
                  <a:ext cx="68460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sz="1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29332" y="4053633"/>
                  <a:ext cx="684602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5037410" y="5395884"/>
                  <a:ext cx="68460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sz="1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7410" y="5395884"/>
                  <a:ext cx="684602" cy="30777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6959580" y="3213796"/>
                  <a:ext cx="68460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sz="1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9580" y="3213796"/>
                  <a:ext cx="684602" cy="30777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6914926" y="4234597"/>
                  <a:ext cx="68460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sz="1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14926" y="4234597"/>
                  <a:ext cx="684602" cy="307777"/>
                </a:xfrm>
                <a:prstGeom prst="rect">
                  <a:avLst/>
                </a:prstGeom>
                <a:blipFill>
                  <a:blip r:embed="rId9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6914926" y="6227989"/>
                  <a:ext cx="68460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sz="1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14926" y="6227989"/>
                  <a:ext cx="684602" cy="307777"/>
                </a:xfrm>
                <a:prstGeom prst="rect">
                  <a:avLst/>
                </a:prstGeom>
                <a:blipFill>
                  <a:blip r:embed="rId9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>
                <a:xfrm>
                  <a:off x="6914926" y="5207188"/>
                  <a:ext cx="68460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sz="1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14926" y="5207188"/>
                  <a:ext cx="684602" cy="30777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8532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throws a biased coin two times.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flipping a heads on any throw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an expression for the probability of flipping: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Two heads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Two tails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One heads and one tails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r="-2933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throws a biased coin two times.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flipping a heads on any throw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an expression for the probability of flipping: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Two heads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Two tails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One heads and one tails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524315"/>
              </a:xfrm>
              <a:prstGeom prst="rect">
                <a:avLst/>
              </a:prstGeom>
              <a:blipFill>
                <a:blip r:embed="rId4"/>
                <a:stretch>
                  <a:fillRect l="-2000" t="-1078" r="-3067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732398" y="3009038"/>
                <a:ext cx="3411602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		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(1−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2398" y="3009038"/>
                <a:ext cx="3411602" cy="1938992"/>
              </a:xfrm>
              <a:prstGeom prst="rect">
                <a:avLst/>
              </a:prstGeom>
              <a:blipFill>
                <a:blip r:embed="rId5"/>
                <a:stretch>
                  <a:fillRect b="-3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7642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Four fair 6-sided dice are thrown.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Work out the probability that a 5 is scored on at least two of the four dice.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Four fair 6-sided dice are thrown.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Work out the probability that a 5 is scored on at least one of the four dice.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66983" y="2022396"/>
                <a:ext cx="457701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671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1296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2022396"/>
                <a:ext cx="4577017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928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biased 5-sided spinner can land on 1, 2, 3, 4 or 5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spinner is spun 200 times. 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expected number of times the spinner will land on: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4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5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1 or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biased 4-sided spinner can land on 1, 2, 3, 4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spinner is spun 200 times. 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expected number of times the spinner will land on: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3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4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1 or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608574" y="3819979"/>
                <a:ext cx="4572000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574" y="3819979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7729003"/>
                  </p:ext>
                </p:extLst>
              </p:nvPr>
            </p:nvGraphicFramePr>
            <p:xfrm>
              <a:off x="5016" y="1455887"/>
              <a:ext cx="4525393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97192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672133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739017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739017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  <a:gridCol w="739017">
                      <a:extLst>
                        <a:ext uri="{9D8B030D-6E8A-4147-A177-3AD203B41FA5}">
                          <a16:colId xmlns:a16="http://schemas.microsoft.com/office/drawing/2014/main" val="1027584057"/>
                        </a:ext>
                      </a:extLst>
                    </a:gridCol>
                    <a:gridCol w="739017">
                      <a:extLst>
                        <a:ext uri="{9D8B030D-6E8A-4147-A177-3AD203B41FA5}">
                          <a16:colId xmlns:a16="http://schemas.microsoft.com/office/drawing/2014/main" val="308530361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200" b="1" dirty="0"/>
                            <a:t>Number</a:t>
                          </a:r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/>
                            <a:t>1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/>
                            <a:t>2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/>
                            <a:t>3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/>
                            <a:t>4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/>
                            <a:t>5</a:t>
                          </a:r>
                          <a:endParaRPr lang="en-GB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200" b="1" dirty="0"/>
                            <a:t>Probability</a:t>
                          </a:r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/>
                            <a:t>0.2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/>
                            <a:t>0.3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/>
                            <a:t>0.05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7729003"/>
                  </p:ext>
                </p:extLst>
              </p:nvPr>
            </p:nvGraphicFramePr>
            <p:xfrm>
              <a:off x="5016" y="1455887"/>
              <a:ext cx="4525393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97192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672133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739017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739017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  <a:gridCol w="739017">
                      <a:extLst>
                        <a:ext uri="{9D8B030D-6E8A-4147-A177-3AD203B41FA5}">
                          <a16:colId xmlns:a16="http://schemas.microsoft.com/office/drawing/2014/main" val="1027584057"/>
                        </a:ext>
                      </a:extLst>
                    </a:gridCol>
                    <a:gridCol w="739017">
                      <a:extLst>
                        <a:ext uri="{9D8B030D-6E8A-4147-A177-3AD203B41FA5}">
                          <a16:colId xmlns:a16="http://schemas.microsoft.com/office/drawing/2014/main" val="308530361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200" b="1" dirty="0" smtClean="0"/>
                            <a:t>Number</a:t>
                          </a:r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 smtClean="0"/>
                            <a:t>1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 smtClean="0"/>
                            <a:t>2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 smtClean="0"/>
                            <a:t>3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 smtClean="0"/>
                            <a:t>4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 smtClean="0"/>
                            <a:t>5</a:t>
                          </a:r>
                          <a:endParaRPr lang="en-GB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200" b="1" dirty="0" smtClean="0"/>
                            <a:t>Probability</a:t>
                          </a:r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 smtClean="0"/>
                            <a:t>0.2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 smtClean="0"/>
                            <a:t>0.3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14876" t="-109836" r="-202479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 smtClean="0"/>
                            <a:t>0.05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1954517"/>
                  </p:ext>
                </p:extLst>
              </p:nvPr>
            </p:nvGraphicFramePr>
            <p:xfrm>
              <a:off x="4917664" y="1455887"/>
              <a:ext cx="3786376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97192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672133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739017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739017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  <a:gridCol w="739017">
                      <a:extLst>
                        <a:ext uri="{9D8B030D-6E8A-4147-A177-3AD203B41FA5}">
                          <a16:colId xmlns:a16="http://schemas.microsoft.com/office/drawing/2014/main" val="102758405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200" b="1" dirty="0"/>
                            <a:t>Number</a:t>
                          </a:r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/>
                            <a:t>1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/>
                            <a:t>2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/>
                            <a:t>3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/>
                            <a:t>4</a:t>
                          </a:r>
                          <a:endParaRPr lang="en-GB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200" b="1" dirty="0"/>
                            <a:t>Probability</a:t>
                          </a:r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/>
                            <a:t>0.5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/>
                            <a:t>0.1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0.35</m:t>
                                </m:r>
                              </m:oMath>
                            </m:oMathPara>
                          </a14:m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1954517"/>
                  </p:ext>
                </p:extLst>
              </p:nvPr>
            </p:nvGraphicFramePr>
            <p:xfrm>
              <a:off x="4917664" y="1455887"/>
              <a:ext cx="3786376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97192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672133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739017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739017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  <a:gridCol w="739017">
                      <a:extLst>
                        <a:ext uri="{9D8B030D-6E8A-4147-A177-3AD203B41FA5}">
                          <a16:colId xmlns:a16="http://schemas.microsoft.com/office/drawing/2014/main" val="102758405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200" b="1" dirty="0" smtClean="0"/>
                            <a:t>Number</a:t>
                          </a:r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 smtClean="0"/>
                            <a:t>1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 smtClean="0"/>
                            <a:t>2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 smtClean="0"/>
                            <a:t>3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 smtClean="0"/>
                            <a:t>4</a:t>
                          </a:r>
                          <a:endParaRPr lang="en-GB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200" b="1" dirty="0" smtClean="0"/>
                            <a:t>Probability</a:t>
                          </a:r>
                          <a:endParaRPr lang="en-GB" sz="1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 smtClean="0"/>
                            <a:t>0.5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 smtClean="0"/>
                            <a:t>0.1</a:t>
                          </a:r>
                          <a:endParaRPr lang="en-GB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11475" t="-109836" r="-100820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8164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939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are counters in a bag.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More red counters are put into the bag.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taking at random a red counter is now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How many red counters were put in the bag?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939220"/>
              </a:xfrm>
              <a:prstGeom prst="rect">
                <a:avLst/>
              </a:prstGeom>
              <a:blipFill>
                <a:blip r:embed="rId3"/>
                <a:stretch>
                  <a:fillRect l="-2000" t="-1238" r="-1733" b="-26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941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are counters in a bag.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More purple counters are put into the bag.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taking at random a purple counter is now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How many purple counters were put in the bag?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941144"/>
              </a:xfrm>
              <a:prstGeom prst="rect">
                <a:avLst/>
              </a:prstGeom>
              <a:blipFill>
                <a:blip r:embed="rId4"/>
                <a:stretch>
                  <a:fillRect l="-2000" t="-1236" r="-3200" b="-24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77018" y="4623951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623951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07264" y="1026834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Red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Blue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Yellow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774247" y="1042698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Purple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Orange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Green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747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person plays a game 40 times.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game is either win or lose.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Estimate the total value of the prizes they win.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person plays a game 40 times.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game is either win or lose.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Estimate the total value of the prizes they win.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66983" y="3429000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4290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3604483"/>
                  </p:ext>
                </p:extLst>
              </p:nvPr>
            </p:nvGraphicFramePr>
            <p:xfrm>
              <a:off x="207264" y="1026834"/>
              <a:ext cx="414528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975360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1011936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938784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Prize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£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£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£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Probability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0.075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0.025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3604483"/>
                  </p:ext>
                </p:extLst>
              </p:nvPr>
            </p:nvGraphicFramePr>
            <p:xfrm>
              <a:off x="207264" y="1026834"/>
              <a:ext cx="414528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975360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1011936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938784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Prize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26250" t="-8065" r="-201875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18072" t="-8065" r="-94578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42857" t="-8065" r="-1948" b="-1209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Probability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26250" t="-109836" r="-201875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18072" t="-109836" r="-94578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0.025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8159142"/>
                  </p:ext>
                </p:extLst>
              </p:nvPr>
            </p:nvGraphicFramePr>
            <p:xfrm>
              <a:off x="4790378" y="1026834"/>
              <a:ext cx="414528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975360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1011936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938784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Prize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£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£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£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Probability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0.15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0.05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8159142"/>
                  </p:ext>
                </p:extLst>
              </p:nvPr>
            </p:nvGraphicFramePr>
            <p:xfrm>
              <a:off x="4790378" y="1026834"/>
              <a:ext cx="414528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975360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1011936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938784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Prize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24845" t="-8065" r="-200000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18072" t="-8065" r="-93976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42857" t="-8065" r="-1299" b="-1209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Probability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24845" t="-109836" r="-200000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18072" t="-109836" r="-93976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0.05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7849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plays a game 40 times.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game is either win or lose.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Each game costs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90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to play.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Estimate if the person playing the game will make a profit.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3"/>
                <a:stretch>
                  <a:fillRect l="-2000" t="-1600" r="-1867" b="-3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plays a game 40 times.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game is either win or lose.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Each game costs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</a:rPr>
                  <a:t> to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play.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Estimate if the person playing the game will make a profit.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046988"/>
              </a:xfrm>
              <a:prstGeom prst="rect">
                <a:avLst/>
              </a:prstGeom>
              <a:blipFill>
                <a:blip r:embed="rId4"/>
                <a:stretch>
                  <a:fillRect l="-2000" t="-1600" r="-2000" b="-3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66983" y="3429000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Yes: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429000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 t="-10667" b="-29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/>
            </p:nvGraphicFramePr>
            <p:xfrm>
              <a:off x="207264" y="1026834"/>
              <a:ext cx="414528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975360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1011936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938784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Prize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£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£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£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Probability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0.075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0.025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/>
            </p:nvGraphicFramePr>
            <p:xfrm>
              <a:off x="207264" y="1026834"/>
              <a:ext cx="414528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975360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1011936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938784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Prize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26250" t="-8065" r="-201875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18072" t="-8065" r="-94578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342857" t="-8065" r="-1948" b="-1209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Probability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26250" t="-109836" r="-201875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18072" t="-109836" r="-94578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0.025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/>
              <p:cNvGraphicFramePr>
                <a:graphicFrameLocks noGrp="1"/>
              </p:cNvGraphicFramePr>
              <p:nvPr/>
            </p:nvGraphicFramePr>
            <p:xfrm>
              <a:off x="4790378" y="1026834"/>
              <a:ext cx="414528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975360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1011936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938784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Prize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£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£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dirty="0" smtClean="0">
                                    <a:latin typeface="Cambria Math" panose="02040503050406030204" pitchFamily="18" charset="0"/>
                                  </a:rPr>
                                  <m:t>£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Probability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0.15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0.05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/>
              <p:cNvGraphicFramePr>
                <a:graphicFrameLocks noGrp="1"/>
              </p:cNvGraphicFramePr>
              <p:nvPr/>
            </p:nvGraphicFramePr>
            <p:xfrm>
              <a:off x="4790378" y="1026834"/>
              <a:ext cx="414528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975360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1011936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938784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Prize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24845" t="-8065" r="-200000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18072" t="-8065" r="-93976" b="-1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42857" t="-8065" r="-1299" b="-1209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Probability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24845" t="-109836" r="-200000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18072" t="-109836" r="-93976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0.05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2503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plays a game of tennis and then a game of golf.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They can only win or lose each game.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tennis is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0.3</m:t>
                    </m:r>
                  </m:oMath>
                </a14:m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golf is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0.7</m:t>
                    </m:r>
                  </m:oMath>
                </a14:m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results of each game are independent of each other.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Draw a probability tree to represent this information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blipFill>
                <a:blip r:embed="rId3"/>
                <a:stretch>
                  <a:fillRect l="-1333" t="-1064" r="-667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plays a game of tennis and then a game of golf.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They can only win or lose each game.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tennis is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golf is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35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results of each game are independent of each other.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Draw a probability tree to represent this information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862322"/>
              </a:xfrm>
              <a:prstGeom prst="rect">
                <a:avLst/>
              </a:prstGeom>
              <a:blipFill>
                <a:blip r:embed="rId4"/>
                <a:stretch>
                  <a:fillRect l="-1333" t="-1064" r="-800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4577018" y="3429000"/>
            <a:ext cx="4566982" cy="3124163"/>
            <a:chOff x="4577018" y="3429000"/>
            <a:chExt cx="4566982" cy="3124163"/>
          </a:xfrm>
        </p:grpSpPr>
        <p:grpSp>
          <p:nvGrpSpPr>
            <p:cNvPr id="25" name="Group 24"/>
            <p:cNvGrpSpPr/>
            <p:nvPr/>
          </p:nvGrpSpPr>
          <p:grpSpPr>
            <a:xfrm>
              <a:off x="4577018" y="3429000"/>
              <a:ext cx="4566982" cy="3046988"/>
              <a:chOff x="4577018" y="3429000"/>
              <a:chExt cx="4566982" cy="3046988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4577018" y="3429000"/>
                <a:ext cx="4566982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     </a:t>
                </a:r>
                <a:r>
                  <a:rPr lang="en-US" sz="2400" b="1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Rugby</a:t>
                </a: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	   </a:t>
                </a:r>
                <a:r>
                  <a:rPr lang="en-US" sz="2400" b="1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Golf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			     Win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	     Win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			     Lose</a:t>
                </a:r>
              </a:p>
              <a:p>
                <a:pPr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			     Win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	   Lose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			     Lose</a:t>
                </a: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 flipV="1">
                <a:off x="4795758" y="4560068"/>
                <a:ext cx="1064292" cy="43309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4795758" y="4993164"/>
                <a:ext cx="1064292" cy="43227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6538500" y="3991794"/>
                <a:ext cx="1064292" cy="392427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6538500" y="5825320"/>
                <a:ext cx="1064292" cy="43227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V="1">
                <a:off x="6538500" y="5443308"/>
                <a:ext cx="1064292" cy="39486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6538500" y="4406034"/>
                <a:ext cx="1064292" cy="37058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>
                <a:xfrm>
                  <a:off x="4946365" y="4175201"/>
                  <a:ext cx="792480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0.6</m:t>
                        </m:r>
                      </m:oMath>
                    </m:oMathPara>
                  </a14:m>
                  <a:endPara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46365" y="4175201"/>
                  <a:ext cx="792480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4931664" y="5304085"/>
                  <a:ext cx="792480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0.4</m:t>
                        </m:r>
                      </m:oMath>
                    </m:oMathPara>
                  </a14:m>
                  <a:endPara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1664" y="5304085"/>
                  <a:ext cx="792480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6464269" y="3793189"/>
                  <a:ext cx="792480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0.35</m:t>
                        </m:r>
                      </m:oMath>
                    </m:oMathPara>
                  </a14:m>
                  <a:endPara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64269" y="3793189"/>
                  <a:ext cx="792480" cy="461665"/>
                </a:xfrm>
                <a:prstGeom prst="rect">
                  <a:avLst/>
                </a:prstGeom>
                <a:blipFill>
                  <a:blip r:embed="rId7"/>
                  <a:stretch>
                    <a:fillRect l="-307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6480764" y="4545783"/>
                  <a:ext cx="792480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0.65</m:t>
                        </m:r>
                      </m:oMath>
                    </m:oMathPara>
                  </a14:m>
                  <a:endPara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0764" y="4545783"/>
                  <a:ext cx="792480" cy="461665"/>
                </a:xfrm>
                <a:prstGeom prst="rect">
                  <a:avLst/>
                </a:prstGeom>
                <a:blipFill>
                  <a:blip r:embed="rId8"/>
                  <a:stretch>
                    <a:fillRect l="-307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/>
                <p:cNvSpPr/>
                <p:nvPr/>
              </p:nvSpPr>
              <p:spPr>
                <a:xfrm>
                  <a:off x="6533483" y="5172649"/>
                  <a:ext cx="792480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0.35</m:t>
                        </m:r>
                      </m:oMath>
                    </m:oMathPara>
                  </a14:m>
                  <a:endPara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1" name="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3483" y="5172649"/>
                  <a:ext cx="792480" cy="461665"/>
                </a:xfrm>
                <a:prstGeom prst="rect">
                  <a:avLst/>
                </a:prstGeom>
                <a:blipFill>
                  <a:blip r:embed="rId9"/>
                  <a:stretch>
                    <a:fillRect l="-307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6533483" y="6091498"/>
                  <a:ext cx="792480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0.65</m:t>
                        </m:r>
                      </m:oMath>
                    </m:oMathPara>
                  </a14:m>
                  <a:endPara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3483" y="6091498"/>
                  <a:ext cx="792480" cy="461665"/>
                </a:xfrm>
                <a:prstGeom prst="rect">
                  <a:avLst/>
                </a:prstGeom>
                <a:blipFill>
                  <a:blip r:embed="rId10"/>
                  <a:stretch>
                    <a:fillRect l="-307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2904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plays a game of tennis and then a game of golf.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They can only win or lose each game.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tennis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0.3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golf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0.7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results of each game are independent of each other.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probability that the person win both games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blipFill>
                <a:blip r:embed="rId3"/>
                <a:stretch>
                  <a:fillRect l="-1333" t="-1064" r="-1200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plays a game of tennis and then a game of golf.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They can only win or lose each game.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tennis is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golf is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35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results of each game are independent of each other.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probability that the person win both games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862322"/>
              </a:xfrm>
              <a:prstGeom prst="rect">
                <a:avLst/>
              </a:prstGeom>
              <a:blipFill>
                <a:blip r:embed="rId4"/>
                <a:stretch>
                  <a:fillRect l="-1333" t="-1064" r="-1333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566983" y="3306129"/>
                <a:ext cx="457701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=0.21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306129"/>
                <a:ext cx="4577017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67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plays a game of tennis and then a game of golf.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They can only win or lose each game.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tennis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0.3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golf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0.7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results of each game are independent of each other.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probability that the person loses both games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blipFill>
                <a:blip r:embed="rId3"/>
                <a:stretch>
                  <a:fillRect l="-1333" t="-1064" r="-1200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plays a game of tennis and then a game of golf.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They can only win or lose each game.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tennis is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golf is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35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results of each game are independent of each other.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probability that the person loses both games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862322"/>
              </a:xfrm>
              <a:prstGeom prst="rect">
                <a:avLst/>
              </a:prstGeom>
              <a:blipFill>
                <a:blip r:embed="rId4"/>
                <a:stretch>
                  <a:fillRect l="-1333" t="-1064" r="-1333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566983" y="3306129"/>
                <a:ext cx="457701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=0.26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306129"/>
                <a:ext cx="4577017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663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plays a game of tennis and then a game of golf.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They can only win or lose each game.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tennis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0.3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golf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0.7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results of each game are independent of each other.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probability that the person wins one and loses one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blipFill>
                <a:blip r:embed="rId3"/>
                <a:stretch>
                  <a:fillRect l="-1333" t="-1064" r="-1200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plays a game of tennis and then a game of golf.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They can only win or lose each game.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tennis is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golf is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35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results of each game are independent of each other.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probability that the person wins one and loses one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862322"/>
              </a:xfrm>
              <a:prstGeom prst="rect">
                <a:avLst/>
              </a:prstGeom>
              <a:blipFill>
                <a:blip r:embed="rId4"/>
                <a:stretch>
                  <a:fillRect l="-1333" t="-1064" r="-1333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566983" y="3306129"/>
                <a:ext cx="4577017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306129"/>
                <a:ext cx="4577017" cy="7936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438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plays a game of tennis and then a game of golf.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They can only win or lose each game.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tennis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0.3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golf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0.7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results of each game are independent of each other.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probability that the person wins at least one game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blipFill>
                <a:blip r:embed="rId3"/>
                <a:stretch>
                  <a:fillRect l="-1333" t="-1064" r="-1200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plays a game of tennis and then a game of golf.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They can only win or lose each game.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tennis is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golf is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35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results of each game are independent of each other.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probability that the person wins at least one game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862322"/>
              </a:xfrm>
              <a:prstGeom prst="rect">
                <a:avLst/>
              </a:prstGeom>
              <a:blipFill>
                <a:blip r:embed="rId4"/>
                <a:stretch>
                  <a:fillRect l="-1333" t="-1064" r="-1333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566983" y="3306129"/>
                <a:ext cx="457701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=0.74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306129"/>
                <a:ext cx="4577017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129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plays a game of tennis and then a game of golf.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They can only win or lose each game.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tennis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0.3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golf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0.7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results of each game are independent of each other.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probability that the person loses at least one game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blipFill>
                <a:blip r:embed="rId3"/>
                <a:stretch>
                  <a:fillRect l="-1333" t="-1064" r="-1200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plays a game of tennis and then a game of golf.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They can only win or lose each game.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tennis is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winning golf is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35</m:t>
                    </m:r>
                  </m:oMath>
                </a14:m>
                <a:endParaRPr lang="en-US" sz="20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results of each game are independent of each other.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probability that the person loses at least one game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862322"/>
              </a:xfrm>
              <a:prstGeom prst="rect">
                <a:avLst/>
              </a:prstGeom>
              <a:blipFill>
                <a:blip r:embed="rId4"/>
                <a:stretch>
                  <a:fillRect l="-1333" t="-1064" r="-1333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566983" y="3306129"/>
                <a:ext cx="457701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=0.79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306129"/>
                <a:ext cx="4577017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361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The table shows the number of students in a group who study each subject.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A student is chosen at random.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Write down the probability that the student is: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Male and studies English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Female and studies Science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Female and studies Music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The table shows the number of students in a group who study each subject.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A student is chosen at random.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Write down the probability that the student is: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Female and studies English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Male and studies Maths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Male and studies Geography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7473696" y="3677270"/>
                <a:ext cx="1665287" cy="20024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65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65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696" y="3677270"/>
                <a:ext cx="1665287" cy="20024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358427"/>
              </p:ext>
            </p:extLst>
          </p:nvPr>
        </p:nvGraphicFramePr>
        <p:xfrm>
          <a:off x="188976" y="1299031"/>
          <a:ext cx="3810000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Maths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English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Science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Male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7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6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</a:t>
                      </a:r>
                      <a:endParaRPr lang="en-GB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23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Female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8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4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12</a:t>
                      </a:r>
                      <a:endParaRPr lang="en-GB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314891"/>
              </p:ext>
            </p:extLst>
          </p:nvPr>
        </p:nvGraphicFramePr>
        <p:xfrm>
          <a:off x="4950491" y="1299031"/>
          <a:ext cx="3810000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Maths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English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Science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Male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14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6</a:t>
                      </a:r>
                      <a:endParaRPr lang="en-GB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23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Female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16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24</a:t>
                      </a:r>
                      <a:endParaRPr lang="en-GB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712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The table shows the number of students in a group who study each subject.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A student is chosen at random.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Write down the probability that the student is: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Male and studies Maths or English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Female and studies Maths or Science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Female and studies English or French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The table shows the number of students in a group who study each subject.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A student is chosen at random.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Write down the probability that the student is: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Female and studies English or Science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Male and studies Maths or Science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Male and studies Science or German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8607552" y="3677270"/>
                <a:ext cx="531431" cy="22421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65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7552" y="3677270"/>
                <a:ext cx="531431" cy="22421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88976" y="1299031"/>
          <a:ext cx="3810000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Maths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English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Science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Male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7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6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</a:t>
                      </a:r>
                      <a:endParaRPr lang="en-GB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23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Female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8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4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12</a:t>
                      </a:r>
                      <a:endParaRPr lang="en-GB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950491" y="1299031"/>
          <a:ext cx="3810000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Maths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English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Science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Male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14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6</a:t>
                      </a:r>
                      <a:endParaRPr lang="en-GB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23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Female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16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</a:t>
                      </a:r>
                      <a:endParaRPr lang="en-GB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24</a:t>
                      </a:r>
                      <a:endParaRPr lang="en-GB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90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100 students had some homework.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The frequency tree shows the number of students who did the homework.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A student is chosen at random.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Write down the probability that this student: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Did their homework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Did not do their homework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100 students had some homework.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The frequency tree shows the number of students who did the homework.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A student is chosen at random.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Write down the probability that this student did their homework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577017" y="6085047"/>
                <a:ext cx="4566983" cy="670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=0.92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6085047"/>
                <a:ext cx="4566983" cy="6705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994" y="1472863"/>
            <a:ext cx="3838497" cy="342044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977" y="1540914"/>
            <a:ext cx="3838497" cy="34204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076401" y="2183842"/>
                <a:ext cx="3856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85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401" y="2183842"/>
                <a:ext cx="385682" cy="369332"/>
              </a:xfrm>
              <a:prstGeom prst="rect">
                <a:avLst/>
              </a:prstGeom>
              <a:blipFill>
                <a:blip r:embed="rId5"/>
                <a:stretch>
                  <a:fillRect l="-126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076401" y="3896818"/>
                <a:ext cx="3856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401" y="3896818"/>
                <a:ext cx="385682" cy="369332"/>
              </a:xfrm>
              <a:prstGeom prst="rect">
                <a:avLst/>
              </a:prstGeom>
              <a:blipFill>
                <a:blip r:embed="rId6"/>
                <a:stretch>
                  <a:fillRect l="-126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577709" y="1574654"/>
                <a:ext cx="3856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71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7709" y="1574654"/>
                <a:ext cx="385682" cy="369332"/>
              </a:xfrm>
              <a:prstGeom prst="rect">
                <a:avLst/>
              </a:prstGeom>
              <a:blipFill>
                <a:blip r:embed="rId7"/>
                <a:stretch>
                  <a:fillRect l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533257" y="3314823"/>
                <a:ext cx="3856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257" y="3314823"/>
                <a:ext cx="385682" cy="369332"/>
              </a:xfrm>
              <a:prstGeom prst="rect">
                <a:avLst/>
              </a:prstGeom>
              <a:blipFill>
                <a:blip r:embed="rId8"/>
                <a:stretch>
                  <a:fillRect l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533257" y="2640489"/>
                <a:ext cx="3856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257" y="2640489"/>
                <a:ext cx="385682" cy="369332"/>
              </a:xfrm>
              <a:prstGeom prst="rect">
                <a:avLst/>
              </a:prstGeom>
              <a:blipFill>
                <a:blip r:embed="rId9"/>
                <a:stretch>
                  <a:fillRect l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566508" y="4419138"/>
                <a:ext cx="3856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6508" y="4419138"/>
                <a:ext cx="38568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653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100 students had some homework.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The frequency tree shows the number of students who did the homework.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A boy is chosen at random.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Write down the probability that they did not do their homework.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100 students had some homework.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The frequency tree shows the number of students who did the homework.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A girl is chosen at random.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Write down the probability that they did do their homework.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577017" y="6085047"/>
                <a:ext cx="4566983" cy="6768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53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58</m:t>
                          </m:r>
                        </m:den>
                      </m:f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6085047"/>
                <a:ext cx="4566983" cy="6768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994" y="1472863"/>
            <a:ext cx="3838497" cy="342044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977" y="1540914"/>
            <a:ext cx="3838497" cy="34204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076401" y="2183842"/>
                <a:ext cx="3856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85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401" y="2183842"/>
                <a:ext cx="385682" cy="369332"/>
              </a:xfrm>
              <a:prstGeom prst="rect">
                <a:avLst/>
              </a:prstGeom>
              <a:blipFill>
                <a:blip r:embed="rId5"/>
                <a:stretch>
                  <a:fillRect l="-126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076401" y="3896818"/>
                <a:ext cx="3856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401" y="3896818"/>
                <a:ext cx="385682" cy="369332"/>
              </a:xfrm>
              <a:prstGeom prst="rect">
                <a:avLst/>
              </a:prstGeom>
              <a:blipFill>
                <a:blip r:embed="rId6"/>
                <a:stretch>
                  <a:fillRect l="-126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577709" y="1574654"/>
                <a:ext cx="3856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71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7709" y="1574654"/>
                <a:ext cx="385682" cy="369332"/>
              </a:xfrm>
              <a:prstGeom prst="rect">
                <a:avLst/>
              </a:prstGeom>
              <a:blipFill>
                <a:blip r:embed="rId7"/>
                <a:stretch>
                  <a:fillRect l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533257" y="3314823"/>
                <a:ext cx="3856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257" y="3314823"/>
                <a:ext cx="385682" cy="369332"/>
              </a:xfrm>
              <a:prstGeom prst="rect">
                <a:avLst/>
              </a:prstGeom>
              <a:blipFill>
                <a:blip r:embed="rId8"/>
                <a:stretch>
                  <a:fillRect l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533257" y="2640489"/>
                <a:ext cx="3856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257" y="2640489"/>
                <a:ext cx="385682" cy="369332"/>
              </a:xfrm>
              <a:prstGeom prst="rect">
                <a:avLst/>
              </a:prstGeom>
              <a:blipFill>
                <a:blip r:embed="rId9"/>
                <a:stretch>
                  <a:fillRect l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566508" y="4419138"/>
                <a:ext cx="3856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6508" y="4419138"/>
                <a:ext cx="38568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242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histogram shows the ages of members of a club.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members aged between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member of the club is chosen at random.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probability they are more than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years old?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554545"/>
              </a:xfrm>
              <a:prstGeom prst="rect">
                <a:avLst/>
              </a:prstGeom>
              <a:blipFill>
                <a:blip r:embed="rId3"/>
                <a:stretch>
                  <a:fillRect l="-1333" t="-1193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histogram shows the ages of members of a club.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members aged between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member of the club is chosen at random.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is the probability they are more than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years old?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554545"/>
              </a:xfrm>
              <a:prstGeom prst="rect">
                <a:avLst/>
              </a:prstGeom>
              <a:blipFill>
                <a:blip r:embed="rId4"/>
                <a:stretch>
                  <a:fillRect l="-1333" t="-1193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577017" y="2616100"/>
                <a:ext cx="4566983" cy="4392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61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118</m:t>
                          </m:r>
                        </m:den>
                      </m:f>
                    </m:oMath>
                  </m:oMathPara>
                </a14:m>
                <a:endParaRPr lang="en-US" sz="12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616100"/>
                <a:ext cx="4566983" cy="439223"/>
              </a:xfrm>
              <a:prstGeom prst="rect">
                <a:avLst/>
              </a:prstGeom>
              <a:blipFill>
                <a:blip r:embed="rId5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378" y="3011745"/>
            <a:ext cx="4065243" cy="373263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7886" y="3057025"/>
            <a:ext cx="4065243" cy="373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66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048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are counters in two bags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Bag A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Bag B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takes a counter from A then a counter from B.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taking two red discs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the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048177"/>
              </a:xfrm>
              <a:prstGeom prst="rect">
                <a:avLst/>
              </a:prstGeom>
              <a:blipFill>
                <a:blip r:embed="rId3"/>
                <a:stretch>
                  <a:fillRect l="-2000" t="-966" b="-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5048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are counters in two bags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Bag A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Bag B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takes a counter from A then a counter from B.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of taking two red discs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the value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5048177"/>
              </a:xfrm>
              <a:prstGeom prst="rect">
                <a:avLst/>
              </a:prstGeom>
              <a:blipFill>
                <a:blip r:embed="rId4"/>
                <a:stretch>
                  <a:fillRect l="-2000" t="-966" b="-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66983" y="5509842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5509842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253971"/>
              </p:ext>
            </p:extLst>
          </p:nvPr>
        </p:nvGraphicFramePr>
        <p:xfrm>
          <a:off x="208343" y="1393500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Red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Blue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Yellow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5613828"/>
                  </p:ext>
                </p:extLst>
              </p:nvPr>
            </p:nvGraphicFramePr>
            <p:xfrm>
              <a:off x="219457" y="2826060"/>
              <a:ext cx="414528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36320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Colour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Red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Blue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Yellow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Number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25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5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5613828"/>
                  </p:ext>
                </p:extLst>
              </p:nvPr>
            </p:nvGraphicFramePr>
            <p:xfrm>
              <a:off x="219457" y="2826060"/>
              <a:ext cx="414528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36320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Colour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Red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Blue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Yellow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Number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0585" t="-109836" r="-200000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25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5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2333828"/>
              </p:ext>
            </p:extLst>
          </p:nvPr>
        </p:nvGraphicFramePr>
        <p:xfrm>
          <a:off x="4775326" y="1393500"/>
          <a:ext cx="414528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402361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Colour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Red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Blue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Yellow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6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44555269"/>
                  </p:ext>
                </p:extLst>
              </p:nvPr>
            </p:nvGraphicFramePr>
            <p:xfrm>
              <a:off x="4786440" y="2826060"/>
              <a:ext cx="414528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36320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Colour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Red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Blue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Yellow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Number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17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/>
                            <a:t>0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44555269"/>
                  </p:ext>
                </p:extLst>
              </p:nvPr>
            </p:nvGraphicFramePr>
            <p:xfrm>
              <a:off x="4786440" y="2826060"/>
              <a:ext cx="414528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36320">
                      <a:extLst>
                        <a:ext uri="{9D8B030D-6E8A-4147-A177-3AD203B41FA5}">
                          <a16:colId xmlns:a16="http://schemas.microsoft.com/office/drawing/2014/main" val="3430707416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725261647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1515085247"/>
                        </a:ext>
                      </a:extLst>
                    </a:gridCol>
                    <a:gridCol w="1036320">
                      <a:extLst>
                        <a:ext uri="{9D8B030D-6E8A-4147-A177-3AD203B41FA5}">
                          <a16:colId xmlns:a16="http://schemas.microsoft.com/office/drawing/2014/main" val="402361128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Colour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Red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Blue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Yellow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37830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 smtClean="0"/>
                            <a:t>Number</a:t>
                          </a:r>
                          <a:endParaRPr lang="en-GB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000" t="-109836" r="-200000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17</a:t>
                          </a:r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0</a:t>
                          </a:r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27045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3760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The nine counters are in a bag.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A person takes at random a counter from the bag and does not replace the counter. 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They then take at random a second counter from the bag.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Work out the probability that the number on the first counter added to the number on the second counter gives an even number.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The nine counters are in a bag.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A person takes at random a counter from the bag and does not replace the counter. 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They then take at random a second counter from the bag.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Work out the probability that the number on the first counter added to the number on the second counter gives an odd number.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90235" y="4598595"/>
                <a:ext cx="4577017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0235" y="4598595"/>
                <a:ext cx="4577017" cy="793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1" y="3924879"/>
            <a:ext cx="4358694" cy="5731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397" y="3924878"/>
            <a:ext cx="4358694" cy="57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41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299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sweets in a bag.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of the sweets are orange.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rest are yellow.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Hannah takes at random a sweet from the bag. She eats the sweet.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Hannah then takes at random another sweet from the bag, and eats it.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that Hannah eats two orange sweets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299493"/>
              </a:xfrm>
              <a:prstGeom prst="rect">
                <a:avLst/>
              </a:prstGeom>
              <a:blipFill>
                <a:blip r:embed="rId3"/>
                <a:stretch>
                  <a:fillRect l="-1333" t="-924" b="-2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2985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sweets in a bag.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of the sweets are orange.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rest are yellow.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Hannah takes at random a sweet from the bag. She eats the sweet.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Hannah then takes at random another sweet from the bag, and eats it.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that Hannah eats two orange sweets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298532"/>
              </a:xfrm>
              <a:prstGeom prst="rect">
                <a:avLst/>
              </a:prstGeom>
              <a:blipFill>
                <a:blip r:embed="rId4"/>
                <a:stretch>
                  <a:fillRect l="-1333" t="-924" b="-2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77017" y="3659811"/>
                <a:ext cx="457701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3659811"/>
                <a:ext cx="457701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75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07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are counters in a bag.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At the start,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are red and the rest are blue.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takes at random a counter from the bag. They do not put it back in the bag. Then they take another counter at random.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that the first counter is blue and the second counter is red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90</m:t>
                        </m:r>
                      </m:den>
                    </m:f>
                  </m:oMath>
                </a14:m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number of blue counters in the bag at the start.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07462"/>
              </a:xfrm>
              <a:prstGeom prst="rect">
                <a:avLst/>
              </a:prstGeom>
              <a:blipFill>
                <a:blip r:embed="rId3"/>
                <a:stretch>
                  <a:fillRect l="-1333" t="-845" r="-2133" b="-20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607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are counters in a bag.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At the start,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are red and the rest are blue.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person takes at random a counter from the bag. They do not put it back in the bag. Then they take another counter at random.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probability that the first counter is blue and the second counter is red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num>
                      <m:den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80</m:t>
                        </m:r>
                      </m:den>
                    </m:f>
                  </m:oMath>
                </a14:m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number of blue counters in the bag at the start.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607462"/>
              </a:xfrm>
              <a:prstGeom prst="rect">
                <a:avLst/>
              </a:prstGeom>
              <a:blipFill>
                <a:blip r:embed="rId4"/>
                <a:stretch>
                  <a:fillRect l="-1333" t="-845" r="-2267" b="-20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66983" y="4051269"/>
                <a:ext cx="457701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051269"/>
                <a:ext cx="457701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445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table shows 100 students, who each study one language.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Two students are chosen at random.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probability that the two chosen students study the same language.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table shows 50 students, who each study one language.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Two students are chosen at random.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probability that the two chosen students study the same language.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77017" y="4617059"/>
                <a:ext cx="4572000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245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4617059"/>
                <a:ext cx="4572000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954248"/>
              </p:ext>
            </p:extLst>
          </p:nvPr>
        </p:nvGraphicFramePr>
        <p:xfrm>
          <a:off x="731520" y="2091526"/>
          <a:ext cx="3108960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320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French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German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910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Female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26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30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Male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34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311025"/>
              </p:ext>
            </p:extLst>
          </p:nvPr>
        </p:nvGraphicFramePr>
        <p:xfrm>
          <a:off x="5199886" y="2091526"/>
          <a:ext cx="3207576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9192">
                  <a:extLst>
                    <a:ext uri="{9D8B030D-6E8A-4147-A177-3AD203B41FA5}">
                      <a16:colId xmlns:a16="http://schemas.microsoft.com/office/drawing/2014/main" val="3430707416"/>
                    </a:ext>
                  </a:extLst>
                </a:gridCol>
                <a:gridCol w="1069192">
                  <a:extLst>
                    <a:ext uri="{9D8B030D-6E8A-4147-A177-3AD203B41FA5}">
                      <a16:colId xmlns:a16="http://schemas.microsoft.com/office/drawing/2014/main" val="725261647"/>
                    </a:ext>
                  </a:extLst>
                </a:gridCol>
                <a:gridCol w="1069192">
                  <a:extLst>
                    <a:ext uri="{9D8B030D-6E8A-4147-A177-3AD203B41FA5}">
                      <a16:colId xmlns:a16="http://schemas.microsoft.com/office/drawing/2014/main" val="1515085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Japanese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Spanish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910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Female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13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15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Male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17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532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There are two bags with numbered discs as shown.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A person chooses a disc at random from bag 1.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If it is labelled 2, he puts the disc in bag 2.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If it is labelled 1, he does not put the disc in bag 2.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He then chooses a disc at random from bag 2.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He then adds the numbers of the two discs he selected to give his score.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 his score is 5.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There are two bags with numbered discs as shown.</a:t>
            </a: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0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A person chooses a disc at random from bag 1.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If it is labelled 1, he puts the disc in bag 2.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If it is labelled 2, he does not put the disc in bag 2.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He then chooses a disc at random from bag 2.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He then adds the numbers of the two discs he selected to give his score.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 his score is 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77017" y="5777271"/>
                <a:ext cx="4572000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80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5777271"/>
                <a:ext cx="4572000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902" y="914401"/>
            <a:ext cx="2242066" cy="15780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7686" y="964874"/>
            <a:ext cx="2242066" cy="157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88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A football team plays two matches. 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probability that they win at least one match.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A football team plays two matches. </a:t>
            </a:r>
          </a:p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probability that they win at least one match.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77017" y="5777271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0.99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5777271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418" y="1468399"/>
            <a:ext cx="3253163" cy="42256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6401" y="1510028"/>
            <a:ext cx="3253163" cy="42256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54402" y="2641938"/>
                <a:ext cx="499873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</m:t>
                      </m:r>
                    </m:oMath>
                  </m:oMathPara>
                </a14:m>
                <a:endParaRPr lang="en-US" sz="1600" b="0" dirty="0">
                  <a:solidFill>
                    <a:schemeClr val="tx1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402" y="2641938"/>
                <a:ext cx="499873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014066" y="3405017"/>
                <a:ext cx="499873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0.2</m:t>
                      </m:r>
                    </m:oMath>
                  </m:oMathPara>
                </a14:m>
                <a:endParaRPr lang="en-US" sz="1600" b="0" dirty="0">
                  <a:solidFill>
                    <a:schemeClr val="tx1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066" y="3405017"/>
                <a:ext cx="499873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369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coin is flipped 30 times. The results are: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 T H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T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T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T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H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T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T</a:t>
            </a: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T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T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H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T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T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H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T H T H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What are the relative frequencies for heads and tails?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coin is flipped 300 more times. Estimate how many times the coin will land on tails.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coin is flipped 20 times. The results are: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   H   T  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T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 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T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 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T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 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T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  H  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 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  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  T  H  T   H  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  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   </a:t>
            </a:r>
            <a:r>
              <a:rPr lang="en-US" sz="2400" dirty="0" err="1">
                <a:solidFill>
                  <a:prstClr val="black"/>
                </a:solidFill>
                <a:latin typeface="Candara" panose="020E0502030303020204" pitchFamily="34" charset="0"/>
              </a:rPr>
              <a:t>H</a:t>
            </a:r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What are the relative frequencies for heads and tails?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coin is flipped 100 more times. Estimate how many times the coin will land on tails.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2000" y="3429000"/>
                <a:ext cx="4566983" cy="26189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Heads: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Tails: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429000"/>
                <a:ext cx="4566983" cy="26189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986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numbers 1 to 10 are in a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number is taken out, then replaced.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Another number is then taken out.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probability that the two numbers taken out were different.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numbers 1 to 20 are in a bag.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number is taken out, then replaced.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Another number is then taken out.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probability that the two numbers taken out were different.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2000" y="3429000"/>
                <a:ext cx="4566983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=0.95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429000"/>
                <a:ext cx="4566983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644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and B are two events.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US" sz="24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=0.6</m:t>
                      </m:r>
                    </m:oMath>
                  </m:oMathPara>
                </a14:m>
                <a:endParaRPr lang="en-US" sz="24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∪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=0.8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and B are two events.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=0.6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=0.7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∪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4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7017" y="2460304"/>
                <a:ext cx="456698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460304"/>
                <a:ext cx="4566983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694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and B are two events.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=0.4</m:t>
                      </m:r>
                    </m:oMath>
                  </m:oMathPara>
                </a14:m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=0.6</m:t>
                      </m:r>
                    </m:oMath>
                  </m:oMathPara>
                </a14:m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=0.3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and B are two events.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=0.3</m:t>
                      </m:r>
                    </m:oMath>
                  </m:oMathPara>
                </a14:m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=0.2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4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7017" y="2460304"/>
                <a:ext cx="456698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460304"/>
                <a:ext cx="4566983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474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Two six-sided dice are rolled and the scores added together.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3 was rolled, given that the total was 6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total was greater than 6, given that a 3 was rolled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Two six-sided dice are rolled and the scores added together.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 the total is greater than 3, given that a 2 was rolled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7017" y="2460304"/>
                <a:ext cx="4566983" cy="7923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460304"/>
                <a:ext cx="4566983" cy="7923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614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Venn diagram shows a sample of people who play the guitar (G) or piano (P).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 a student plays the guitar, given that they play the piano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probability that a student plays the piano, given that they play the guitar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7017" y="1644136"/>
                <a:ext cx="4566983" cy="7848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44136"/>
                <a:ext cx="4566983" cy="7848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869" y="1657048"/>
            <a:ext cx="4100262" cy="239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5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Five coins are flipped. Find the number of ways of flipping four tails using Pascal’s triangle.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Seven coins are flipped. Find the number of ways of flipping four tails using Pascal’s triangle.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7017" y="1644136"/>
                <a:ext cx="456698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44136"/>
                <a:ext cx="4566983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88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Sampling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28414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Venn diagrams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376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7036</TotalTime>
  <Words>13560</Words>
  <Application>Microsoft Office PowerPoint</Application>
  <PresentationFormat>On-screen Show (4:3)</PresentationFormat>
  <Paragraphs>3936</Paragraphs>
  <Slides>169</Slides>
  <Notes>119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169</vt:i4>
      </vt:variant>
    </vt:vector>
  </HeadingPairs>
  <TitlesOfParts>
    <vt:vector size="174" baseType="lpstr">
      <vt:lpstr>Arial</vt:lpstr>
      <vt:lpstr>Calibri</vt:lpstr>
      <vt:lpstr>Cambria Math</vt:lpstr>
      <vt:lpstr>Candara</vt:lpstr>
      <vt:lpstr>Office Theme</vt:lpstr>
      <vt:lpstr>PowerPoint Presentation</vt:lpstr>
      <vt:lpstr>PowerPoint Presentation</vt:lpstr>
      <vt:lpstr>PROBABILITY AND STATISTICS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584</cp:revision>
  <dcterms:created xsi:type="dcterms:W3CDTF">2020-05-18T02:11:06Z</dcterms:created>
  <dcterms:modified xsi:type="dcterms:W3CDTF">2020-08-31T15:52:29Z</dcterms:modified>
</cp:coreProperties>
</file>