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55.xml" ContentType="application/vnd.openxmlformats-officedocument.presentationml.slide+xml"/>
  <Override PartName="/ppt/slides/slide16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75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1"/>
  </p:notesMasterIdLst>
  <p:handoutMasterIdLst>
    <p:handoutMasterId r:id="rId172"/>
  </p:handoutMasterIdLst>
  <p:sldIdLst>
    <p:sldId id="1186" r:id="rId85"/>
    <p:sldId id="1189" r:id="rId86"/>
    <p:sldId id="1190" r:id="rId87"/>
    <p:sldId id="1191" r:id="rId88"/>
    <p:sldId id="1192" r:id="rId89"/>
    <p:sldId id="1193" r:id="rId90"/>
    <p:sldId id="1194" r:id="rId91"/>
    <p:sldId id="1195" r:id="rId92"/>
    <p:sldId id="1196" r:id="rId93"/>
    <p:sldId id="1197" r:id="rId94"/>
    <p:sldId id="1198" r:id="rId95"/>
    <p:sldId id="1199" r:id="rId96"/>
    <p:sldId id="1200" r:id="rId97"/>
    <p:sldId id="1187" r:id="rId98"/>
    <p:sldId id="1188" r:id="rId99"/>
    <p:sldId id="1292" r:id="rId100"/>
    <p:sldId id="1293" r:id="rId101"/>
    <p:sldId id="1294" r:id="rId102"/>
    <p:sldId id="1295" r:id="rId10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71" Type="http://schemas.openxmlformats.org/officeDocument/2006/relationships/notesMaster" Target="notesMasters/notesMaster1.xml"/><Relationship Id="rId172" Type="http://schemas.openxmlformats.org/officeDocument/2006/relationships/handoutMaster" Target="handoutMasters/handoutMaster1.xml"/><Relationship Id="rId173" Type="http://schemas.openxmlformats.org/officeDocument/2006/relationships/presProps" Target="presProps.xml"/><Relationship Id="rId174" Type="http://schemas.openxmlformats.org/officeDocument/2006/relationships/viewProps" Target="viewProps.xml"/><Relationship Id="rId175" Type="http://schemas.openxmlformats.org/officeDocument/2006/relationships/theme" Target="theme/theme1.xml"/><Relationship Id="rId17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72793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03102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94206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5506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68696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11571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43.xml"/><Relationship Id="rId4" Type="http://schemas.openxmlformats.org/officeDocument/2006/relationships/slide" Target="slide52.xml"/><Relationship Id="rId5" Type="http://schemas.openxmlformats.org/officeDocument/2006/relationships/slide" Target="slide75.xml"/><Relationship Id="rId6" Type="http://schemas.openxmlformats.org/officeDocument/2006/relationships/slide" Target="slide84.xml"/><Relationship Id="rId7" Type="http://schemas.openxmlformats.org/officeDocument/2006/relationships/slide" Target="slide103.xml"/><Relationship Id="rId8" Type="http://schemas.openxmlformats.org/officeDocument/2006/relationships/slide" Target="slide155.xml"/><Relationship Id="rId9" Type="http://schemas.openxmlformats.org/officeDocument/2006/relationships/slide" Target="slide16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88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89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90.png"/><Relationship Id="rId4" Type="http://schemas.openxmlformats.org/officeDocument/2006/relationships/image" Target="../media/image191.png"/><Relationship Id="rId5" Type="http://schemas.openxmlformats.org/officeDocument/2006/relationships/image" Target="../media/image192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93.png"/><Relationship Id="rId4" Type="http://schemas.openxmlformats.org/officeDocument/2006/relationships/image" Target="../media/image194.png"/><Relationship Id="rId5" Type="http://schemas.openxmlformats.org/officeDocument/2006/relationships/image" Target="../media/image195.pn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96.png"/><Relationship Id="rId4" Type="http://schemas.openxmlformats.org/officeDocument/2006/relationships/image" Target="../media/image197.png"/><Relationship Id="rId5" Type="http://schemas.openxmlformats.org/officeDocument/2006/relationships/image" Target="../media/image198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99.png"/><Relationship Id="rId4" Type="http://schemas.openxmlformats.org/officeDocument/2006/relationships/image" Target="../media/image200.png"/><Relationship Id="rId5" Type="http://schemas.openxmlformats.org/officeDocument/2006/relationships/image" Target="../media/image201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PROBABILITY AND STATISTICS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919161"/>
              </p:ext>
            </p:extLst>
          </p:nvPr>
        </p:nvGraphicFramePr>
        <p:xfrm>
          <a:off x="0" y="806457"/>
          <a:ext cx="9144000" cy="5060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Averages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and the range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3" action="ppaction://hlinksldjump"/>
                        </a:rPr>
                        <a:t>Cumulative frequency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4" action="ppaction://hlinksldjump"/>
                        </a:rPr>
                        <a:t>Graphs and charts</a:t>
                      </a:r>
                      <a:endParaRPr lang="en-US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andara" panose="020E0502030303020204" pitchFamily="34" charset="0"/>
                          <a:hlinkClick r:id="rId5" action="ppaction://hlinksldjump"/>
                        </a:rPr>
                        <a:t>Histograms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6" action="ppaction://hlinksldjump"/>
                        </a:rPr>
                        <a:t>Listing outcomes + permutations/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combinations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Probability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8" action="ppaction://hlinksldjump"/>
                        </a:rPr>
                        <a:t>Sampling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9" action="ppaction://hlinksldjump"/>
                        </a:rPr>
                        <a:t>Venn diagrams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2800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Averages and the range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50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Cumulative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930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Graphs and charts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5863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Histograms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037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ndara" panose="020E0502030303020204" pitchFamily="34" charset="0"/>
              </a:rPr>
              <a:t>Listing outcomes + Permutations/combinations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003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ways of doing task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ways of doing task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 want to do both tasks.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total number of ways the two tasks can be done.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r="-2800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ways of doing task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ways of doing task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 want to do both tasks.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total number of ways the two tasks can be done.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r="-2800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370319" y="2458387"/>
                <a:ext cx="129235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319" y="2458387"/>
                <a:ext cx="129235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968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all the ways of arranging the letters in the word: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𝐶𝐴𝑇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all the ways of arranging the letters in the word: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𝐷𝑂𝐺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211823" y="1640290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𝐷𝑂𝐺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𝐷𝐺𝑂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𝐺𝐷𝑂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𝐺𝑂𝐷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𝑂𝐷𝐺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𝑂𝐺𝐷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1823" y="1640290"/>
                <a:ext cx="1292353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641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all the ways of arranging the letters in the word: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𝐵𝐸𝐴𝑅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all the ways of arranging the letters in the word: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𝐹𝐼𝑆𝐻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92752" y="1648600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𝐹𝐼𝑆𝐻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𝐹𝐼𝐻𝑆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𝐹𝑆𝐻𝐼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𝐹𝑆𝐼𝐻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𝐹𝐻𝐼𝑆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𝐹𝐻𝑆𝐼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752" y="1648600"/>
                <a:ext cx="1292353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644896" y="1655297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𝐼𝐹𝑆𝐻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𝐼𝐹𝐻𝑆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𝐼𝐻𝐹𝑆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𝐼𝐻𝑆𝐹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𝐼𝑆𝐻𝐹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𝐼𝑆𝐹𝐻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896" y="1655297"/>
                <a:ext cx="1292353" cy="23083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778751" y="1648600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𝑆𝐹𝐼𝐻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𝑆𝐹𝐻𝐼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𝑆𝐻𝐹𝐼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𝑆𝐻𝐼𝐹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𝑆𝐼𝐹𝐻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𝑆𝐼𝐻𝐹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751" y="1648600"/>
                <a:ext cx="1292353" cy="23083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930895" y="1655297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𝐻𝐹𝐼𝑆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𝐻𝐹𝑆𝐼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𝐻𝐼𝐹𝑆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𝐻𝐼𝑆𝐹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𝐻𝑆𝐹𝐼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𝐻𝑆𝐼𝐹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895" y="1655297"/>
                <a:ext cx="1292353" cy="23083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188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I flip a coin and then roll a six-sided die.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List the possible outcomes.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I flip a coin and then roll a 4-sided die.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List the possible outcomes.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480048" y="1655297"/>
                <a:ext cx="1292353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048" y="1655297"/>
                <a:ext cx="1292353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19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I flip a coin and then roll a six-sided die.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How many possible combinations are there?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I flip a coin and then roll a 4-sided die.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How many possible combinations are there?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480048" y="1655297"/>
                <a:ext cx="129235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048" y="1655297"/>
                <a:ext cx="1292353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964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first five positive integers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1, 2, 3, 4, 5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 choose two numbers from this list.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down all possible combinations of two numbers I can choose.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 r="-1067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four square numbers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1, 4, 9, 16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 choose two numbers from this list.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down all possible combinations of two numbers I can choose.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321551" y="2982575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1, 16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4, 9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4, 16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9, 16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551" y="2982575"/>
                <a:ext cx="1292353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760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At a restaurant, 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choices for starters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choices for mains.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meal consists of one starter and one main.</a:t>
                </a:r>
              </a:p>
              <a:p>
                <a:r>
                  <a:rPr lang="en-US" sz="2400" b="0" dirty="0">
                    <a:latin typeface="Candara" panose="020E0502030303020204" pitchFamily="34" charset="0"/>
                  </a:rPr>
                  <a:t>How many different meals are possible?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 r="-2800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At a restaurant, 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choices for starters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choices for mains.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meal consists of one starter and one main.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meals are possible?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 r="-2800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370319" y="2672075"/>
                <a:ext cx="129235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319" y="2672075"/>
                <a:ext cx="129235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675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boys in a tennis club.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For a mixed doubles match, 1 boy and 1 girl form a team.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teams can be formed? 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r="-3067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boys in a tennis club.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For a mixed doubles match, 1 boy and 1 girl form a team.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teams can be formed?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6" r="-3067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652576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652576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553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59</m:t>
                    </m:r>
                  </m:oMath>
                </a14:m>
                <a:r>
                  <a:rPr lang="en-US" b="0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78</m:t>
                    </m:r>
                  </m:oMath>
                </a14:m>
                <a:r>
                  <a:rPr lang="en-US" b="0" dirty="0">
                    <a:latin typeface="Candara" panose="020E0502030303020204" pitchFamily="34" charset="0"/>
                  </a:rPr>
                  <a:t> boys in Year 13 at a school. 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One girl is chosen for the role of  Head Girl.</a:t>
                </a: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A different girl is chosen </a:t>
                </a:r>
                <a:r>
                  <a:rPr lang="en-US" dirty="0">
                    <a:latin typeface="Candara" panose="020E0502030303020204" pitchFamily="34" charset="0"/>
                  </a:rPr>
                  <a:t>for the role of</a:t>
                </a:r>
                <a:r>
                  <a:rPr lang="en-US" b="0" dirty="0">
                    <a:latin typeface="Candara" panose="020E0502030303020204" pitchFamily="34" charset="0"/>
                  </a:rPr>
                  <a:t> Deputy Head Girl.</a:t>
                </a: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One boy is chosen </a:t>
                </a:r>
                <a:r>
                  <a:rPr lang="en-US" dirty="0">
                    <a:latin typeface="Candara" panose="020E0502030303020204" pitchFamily="34" charset="0"/>
                  </a:rPr>
                  <a:t>for the role of</a:t>
                </a:r>
                <a:r>
                  <a:rPr lang="en-US" b="0" dirty="0">
                    <a:latin typeface="Candara" panose="020E0502030303020204" pitchFamily="34" charset="0"/>
                  </a:rPr>
                  <a:t> Head Boy.</a:t>
                </a: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A different boy is chosen for the role of Deputy Head boy.</a:t>
                </a: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How many different ways can this be done?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2"/>
                <a:stretch>
                  <a:fillRect l="-1067" t="-1064" b="-2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87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</a:rPr>
                  <a:t> boys in Year 13 at a school. 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One girl is chosen for the role of  Head Girl.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A different girl is chosen for the role of Deputy Head Girl.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One boy is chosen for the role of Head Boy.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A different boy is chosen for the role of Deputy Head boy.</a:t>
                </a: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r>
                  <a:rPr lang="en-US" dirty="0">
                    <a:latin typeface="Candara" panose="020E0502030303020204" pitchFamily="34" charset="0"/>
                  </a:rPr>
                  <a:t>How many different ways can this be done?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067" t="-1279" b="-2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1" y="3198167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66814260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198167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392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 boys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 girls in a clas</a:t>
                </a:r>
                <a:r>
                  <a:rPr lang="en-US" sz="2000" dirty="0">
                    <a:latin typeface="Candara" panose="020E0502030303020204" pitchFamily="34" charset="0"/>
                  </a:rPr>
                  <a:t>s.</a:t>
                </a:r>
              </a:p>
              <a:p>
                <a:endParaRPr lang="en-US" sz="2000" b="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teacher will pick three students from the class and write their names in a list in order.</a:t>
                </a:r>
              </a:p>
              <a:p>
                <a:endParaRPr lang="en-US" sz="2000" b="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order will be either: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Boy, girl, boy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Girl, boy, girl</a:t>
                </a:r>
              </a:p>
              <a:p>
                <a:pPr marL="285750" indent="-285750">
                  <a:buFontTx/>
                  <a:buChar char="-"/>
                </a:pPr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How many different lists can be written?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77875"/>
              </a:xfrm>
              <a:prstGeom prst="rect">
                <a:avLst/>
              </a:prstGeom>
              <a:blipFill>
                <a:blip r:embed="rId2"/>
                <a:stretch>
                  <a:fillRect l="-1467" t="-876" r="-1467" b="-21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boys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girls in a class.</a:t>
                </a: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teacher will pick three students from the class and write their names in a list in order.</a:t>
                </a: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order will be either: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Boy, girl, boy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Girl, boy, girl</a:t>
                </a:r>
              </a:p>
              <a:p>
                <a:pPr marL="285750" indent="-285750">
                  <a:buFontTx/>
                  <a:buChar char="-"/>
                </a:pPr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How many different lists can be written?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77875"/>
              </a:xfrm>
              <a:prstGeom prst="rect">
                <a:avLst/>
              </a:prstGeom>
              <a:blipFill>
                <a:blip r:embed="rId3"/>
                <a:stretch>
                  <a:fillRect l="-1467" t="-1053" r="-1467" b="-22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1" y="3926146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2400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926146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128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men in a group.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pairs can be formed?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men in a group.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pairs can be formed?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463934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463934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435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 have a line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light bulbs.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Each bulb can be ON or OFF.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possibilities are there for the line of lights?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 have a line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light bulbs.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Each bulb can be ON or OFF.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possibilities are there for the line of lights?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1" y="2396192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2396192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424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Bag A contains four counters, labelled 2, 3, 5 and 7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Bag B contains five counters, labelled 1, 4, 9 and 16 and 25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counter is taken from each bag at random and the numbers are added together.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Draw a sample space to show all possible scores.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Bag A contains four counters, labelled 3, 5, 7 and 9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Bag B contains five counters, labelled 1, 8, 27 and 64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counter is taken from each bag at random and the numbers are added together.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Draw a sample space to show all possible scores.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0369955"/>
                  </p:ext>
                </p:extLst>
              </p:nvPr>
            </p:nvGraphicFramePr>
            <p:xfrm>
              <a:off x="5711643" y="4210605"/>
              <a:ext cx="3169920" cy="23337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33984">
                      <a:extLst>
                        <a:ext uri="{9D8B030D-6E8A-4147-A177-3AD203B41FA5}">
                          <a16:colId xmlns:a16="http://schemas.microsoft.com/office/drawing/2014/main" val="2531232553"/>
                        </a:ext>
                      </a:extLst>
                    </a:gridCol>
                    <a:gridCol w="633984">
                      <a:extLst>
                        <a:ext uri="{9D8B030D-6E8A-4147-A177-3AD203B41FA5}">
                          <a16:colId xmlns:a16="http://schemas.microsoft.com/office/drawing/2014/main" val="2450776240"/>
                        </a:ext>
                      </a:extLst>
                    </a:gridCol>
                    <a:gridCol w="633984">
                      <a:extLst>
                        <a:ext uri="{9D8B030D-6E8A-4147-A177-3AD203B41FA5}">
                          <a16:colId xmlns:a16="http://schemas.microsoft.com/office/drawing/2014/main" val="1251159353"/>
                        </a:ext>
                      </a:extLst>
                    </a:gridCol>
                    <a:gridCol w="633984">
                      <a:extLst>
                        <a:ext uri="{9D8B030D-6E8A-4147-A177-3AD203B41FA5}">
                          <a16:colId xmlns:a16="http://schemas.microsoft.com/office/drawing/2014/main" val="2721051098"/>
                        </a:ext>
                      </a:extLst>
                    </a:gridCol>
                    <a:gridCol w="633984">
                      <a:extLst>
                        <a:ext uri="{9D8B030D-6E8A-4147-A177-3AD203B41FA5}">
                          <a16:colId xmlns:a16="http://schemas.microsoft.com/office/drawing/2014/main" val="695101677"/>
                        </a:ext>
                      </a:extLst>
                    </a:gridCol>
                  </a:tblGrid>
                  <a:tr h="46675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6140388"/>
                      </a:ext>
                    </a:extLst>
                  </a:tr>
                  <a:tr h="46675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8558879"/>
                      </a:ext>
                    </a:extLst>
                  </a:tr>
                  <a:tr h="46675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2446531"/>
                      </a:ext>
                    </a:extLst>
                  </a:tr>
                  <a:tr h="46675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𝟐𝟕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34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17530067"/>
                      </a:ext>
                    </a:extLst>
                  </a:tr>
                  <a:tr h="46675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𝟔𝟒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67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69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73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299658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0369955"/>
                  </p:ext>
                </p:extLst>
              </p:nvPr>
            </p:nvGraphicFramePr>
            <p:xfrm>
              <a:off x="5711643" y="4210605"/>
              <a:ext cx="3169920" cy="233375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33984">
                      <a:extLst>
                        <a:ext uri="{9D8B030D-6E8A-4147-A177-3AD203B41FA5}">
                          <a16:colId xmlns:a16="http://schemas.microsoft.com/office/drawing/2014/main" val="2531232553"/>
                        </a:ext>
                      </a:extLst>
                    </a:gridCol>
                    <a:gridCol w="633984">
                      <a:extLst>
                        <a:ext uri="{9D8B030D-6E8A-4147-A177-3AD203B41FA5}">
                          <a16:colId xmlns:a16="http://schemas.microsoft.com/office/drawing/2014/main" val="2450776240"/>
                        </a:ext>
                      </a:extLst>
                    </a:gridCol>
                    <a:gridCol w="633984">
                      <a:extLst>
                        <a:ext uri="{9D8B030D-6E8A-4147-A177-3AD203B41FA5}">
                          <a16:colId xmlns:a16="http://schemas.microsoft.com/office/drawing/2014/main" val="1251159353"/>
                        </a:ext>
                      </a:extLst>
                    </a:gridCol>
                    <a:gridCol w="633984">
                      <a:extLst>
                        <a:ext uri="{9D8B030D-6E8A-4147-A177-3AD203B41FA5}">
                          <a16:colId xmlns:a16="http://schemas.microsoft.com/office/drawing/2014/main" val="2721051098"/>
                        </a:ext>
                      </a:extLst>
                    </a:gridCol>
                    <a:gridCol w="633984">
                      <a:extLst>
                        <a:ext uri="{9D8B030D-6E8A-4147-A177-3AD203B41FA5}">
                          <a16:colId xmlns:a16="http://schemas.microsoft.com/office/drawing/2014/main" val="695101677"/>
                        </a:ext>
                      </a:extLst>
                    </a:gridCol>
                  </a:tblGrid>
                  <a:tr h="4667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62" t="-1299" r="-403846" b="-4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962" t="-1299" r="-303846" b="-4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99048" t="-1299" r="-200952" b="-4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923" t="-1299" r="-102885" b="-4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923" t="-1299" r="-2885" b="-401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140388"/>
                      </a:ext>
                    </a:extLst>
                  </a:tr>
                  <a:tr h="4667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62" t="-101299" r="-403846" b="-3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962" t="-101299" r="-303846" b="-3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99048" t="-101299" r="-200952" b="-3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923" t="-101299" r="-102885" b="-3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923" t="-101299" r="-2885" b="-301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8558879"/>
                      </a:ext>
                    </a:extLst>
                  </a:tr>
                  <a:tr h="4667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62" t="-203947" r="-403846" b="-20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962" t="-203947" r="-303846" b="-20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99048" t="-203947" r="-200952" b="-20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923" t="-203947" r="-102885" b="-205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923" t="-203947" r="-2885" b="-2052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2446531"/>
                      </a:ext>
                    </a:extLst>
                  </a:tr>
                  <a:tr h="4667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62" t="-300000" r="-403846" b="-10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962" t="-300000" r="-303846" b="-10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99048" t="-300000" r="-200952" b="-10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923" t="-300000" r="-102885" b="-10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923" t="-300000" r="-2885" b="-1025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7530067"/>
                      </a:ext>
                    </a:extLst>
                  </a:tr>
                  <a:tr h="4667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62" t="-400000" r="-403846" b="-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962" t="-400000" r="-303846" b="-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99048" t="-400000" r="-200952" b="-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1923" t="-400000" r="-102885" b="-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1923" t="-400000" r="-2885" b="-25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299658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Rectangle 12"/>
          <p:cNvSpPr/>
          <p:nvPr/>
        </p:nvSpPr>
        <p:spPr>
          <a:xfrm>
            <a:off x="6772077" y="3745967"/>
            <a:ext cx="1049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Bag 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62591" y="5113318"/>
            <a:ext cx="1049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Bag B</a:t>
            </a:r>
          </a:p>
        </p:txBody>
      </p:sp>
    </p:spTree>
    <p:extLst>
      <p:ext uri="{BB962C8B-B14F-4D97-AF65-F5344CB8AC3E}">
        <p14:creationId xmlns:p14="http://schemas.microsoft.com/office/powerpoint/2010/main" val="228887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Two four-sided dice are rolled.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numbers on the two dice are multiplied together.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Draw a sample space of the all the possible products.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Two six-sided dice are rolled.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numbers on the two dice are multiplied together.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Draw a sample space of the all the possible products.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79496" y="2474823"/>
            <a:ext cx="1049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Roll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90575" y="4230976"/>
            <a:ext cx="1049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Roll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8469900"/>
                  </p:ext>
                </p:extLst>
              </p:nvPr>
            </p:nvGraphicFramePr>
            <p:xfrm>
              <a:off x="5467200" y="2925821"/>
              <a:ext cx="3473645" cy="328997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96235">
                      <a:extLst>
                        <a:ext uri="{9D8B030D-6E8A-4147-A177-3AD203B41FA5}">
                          <a16:colId xmlns:a16="http://schemas.microsoft.com/office/drawing/2014/main" val="146483390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509842015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2341462580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586754451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3434586915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2147456815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2287984422"/>
                        </a:ext>
                      </a:extLst>
                    </a:gridCol>
                  </a:tblGrid>
                  <a:tr h="4699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09566277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26564322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6910490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5264709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18420077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0812003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GB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65193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8469900"/>
                  </p:ext>
                </p:extLst>
              </p:nvPr>
            </p:nvGraphicFramePr>
            <p:xfrm>
              <a:off x="5467200" y="2925821"/>
              <a:ext cx="3473645" cy="328997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96235">
                      <a:extLst>
                        <a:ext uri="{9D8B030D-6E8A-4147-A177-3AD203B41FA5}">
                          <a16:colId xmlns:a16="http://schemas.microsoft.com/office/drawing/2014/main" val="146483390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509842015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2341462580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586754451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3434586915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2147456815"/>
                        </a:ext>
                      </a:extLst>
                    </a:gridCol>
                    <a:gridCol w="496235">
                      <a:extLst>
                        <a:ext uri="{9D8B030D-6E8A-4147-A177-3AD203B41FA5}">
                          <a16:colId xmlns:a16="http://schemas.microsoft.com/office/drawing/2014/main" val="2287984422"/>
                        </a:ext>
                      </a:extLst>
                    </a:gridCol>
                  </a:tblGrid>
                  <a:tr h="4699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20" t="-1299" r="-598780" b="-605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2469" t="-1299" r="-506173" b="-605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299" r="-400000" b="-605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704" t="-1299" r="-304938" b="-605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8780" t="-1299" r="-201220" b="-605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4938" t="-1299" r="-103704" b="-605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7561" t="-1299" r="-2439" b="-605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9566277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20" t="-100000" r="-598780" b="-4974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2469" t="-100000" r="-506173" b="-4974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100000" r="-400000" b="-4974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704" t="-100000" r="-304938" b="-4974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8780" t="-100000" r="-201220" b="-4974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4938" t="-100000" r="-103704" b="-4974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7561" t="-100000" r="-2439" b="-4974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6564322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20" t="-202597" r="-598780" b="-4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2469" t="-202597" r="-506173" b="-4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202597" r="-400000" b="-4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704" t="-202597" r="-304938" b="-4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8780" t="-202597" r="-201220" b="-4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4938" t="-202597" r="-103704" b="-4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7561" t="-202597" r="-2439" b="-4038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6910490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20" t="-302597" r="-598780" b="-3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2469" t="-302597" r="-506173" b="-3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302597" r="-400000" b="-3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704" t="-302597" r="-304938" b="-3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8780" t="-302597" r="-201220" b="-3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4938" t="-302597" r="-103704" b="-3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7561" t="-302597" r="-2439" b="-3038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5264709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20" t="-402597" r="-598780" b="-2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2469" t="-402597" r="-506173" b="-2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402597" r="-400000" b="-2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704" t="-402597" r="-304938" b="-2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8780" t="-402597" r="-201220" b="-2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4938" t="-402597" r="-103704" b="-20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7561" t="-402597" r="-2439" b="-2038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8420077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20" t="-496154" r="-598780" b="-101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2469" t="-496154" r="-506173" b="-101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496154" r="-400000" b="-101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704" t="-496154" r="-304938" b="-101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8780" t="-496154" r="-201220" b="-101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4938" t="-496154" r="-103704" b="-101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7561" t="-496154" r="-2439" b="-1012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0812003"/>
                      </a:ext>
                    </a:extLst>
                  </a:tr>
                  <a:tr h="4699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20" t="-603896" r="-598780" b="-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2469" t="-603896" r="-506173" b="-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03896" r="-400000" b="-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704" t="-603896" r="-304938" b="-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98780" t="-603896" r="-201220" b="-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4938" t="-603896" r="-103704" b="-25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97561" t="-603896" r="-2439" b="-25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651937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6071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How many ways can the letters be arranged in: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𝐷𝑂𝐺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𝐹𝐼𝑆𝐻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𝑍𝐸𝐵𝑅𝐴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How many ways can the letters be arranged in: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𝑆𝐴𝐿𝑀𝑂𝑁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2112496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720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112496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981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How many ways can the letters be arranged in: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𝑆𝑇𝐴𝐿𝐿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𝐸𝑅𝑅𝑂𝑅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𝑆𝐸𝑆𝑆𝐼𝑂𝑁𝑆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How many ways can the letters be arranged in: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𝐷𝐼𝐷𝐷𝐿𝐸𝐷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2112496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112496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192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How many ways can the letters be arranged in: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𝐶𝑂𝐹𝐹𝐸𝐸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𝐼𝑆𝑂𝑆𝐶𝐸𝐿𝐸𝑆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𝐺𝐼𝐺𝐺𝐿𝐼𝑁𝐺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How many ways can the letters be arranged in: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𝐸𝑋𝐶𝐸𝐿𝐿𝐸𝑁𝐶𝐸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2112496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37800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112496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694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teachers,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3 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of which are going to have some training. How many different combinations of teachers could go on the training?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teachers,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of which are going to have some training. How many different combinations of teachers could go on the training?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4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2382799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82799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205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Probability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Sampling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8414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Venn diagrams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76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7036</TotalTime>
  <Words>13560</Words>
  <Application>Microsoft Office PowerPoint</Application>
  <PresentationFormat>On-screen Show (4:3)</PresentationFormat>
  <Paragraphs>3936</Paragraphs>
  <Slides>169</Slides>
  <Notes>119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169</vt:i4>
      </vt:variant>
    </vt:vector>
  </HeadingPairs>
  <TitlesOfParts>
    <vt:vector size="174" baseType="lpstr">
      <vt:lpstr>Arial</vt:lpstr>
      <vt:lpstr>Calibri</vt:lpstr>
      <vt:lpstr>Cambria Math</vt:lpstr>
      <vt:lpstr>Candara</vt:lpstr>
      <vt:lpstr>Office Theme</vt:lpstr>
      <vt:lpstr>PowerPoint Presentation</vt:lpstr>
      <vt:lpstr>PowerPoint Presentation</vt:lpstr>
      <vt:lpstr>PROBABILITY AND STATISTICS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584</cp:revision>
  <dcterms:created xsi:type="dcterms:W3CDTF">2020-05-18T02:11:06Z</dcterms:created>
  <dcterms:modified xsi:type="dcterms:W3CDTF">2020-08-31T15:52:29Z</dcterms:modified>
</cp:coreProperties>
</file>