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205" r:id="rId76"/>
    <p:sldId id="1278" r:id="rId77"/>
    <p:sldId id="1279" r:id="rId78"/>
    <p:sldId id="1280" r:id="rId79"/>
    <p:sldId id="1281" r:id="rId80"/>
    <p:sldId id="1282" r:id="rId81"/>
    <p:sldId id="1283" r:id="rId82"/>
    <p:sldId id="1284" r:id="rId83"/>
    <p:sldId id="1285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3562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72560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3727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2067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1682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392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0955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33994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65.png"/><Relationship Id="rId7" Type="http://schemas.openxmlformats.org/officeDocument/2006/relationships/image" Target="../media/image166.png"/><Relationship Id="rId8" Type="http://schemas.openxmlformats.org/officeDocument/2006/relationships/image" Target="../media/image167.png"/><Relationship Id="rId9" Type="http://schemas.openxmlformats.org/officeDocument/2006/relationships/image" Target="../media/image168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image" Target="../media/image174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40.png"/><Relationship Id="rId6" Type="http://schemas.openxmlformats.org/officeDocument/2006/relationships/hyperlink" Target="https://corbettmaths.com/" TargetMode="Externa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750.png"/><Relationship Id="rId5" Type="http://schemas.openxmlformats.org/officeDocument/2006/relationships/image" Target="../media/image1760.png"/><Relationship Id="rId6" Type="http://schemas.openxmlformats.org/officeDocument/2006/relationships/image" Target="../media/image177.png"/><Relationship Id="rId7" Type="http://schemas.openxmlformats.org/officeDocument/2006/relationships/hyperlink" Target="https://corbettmaths.com/" TargetMode="External"/><Relationship Id="rId8" Type="http://schemas.openxmlformats.org/officeDocument/2006/relationships/image" Target="../media/image178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780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Relationship Id="rId6" Type="http://schemas.openxmlformats.org/officeDocument/2006/relationships/image" Target="../media/image181.png"/><Relationship Id="rId7" Type="http://schemas.openxmlformats.org/officeDocument/2006/relationships/hyperlink" Target="https://corbettmaths.com/" TargetMode="External"/><Relationship Id="rId8" Type="http://schemas.openxmlformats.org/officeDocument/2006/relationships/image" Target="../media/image182.png"/><Relationship Id="rId9" Type="http://schemas.openxmlformats.org/officeDocument/2006/relationships/image" Target="../media/image183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830.png"/><Relationship Id="rId4" Type="http://schemas.openxmlformats.org/officeDocument/2006/relationships/image" Target="../media/image184.png"/><Relationship Id="rId5" Type="http://schemas.openxmlformats.org/officeDocument/2006/relationships/image" Target="../media/image185.png"/><Relationship Id="rId6" Type="http://schemas.openxmlformats.org/officeDocument/2006/relationships/hyperlink" Target="https://corbettmaths.com/" TargetMode="Externa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Relationship Id="rId7" Type="http://schemas.openxmlformats.org/officeDocument/2006/relationships/hyperlink" Target="https://corbettmaths.com/" TargetMode="Externa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Complete the 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Complete the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5">
                <a:extLst>
                  <a:ext uri="{FF2B5EF4-FFF2-40B4-BE49-F238E27FC236}">
                    <a16:creationId xmlns:a16="http://schemas.microsoft.com/office/drawing/2014/main" id="{6877B8A0-9F71-41C8-BC39-CB9B6AEE8E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8557414"/>
                  </p:ext>
                </p:extLst>
              </p:nvPr>
            </p:nvGraphicFramePr>
            <p:xfrm>
              <a:off x="152230" y="998712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Height 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140&lt;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155&lt;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≤175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175&lt;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≤185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185&lt;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≤190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5">
                <a:extLst>
                  <a:ext uri="{FF2B5EF4-FFF2-40B4-BE49-F238E27FC236}">
                    <a16:creationId xmlns:a16="http://schemas.microsoft.com/office/drawing/2014/main" id="{6877B8A0-9F71-41C8-BC39-CB9B6AEE8EB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8557414"/>
                  </p:ext>
                </p:extLst>
              </p:nvPr>
            </p:nvGraphicFramePr>
            <p:xfrm>
              <a:off x="152230" y="998712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Height 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101639" r="-200855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427" t="-101639" r="-855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201639" r="-200855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427" t="-201639" r="-855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301639" r="-200855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301639" r="-100855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401639" r="-200855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401639" r="-100855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FD382EF-6F71-4FD7-A2BB-798E469C21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2380303"/>
                  </p:ext>
                </p:extLst>
              </p:nvPr>
            </p:nvGraphicFramePr>
            <p:xfrm>
              <a:off x="152227" y="4005089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Weight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60&lt;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≤75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75&lt;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≤85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85&lt;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2.3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105&lt;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≤110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FD382EF-6F71-4FD7-A2BB-798E469C21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2380303"/>
                  </p:ext>
                </p:extLst>
              </p:nvPr>
            </p:nvGraphicFramePr>
            <p:xfrm>
              <a:off x="152227" y="4005089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Weight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103279" r="-20085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427" t="-103279" r="-855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203279" r="-20085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203279" r="-10085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303279" r="-20085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427" t="-303279" r="-855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403279" r="-20085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403279" r="-10085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5">
                <a:extLst>
                  <a:ext uri="{FF2B5EF4-FFF2-40B4-BE49-F238E27FC236}">
                    <a16:creationId xmlns:a16="http://schemas.microsoft.com/office/drawing/2014/main" id="{95B1082A-BE34-4CB6-A66E-A97A5197C59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4916121"/>
                  </p:ext>
                </p:extLst>
              </p:nvPr>
            </p:nvGraphicFramePr>
            <p:xfrm>
              <a:off x="4724233" y="998712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Height 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140&lt;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155&lt;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≤175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175&lt;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≤185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185&lt;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≤190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5">
                <a:extLst>
                  <a:ext uri="{FF2B5EF4-FFF2-40B4-BE49-F238E27FC236}">
                    <a16:creationId xmlns:a16="http://schemas.microsoft.com/office/drawing/2014/main" id="{95B1082A-BE34-4CB6-A66E-A97A5197C59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4916121"/>
                  </p:ext>
                </p:extLst>
              </p:nvPr>
            </p:nvGraphicFramePr>
            <p:xfrm>
              <a:off x="4724233" y="998712"/>
              <a:ext cx="4267539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66512206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Height 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 density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27" t="-101639" r="-200855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427" t="-101639" r="-855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27" t="-201639" r="-200855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427" t="-201639" r="-855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27" t="-301639" r="-200855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27" t="-301639" r="-100855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27" t="-401639" r="-200855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427" t="-401639" r="-100855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687ECEF-C744-4CA1-A992-FD0BA890E277}"/>
                  </a:ext>
                </a:extLst>
              </p:cNvPr>
              <p:cNvSpPr/>
              <p:nvPr/>
            </p:nvSpPr>
            <p:spPr>
              <a:xfrm>
                <a:off x="6604503" y="1356212"/>
                <a:ext cx="50699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687ECEF-C744-4CA1-A992-FD0BA890E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503" y="1356212"/>
                <a:ext cx="50699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C19D542-0C4A-49CB-912F-8868C0CE0FE2}"/>
                  </a:ext>
                </a:extLst>
              </p:cNvPr>
              <p:cNvSpPr/>
              <p:nvPr/>
            </p:nvSpPr>
            <p:spPr>
              <a:xfrm>
                <a:off x="6604503" y="1761457"/>
                <a:ext cx="50699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C19D542-0C4A-49CB-912F-8868C0CE0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503" y="1761457"/>
                <a:ext cx="50699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31CBA07-6396-4C42-8AC0-44398540D9CB}"/>
                  </a:ext>
                </a:extLst>
              </p:cNvPr>
              <p:cNvSpPr/>
              <p:nvPr/>
            </p:nvSpPr>
            <p:spPr>
              <a:xfrm>
                <a:off x="8051548" y="2142355"/>
                <a:ext cx="50699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31CBA07-6396-4C42-8AC0-44398540D9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548" y="2142355"/>
                <a:ext cx="50699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D95B5B6-C507-44D0-923D-DE93D294E949}"/>
                  </a:ext>
                </a:extLst>
              </p:cNvPr>
              <p:cNvSpPr/>
              <p:nvPr/>
            </p:nvSpPr>
            <p:spPr>
              <a:xfrm>
                <a:off x="8051548" y="2519316"/>
                <a:ext cx="50699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8.4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D95B5B6-C507-44D0-923D-DE93D294E9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548" y="2519316"/>
                <a:ext cx="50699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807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Plot a histogram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Plot a histogram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5">
                <a:extLst>
                  <a:ext uri="{FF2B5EF4-FFF2-40B4-BE49-F238E27FC236}">
                    <a16:creationId xmlns:a16="http://schemas.microsoft.com/office/drawing/2014/main" id="{DBD104F8-7E70-4849-88B8-AC6CA81029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380006"/>
                  </p:ext>
                </p:extLst>
              </p:nvPr>
            </p:nvGraphicFramePr>
            <p:xfrm>
              <a:off x="152230" y="998712"/>
              <a:ext cx="2845026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Height, </a:t>
                          </a:r>
                          <a14:m>
                            <m:oMath xmlns:m="http://schemas.openxmlformats.org/officeDocument/2006/math">
                              <m:r>
                                <a:rPr lang="en-GB" sz="1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1200" b="1" dirty="0"/>
                            <a:t> 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140&lt;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155&lt;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≤175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175&lt;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≤185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185&lt;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≤190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5">
                <a:extLst>
                  <a:ext uri="{FF2B5EF4-FFF2-40B4-BE49-F238E27FC236}">
                    <a16:creationId xmlns:a16="http://schemas.microsoft.com/office/drawing/2014/main" id="{DBD104F8-7E70-4849-88B8-AC6CA81029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380006"/>
                  </p:ext>
                </p:extLst>
              </p:nvPr>
            </p:nvGraphicFramePr>
            <p:xfrm>
              <a:off x="152230" y="998712"/>
              <a:ext cx="2845026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1639" r="-100855" b="-4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101639" r="-100855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101639" r="-855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201639" r="-100855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201639" r="-855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301639" r="-100855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301639" r="-855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27" t="-401639" r="-100855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427" t="-401639" r="-855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D88D8977-6E63-4F34-87F0-7D6AB177C9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3884340"/>
                  </p:ext>
                </p:extLst>
              </p:nvPr>
            </p:nvGraphicFramePr>
            <p:xfrm>
              <a:off x="4724233" y="998712"/>
              <a:ext cx="2845026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Price, </a:t>
                          </a:r>
                          <a14:m>
                            <m:oMath xmlns:m="http://schemas.openxmlformats.org/officeDocument/2006/math">
                              <m:r>
                                <a:rPr lang="en-GB" sz="12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200" b="1" dirty="0"/>
                            <a:t> (£)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≤35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35&lt;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61135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D88D8977-6E63-4F34-87F0-7D6AB177C9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3884340"/>
                  </p:ext>
                </p:extLst>
              </p:nvPr>
            </p:nvGraphicFramePr>
            <p:xfrm>
              <a:off x="4724233" y="998712"/>
              <a:ext cx="2845026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1639" r="-10085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101639" r="-10085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101639" r="-855" b="-4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201639" r="-10085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201639" r="-855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301639" r="-10085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301639" r="-855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401639" r="-10085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401639" r="-855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501639" r="-10085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501639" r="-855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611354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C2B5B3B1-15C1-4DC1-8541-AEA066C492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80" b="6626"/>
          <a:stretch/>
        </p:blipFill>
        <p:spPr>
          <a:xfrm>
            <a:off x="5423026" y="3429001"/>
            <a:ext cx="3077156" cy="29718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69D435-1EBB-4759-8A6E-3DBA882C3B86}"/>
              </a:ext>
            </a:extLst>
          </p:cNvPr>
          <p:cNvSpPr txBox="1"/>
          <p:nvPr/>
        </p:nvSpPr>
        <p:spPr>
          <a:xfrm>
            <a:off x="6670895" y="6421384"/>
            <a:ext cx="1214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Price (£)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9A5738-1FE4-4F67-A93D-BBD1C755749E}"/>
              </a:ext>
            </a:extLst>
          </p:cNvPr>
          <p:cNvSpPr txBox="1"/>
          <p:nvPr/>
        </p:nvSpPr>
        <p:spPr>
          <a:xfrm rot="16200000">
            <a:off x="4238471" y="4825908"/>
            <a:ext cx="199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Frequency Density</a:t>
            </a:r>
          </a:p>
        </p:txBody>
      </p:sp>
    </p:spTree>
    <p:extLst>
      <p:ext uri="{BB962C8B-B14F-4D97-AF65-F5344CB8AC3E}">
        <p14:creationId xmlns:p14="http://schemas.microsoft.com/office/powerpoint/2010/main" val="290450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table from the histogram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table from the histogram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7F8368-11C9-4BF6-9CFE-5A35D25BA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48" y="1255187"/>
            <a:ext cx="4271701" cy="25469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5">
                <a:extLst>
                  <a:ext uri="{FF2B5EF4-FFF2-40B4-BE49-F238E27FC236}">
                    <a16:creationId xmlns:a16="http://schemas.microsoft.com/office/drawing/2014/main" id="{A232B8C1-3B68-4FE4-88D6-9138571222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2121071"/>
                  </p:ext>
                </p:extLst>
              </p:nvPr>
            </p:nvGraphicFramePr>
            <p:xfrm>
              <a:off x="5435486" y="4589039"/>
              <a:ext cx="2845026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rgbClr val="FF0000"/>
                              </a:solidFill>
                            </a:rPr>
                            <a:t>Height, </a:t>
                          </a:r>
                          <a14:m>
                            <m:oMath xmlns:m="http://schemas.openxmlformats.org/officeDocument/2006/math">
                              <m: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200" b="1" dirty="0">
                              <a:solidFill>
                                <a:srgbClr val="FF0000"/>
                              </a:solidFill>
                            </a:rPr>
                            <a:t>(cm)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rgbClr val="FF0000"/>
                              </a:solidFill>
                            </a:rPr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120&lt;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≤130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130&lt;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≤145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145&lt;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≤155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155&lt;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≤160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160&lt;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≤180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61135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5">
                <a:extLst>
                  <a:ext uri="{FF2B5EF4-FFF2-40B4-BE49-F238E27FC236}">
                    <a16:creationId xmlns:a16="http://schemas.microsoft.com/office/drawing/2014/main" id="{A232B8C1-3B68-4FE4-88D6-9138571222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2121071"/>
                  </p:ext>
                </p:extLst>
              </p:nvPr>
            </p:nvGraphicFramePr>
            <p:xfrm>
              <a:off x="5435486" y="4589039"/>
              <a:ext cx="2845026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22513">
                      <a:extLst>
                        <a:ext uri="{9D8B030D-6E8A-4147-A177-3AD203B41FA5}">
                          <a16:colId xmlns:a16="http://schemas.microsoft.com/office/drawing/2014/main" val="3269212565"/>
                        </a:ext>
                      </a:extLst>
                    </a:gridCol>
                    <a:gridCol w="1422513">
                      <a:extLst>
                        <a:ext uri="{9D8B030D-6E8A-4147-A177-3AD203B41FA5}">
                          <a16:colId xmlns:a16="http://schemas.microsoft.com/office/drawing/2014/main" val="20821765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1639" r="-10085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200" b="1" dirty="0">
                              <a:solidFill>
                                <a:srgbClr val="FF0000"/>
                              </a:solidFill>
                            </a:rPr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2082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101639" r="-10085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101639" r="-855" b="-4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6948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201639" r="-10085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201639" r="-855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79171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301639" r="-10085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301639" r="-855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37648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401639" r="-10085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401639" r="-855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1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27" t="-501639" r="-10085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427" t="-501639" r="-855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611354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209D1E83-B3ED-4B8A-A3E8-F78C88A66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83" y="1255187"/>
            <a:ext cx="4192966" cy="328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9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number of pilots who have flown under 350 hours.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number of students who took less than 60 seconds to complete the puzzle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49" y="1303167"/>
            <a:ext cx="4076902" cy="3908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448" y="1609130"/>
            <a:ext cx="4201104" cy="293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106AD24-C1CD-4935-96EB-951CA0F51FA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80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Work out the percentage of pilots who have flown under 250 hours.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Work out the percentage of cars that were under the speed limit of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𝑚𝑝h</m:t>
                    </m:r>
                  </m:oMath>
                </a14:m>
                <a:endParaRPr lang="en-US" sz="23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1867" t="-4233" b="-5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475015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96%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750151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3902" y="1743782"/>
            <a:ext cx="4148196" cy="2731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E9C70E-2B84-4DEC-A612-5BB154F9784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2A558-46B9-4D29-A520-81FC8802DC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877" y="1366744"/>
            <a:ext cx="2973311" cy="287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7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47587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There were 82 cars on the road.</a:t>
                </a: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14 cars were travelling over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50 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𝑚𝑝h</m:t>
                    </m:r>
                  </m:oMath>
                </a14:m>
                <a:r>
                  <a:rPr lang="en-US" sz="23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Estimate the number of cars that were travelling between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sz="23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r>
                  <a:rPr lang="en-US" sz="2300" dirty="0">
                    <a:latin typeface="Candara" panose="020E0502030303020204" pitchFamily="34" charset="0"/>
                  </a:rPr>
                  <a:t> mph.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47587" cy="1862048"/>
              </a:xfrm>
              <a:prstGeom prst="rect">
                <a:avLst/>
              </a:prstGeom>
              <a:blipFill>
                <a:blip r:embed="rId3"/>
                <a:stretch>
                  <a:fillRect l="-1797" t="-2295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There were 504 athletes measured.</a:t>
                </a: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45 athletes weigh under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sz="23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Estimate the number of athletes between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r>
                  <a:rPr lang="en-US" sz="23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95 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sz="23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08105"/>
              </a:xfrm>
              <a:prstGeom prst="rect">
                <a:avLst/>
              </a:prstGeom>
              <a:blipFill>
                <a:blip r:embed="rId4"/>
                <a:stretch>
                  <a:fillRect l="-1867" t="-3239" r="-1067" b="-8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6223622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23622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72" y="2435486"/>
            <a:ext cx="4264042" cy="385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1F225F-3E89-4F06-BA2E-2A7280E8A6C7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CC470C-5249-4FF0-B712-5F852DE64E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83" y="2200613"/>
            <a:ext cx="518156" cy="30777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24C4B7F-67B7-4108-A3B1-1380CD58408E}"/>
              </a:ext>
            </a:extLst>
          </p:cNvPr>
          <p:cNvGrpSpPr/>
          <p:nvPr/>
        </p:nvGrpSpPr>
        <p:grpSpPr>
          <a:xfrm>
            <a:off x="4664097" y="1971767"/>
            <a:ext cx="4304314" cy="4370491"/>
            <a:chOff x="4664097" y="1971767"/>
            <a:chExt cx="4304314" cy="437049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7588" y="2200613"/>
              <a:ext cx="4220823" cy="414164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9E7430F-27AB-47E9-9FC4-BD1A07C16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64097" y="1971767"/>
              <a:ext cx="518156" cy="307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647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74758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median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median weight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8573" y="416087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14.84 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573" y="4160871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4" y="959721"/>
            <a:ext cx="4118887" cy="2603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7587" y="901244"/>
            <a:ext cx="4233972" cy="3259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A0F382-E280-40BB-9FAB-00C0335B5CD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1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857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A participant is chosen at random.</a:t>
            </a:r>
          </a:p>
          <a:p>
            <a:r>
              <a:rPr lang="en-US" sz="2300" dirty="0">
                <a:latin typeface="Candara" panose="020E0502030303020204" pitchFamily="34" charset="0"/>
              </a:rPr>
              <a:t>What is the probability they took longer than 60 seconds?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A participant is chosen at random.</a:t>
                </a: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What is the probability they weight more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14 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23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1867" t="-4233" r="-173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4814672"/>
                <a:ext cx="4572000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14672"/>
                <a:ext cx="4572000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49" y="2127086"/>
            <a:ext cx="4118887" cy="2603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014" y="1609130"/>
            <a:ext cx="4233972" cy="3259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83123-B76F-4758-92D2-52D57892A18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41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