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55.xml" ContentType="application/vnd.openxmlformats-officedocument.presentationml.slide+xml"/>
  <Override PartName="/ppt/slides/slide16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1"/>
  </p:notesMasterIdLst>
  <p:handoutMasterIdLst>
    <p:handoutMasterId r:id="rId172"/>
  </p:handoutMasterIdLst>
  <p:sldIdLst>
    <p:sldId id="1203" r:id="rId53"/>
    <p:sldId id="1209" r:id="rId54"/>
    <p:sldId id="1210" r:id="rId55"/>
    <p:sldId id="1225" r:id="rId56"/>
    <p:sldId id="1226" r:id="rId57"/>
    <p:sldId id="1211" r:id="rId58"/>
    <p:sldId id="1213" r:id="rId59"/>
    <p:sldId id="1212" r:id="rId60"/>
    <p:sldId id="1214" r:id="rId61"/>
    <p:sldId id="1215" r:id="rId62"/>
    <p:sldId id="1310" r:id="rId63"/>
    <p:sldId id="1311" r:id="rId64"/>
    <p:sldId id="1312" r:id="rId65"/>
    <p:sldId id="1218" r:id="rId66"/>
    <p:sldId id="1219" r:id="rId67"/>
    <p:sldId id="1220" r:id="rId68"/>
    <p:sldId id="1221" r:id="rId69"/>
    <p:sldId id="1224" r:id="rId70"/>
    <p:sldId id="1222" r:id="rId71"/>
    <p:sldId id="1223" r:id="rId72"/>
    <p:sldId id="1263" r:id="rId73"/>
    <p:sldId id="1264" r:id="rId74"/>
    <p:sldId id="1265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171" Type="http://schemas.openxmlformats.org/officeDocument/2006/relationships/notesMaster" Target="notesMasters/notesMaster1.xml"/><Relationship Id="rId172" Type="http://schemas.openxmlformats.org/officeDocument/2006/relationships/handoutMaster" Target="handoutMasters/handoutMaster1.xml"/><Relationship Id="rId173" Type="http://schemas.openxmlformats.org/officeDocument/2006/relationships/presProps" Target="presProps.xml"/><Relationship Id="rId174" Type="http://schemas.openxmlformats.org/officeDocument/2006/relationships/viewProps" Target="viewProps.xml"/><Relationship Id="rId175" Type="http://schemas.openxmlformats.org/officeDocument/2006/relationships/theme" Target="theme/theme1.xml"/><Relationship Id="rId17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9277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5774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0474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0592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0072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2657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6992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6080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Mrcartermaths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284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Mrcartermaths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5175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Mrcartermaths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134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Mrcartermaths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2429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7257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821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5188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4101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2968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7948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Corbettmaths</a:t>
            </a:r>
            <a:r>
              <a:rPr lang="en-US" baseline="0" dirty="0"/>
              <a:t> graphic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32029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5671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5508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02162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43.xml"/><Relationship Id="rId4" Type="http://schemas.openxmlformats.org/officeDocument/2006/relationships/slide" Target="slide52.xml"/><Relationship Id="rId5" Type="http://schemas.openxmlformats.org/officeDocument/2006/relationships/slide" Target="slide75.xml"/><Relationship Id="rId6" Type="http://schemas.openxmlformats.org/officeDocument/2006/relationships/slide" Target="slide84.xml"/><Relationship Id="rId7" Type="http://schemas.openxmlformats.org/officeDocument/2006/relationships/slide" Target="slide103.xml"/><Relationship Id="rId8" Type="http://schemas.openxmlformats.org/officeDocument/2006/relationships/slide" Target="slide155.xml"/><Relationship Id="rId9" Type="http://schemas.openxmlformats.org/officeDocument/2006/relationships/slide" Target="slide16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hyperlink" Target="https://corbettmaths.com/" TargetMode="Externa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0.png"/><Relationship Id="rId4" Type="http://schemas.openxmlformats.org/officeDocument/2006/relationships/image" Target="../media/image111.png"/><Relationship Id="rId5" Type="http://schemas.openxmlformats.org/officeDocument/2006/relationships/image" Target="../media/image112.png"/><Relationship Id="rId6" Type="http://schemas.openxmlformats.org/officeDocument/2006/relationships/hyperlink" Target="https://corbettmaths.com/" TargetMode="Externa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hyperlink" Target="https://corbettmaths.com/" TargetMode="Externa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hyperlink" Target="https://corbettmaths.com/" TargetMode="Externa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hyperlink" Target="https://corbettmaths.com/" TargetMode="Externa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9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21.png"/><Relationship Id="rId4" Type="http://schemas.openxmlformats.org/officeDocument/2006/relationships/image" Target="../media/image122.png"/><Relationship Id="rId5" Type="http://schemas.openxmlformats.org/officeDocument/2006/relationships/hyperlink" Target="https://corbettmaths.com/" TargetMode="Externa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hyperlink" Target="https://corbettmaths.com/" TargetMode="Externa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25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hyperlink" Target="https://corbettmaths.com/" TargetMode="Externa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25.png"/><Relationship Id="rId4" Type="http://schemas.openxmlformats.org/officeDocument/2006/relationships/image" Target="../media/image130.png"/><Relationship Id="rId5" Type="http://schemas.openxmlformats.org/officeDocument/2006/relationships/image" Target="../media/image131.png"/><Relationship Id="rId6" Type="http://schemas.openxmlformats.org/officeDocument/2006/relationships/image" Target="../media/image132.png"/><Relationship Id="rId7" Type="http://schemas.openxmlformats.org/officeDocument/2006/relationships/hyperlink" Target="https://corbettmaths.com/" TargetMode="Externa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corbettmaths.com/" TargetMode="External"/><Relationship Id="rId4" Type="http://schemas.openxmlformats.org/officeDocument/2006/relationships/image" Target="../media/image133.png"/><Relationship Id="rId5" Type="http://schemas.openxmlformats.org/officeDocument/2006/relationships/image" Target="../media/image134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corbettmaths.com/" TargetMode="External"/><Relationship Id="rId4" Type="http://schemas.openxmlformats.org/officeDocument/2006/relationships/image" Target="../media/image135.png"/><Relationship Id="rId5" Type="http://schemas.openxmlformats.org/officeDocument/2006/relationships/image" Target="../media/image136.png"/><Relationship Id="rId6" Type="http://schemas.openxmlformats.org/officeDocument/2006/relationships/image" Target="../media/image137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38.png"/><Relationship Id="rId4" Type="http://schemas.openxmlformats.org/officeDocument/2006/relationships/image" Target="../media/image139.png"/><Relationship Id="rId5" Type="http://schemas.openxmlformats.org/officeDocument/2006/relationships/image" Target="../media/image1350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60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hyperlink" Target="https://corbettmaths.com/" TargetMode="Externa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390.png"/><Relationship Id="rId4" Type="http://schemas.openxmlformats.org/officeDocument/2006/relationships/image" Target="../media/image1400.png"/><Relationship Id="rId5" Type="http://schemas.openxmlformats.org/officeDocument/2006/relationships/image" Target="../media/image1411.png"/><Relationship Id="rId6" Type="http://schemas.openxmlformats.org/officeDocument/2006/relationships/image" Target="../media/image142.png"/><Relationship Id="rId7" Type="http://schemas.openxmlformats.org/officeDocument/2006/relationships/image" Target="../media/image143.png"/><Relationship Id="rId8" Type="http://schemas.openxmlformats.org/officeDocument/2006/relationships/hyperlink" Target="https://corbettmaths.com/" TargetMode="Externa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146.png"/><Relationship Id="rId6" Type="http://schemas.openxmlformats.org/officeDocument/2006/relationships/hyperlink" Target="https://corbettmaths.com/" TargetMode="Externa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4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hyperlink" Target="https://corbettmaths.com/" TargetMode="Externa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9.png"/><Relationship Id="rId4" Type="http://schemas.openxmlformats.org/officeDocument/2006/relationships/image" Target="../media/image150.png"/><Relationship Id="rId5" Type="http://schemas.openxmlformats.org/officeDocument/2006/relationships/image" Target="../media/image151.png"/><Relationship Id="rId6" Type="http://schemas.openxmlformats.org/officeDocument/2006/relationships/image" Target="../media/image152.png"/><Relationship Id="rId7" Type="http://schemas.openxmlformats.org/officeDocument/2006/relationships/hyperlink" Target="https://corbettmaths.com/" TargetMode="Externa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53.png"/><Relationship Id="rId4" Type="http://schemas.openxmlformats.org/officeDocument/2006/relationships/image" Target="../media/image154.png"/><Relationship Id="rId5" Type="http://schemas.openxmlformats.org/officeDocument/2006/relationships/image" Target="../media/image155.png"/><Relationship Id="rId6" Type="http://schemas.openxmlformats.org/officeDocument/2006/relationships/image" Target="../media/image156.png"/><Relationship Id="rId7" Type="http://schemas.openxmlformats.org/officeDocument/2006/relationships/image" Target="../media/image157.png"/><Relationship Id="rId8" Type="http://schemas.openxmlformats.org/officeDocument/2006/relationships/hyperlink" Target="https://corbettmaths.com/" TargetMode="Externa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8.pn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Relationship Id="rId7" Type="http://schemas.openxmlformats.org/officeDocument/2006/relationships/hyperlink" Target="https://corbettmaths.com/" TargetMode="Externa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5.png"/><Relationship Id="rId6" Type="http://schemas.openxmlformats.org/officeDocument/2006/relationships/hyperlink" Target="https://corbettmaths.com/" TargetMode="Externa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PROBABILITY AND STATISTICS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919161"/>
              </p:ext>
            </p:extLst>
          </p:nvPr>
        </p:nvGraphicFramePr>
        <p:xfrm>
          <a:off x="0" y="806457"/>
          <a:ext cx="9144000" cy="5060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Averages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and the range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3" action="ppaction://hlinksldjump"/>
                        </a:rPr>
                        <a:t>Cumulative frequency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4" action="ppaction://hlinksldjump"/>
                        </a:rPr>
                        <a:t>Graphs and charts</a:t>
                      </a:r>
                      <a:endParaRPr lang="en-US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Candara" panose="020E0502030303020204" pitchFamily="34" charset="0"/>
                          <a:hlinkClick r:id="rId5" action="ppaction://hlinksldjump"/>
                        </a:rPr>
                        <a:t>Histograms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6" action="ppaction://hlinksldjump"/>
                        </a:rPr>
                        <a:t>Listing outcomes + permutations/</a:t>
                      </a:r>
                      <a:r>
                        <a:rPr lang="en-US" sz="32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combinations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Probability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8" action="ppaction://hlinksldjump"/>
                        </a:rPr>
                        <a:t>Sampling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6325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latin typeface="Candara" panose="020E0502030303020204" pitchFamily="34" charset="0"/>
                          <a:hlinkClick r:id="rId9" action="ppaction://hlinksldjump"/>
                        </a:rPr>
                        <a:t>Venn diagrams</a:t>
                      </a:r>
                      <a:endParaRPr lang="en-GB" sz="32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2800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Averages and the range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502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Cumulative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493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Graphs and charts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5863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18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 scatter graph shows the height and arm span of ten students.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b="0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b="0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b="0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b="0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Describe the correlation</a:t>
                </a:r>
              </a:p>
              <a:p>
                <a:endParaRPr lang="en-US" b="0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b="0" dirty="0">
                  <a:latin typeface="Candara" panose="020E0502030303020204" pitchFamily="34" charset="0"/>
                </a:endParaRPr>
              </a:p>
              <a:p>
                <a:r>
                  <a:rPr lang="en-US" b="0" dirty="0">
                    <a:latin typeface="Candara" panose="020E0502030303020204" pitchFamily="34" charset="0"/>
                  </a:rPr>
                  <a:t>Another student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174 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 tall and has an arm span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180 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b="0" dirty="0">
                    <a:latin typeface="Candara" panose="020E0502030303020204" pitchFamily="34" charset="0"/>
                  </a:rPr>
                  <a:t>. Plot this on the graph.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Another student is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42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tall. Estimate the arm span of this student.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186309"/>
              </a:xfrm>
              <a:prstGeom prst="rect">
                <a:avLst/>
              </a:prstGeom>
              <a:blipFill>
                <a:blip r:embed="rId3"/>
                <a:stretch>
                  <a:fillRect l="-1067" t="-493" b="-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18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ndara" panose="020E0502030303020204" pitchFamily="34" charset="0"/>
                  </a:rPr>
                  <a:t>The scatter graph shows the time spent revising and the test score of seven students.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Describe the correlation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Another student revised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 hours and scored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98%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. Plot this on the graph.</a:t>
                </a:r>
              </a:p>
              <a:p>
                <a:endParaRPr lang="en-US" dirty="0">
                  <a:latin typeface="Candara" panose="020E0502030303020204" pitchFamily="34" charset="0"/>
                </a:endParaRPr>
              </a:p>
              <a:p>
                <a:r>
                  <a:rPr lang="en-US" dirty="0">
                    <a:latin typeface="Candara" panose="020E0502030303020204" pitchFamily="34" charset="0"/>
                  </a:rPr>
                  <a:t>Another student achieved a test score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80%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</a:rPr>
                  <a:t>. Estimate the time they spent revising.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186309"/>
              </a:xfrm>
              <a:prstGeom prst="rect">
                <a:avLst/>
              </a:prstGeom>
              <a:blipFill>
                <a:blip r:embed="rId4"/>
                <a:stretch>
                  <a:fillRect l="-1067" t="-592" r="-667" b="-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4323763"/>
                <a:ext cx="4571999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Positive – as time spent revising increases, test score increases.</a:t>
                </a: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hours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323763"/>
                <a:ext cx="4571999" cy="2554545"/>
              </a:xfrm>
              <a:prstGeom prst="rect">
                <a:avLst/>
              </a:prstGeom>
              <a:blipFill>
                <a:blip r:embed="rId5"/>
                <a:stretch>
                  <a:fillRect t="-1193" r="-1333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687" y="1084982"/>
            <a:ext cx="3077214" cy="29059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8670" y="1084981"/>
            <a:ext cx="3378655" cy="290599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02628" y="1157191"/>
            <a:ext cx="326941" cy="28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2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348DCA-A967-43C3-84A4-37D13BDF494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80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The scatter graph shows the value of cars and their age.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b="0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b="0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b="0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b="0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b="0" dirty="0">
                <a:latin typeface="Candara" panose="020E0502030303020204" pitchFamily="34" charset="0"/>
              </a:rPr>
              <a:t>Describe the correlation</a:t>
            </a:r>
          </a:p>
          <a:p>
            <a:endParaRPr lang="en-US" b="0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b="0" dirty="0">
              <a:latin typeface="Candara" panose="020E0502030303020204" pitchFamily="34" charset="0"/>
            </a:endParaRPr>
          </a:p>
          <a:p>
            <a:r>
              <a:rPr lang="en-US" b="0" dirty="0">
                <a:latin typeface="Candara" panose="020E0502030303020204" pitchFamily="34" charset="0"/>
              </a:rPr>
              <a:t>Another car is 6 years old and worth £1500. Plot this on the graph.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Another car is 4 years old. Estimate its value.</a:t>
            </a:r>
            <a:endParaRPr lang="en-US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The scatter graph shows the scores on two tests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Describe the correlation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Another student scores 80 on test 1 and 120 on test 2. Plot this on the graph.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Another student scored 20 on test 2. Estimate the student’s score on test 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4323763"/>
                <a:ext cx="4571999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Negative – as the score on test 1 decreases, the score on test 2 decreases.</a:t>
                </a: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160</m:t>
                    </m:r>
                  </m:oMath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323763"/>
                <a:ext cx="4571999" cy="3785652"/>
              </a:xfrm>
              <a:prstGeom prst="rect">
                <a:avLst/>
              </a:prstGeom>
              <a:blipFill>
                <a:blip r:embed="rId3"/>
                <a:stretch>
                  <a:fillRect l="-1333" t="-805" r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32" y="1127085"/>
            <a:ext cx="3198938" cy="29135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8530" y="963864"/>
            <a:ext cx="3315470" cy="298166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788234" y="1974982"/>
            <a:ext cx="25606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2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265EAD-988D-4B14-8C38-B15F82D8AF3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89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Use the graph to convert:</a:t>
            </a: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b="0" dirty="0">
                <a:latin typeface="Candara" panose="020E0502030303020204" pitchFamily="34" charset="0"/>
              </a:rPr>
              <a:t>5 kilograms to pound</a:t>
            </a:r>
            <a:r>
              <a:rPr lang="en-US" sz="2400" dirty="0">
                <a:latin typeface="Candara" panose="020E0502030303020204" pitchFamily="34" charset="0"/>
              </a:rPr>
              <a:t>s</a:t>
            </a: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r>
              <a:rPr lang="en-US" sz="2400" b="0" dirty="0">
                <a:latin typeface="Candara" panose="020E0502030303020204" pitchFamily="34" charset="0"/>
              </a:rPr>
              <a:t>8 pounds to kilograms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b="0" dirty="0">
                <a:latin typeface="Candara" panose="020E0502030303020204" pitchFamily="34" charset="0"/>
              </a:rPr>
              <a:t>150 kilograms to pounds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Use the graph to convert: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40 </a:t>
            </a:r>
            <a:r>
              <a:rPr lang="en-US" sz="2400" dirty="0" err="1">
                <a:latin typeface="Candara" panose="020E0502030303020204" pitchFamily="34" charset="0"/>
              </a:rPr>
              <a:t>kilometres</a:t>
            </a:r>
            <a:r>
              <a:rPr lang="en-US" sz="2400" dirty="0">
                <a:latin typeface="Candara" panose="020E0502030303020204" pitchFamily="34" charset="0"/>
              </a:rPr>
              <a:t> to miles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10 miles to </a:t>
            </a:r>
            <a:r>
              <a:rPr lang="en-US" sz="2400" dirty="0" err="1">
                <a:latin typeface="Candara" panose="020E0502030303020204" pitchFamily="34" charset="0"/>
              </a:rPr>
              <a:t>kilometres</a:t>
            </a:r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800 </a:t>
            </a:r>
            <a:r>
              <a:rPr lang="en-US" sz="2400" dirty="0" err="1">
                <a:latin typeface="Candara" panose="020E0502030303020204" pitchFamily="34" charset="0"/>
              </a:rPr>
              <a:t>kilometres</a:t>
            </a:r>
            <a:r>
              <a:rPr lang="en-US" sz="2400" dirty="0">
                <a:latin typeface="Candara" panose="020E0502030303020204" pitchFamily="34" charset="0"/>
              </a:rPr>
              <a:t> to miles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640877" y="4520019"/>
                <a:ext cx="1503124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25 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miles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500 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miles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877" y="4520019"/>
                <a:ext cx="1503124" cy="1938992"/>
              </a:xfrm>
              <a:prstGeom prst="rect">
                <a:avLst/>
              </a:prstGeom>
              <a:blipFill>
                <a:blip r:embed="rId3"/>
                <a:stretch>
                  <a:fillRect t="-2508" r="-3644" b="-5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04" y="971253"/>
            <a:ext cx="4327384" cy="34862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194" y="997203"/>
            <a:ext cx="4306494" cy="27865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9190E1-7BDB-4996-90F7-EC824BFEE01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14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Use the graph to convert:</a:t>
            </a: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r>
              <a:rPr lang="en-US" sz="2400" b="0" dirty="0">
                <a:latin typeface="Candara" panose="020E0502030303020204" pitchFamily="34" charset="0"/>
              </a:rPr>
              <a:t>60 US Dollars to Pounds</a:t>
            </a:r>
            <a:endParaRPr lang="en-US" sz="2400" dirty="0">
              <a:latin typeface="Candara" panose="020E0502030303020204" pitchFamily="34" charset="0"/>
            </a:endParaRPr>
          </a:p>
          <a:p>
            <a:endParaRPr lang="en-US" sz="2400" b="0" dirty="0">
              <a:latin typeface="Candara" panose="020E0502030303020204" pitchFamily="34" charset="0"/>
            </a:endParaRPr>
          </a:p>
          <a:p>
            <a:r>
              <a:rPr lang="en-US" sz="2400" b="0" dirty="0">
                <a:latin typeface="Candara" panose="020E0502030303020204" pitchFamily="34" charset="0"/>
              </a:rPr>
              <a:t>20 Pounds to US Dollars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b="0" dirty="0">
                <a:latin typeface="Candara" panose="020E0502030303020204" pitchFamily="34" charset="0"/>
              </a:rPr>
              <a:t>1800 US dollars to Pounds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Use the graph to convert: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60 US Dollars to Euros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20 Euros to US Dollars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1800 US dollars to Euros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753611" y="4119825"/>
                <a:ext cx="139039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€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2400" b="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US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$22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€</m:t>
                      </m:r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3611" y="4119825"/>
                <a:ext cx="1390390" cy="1938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27" y="1001667"/>
            <a:ext cx="4237361" cy="29117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163" y="1001667"/>
            <a:ext cx="4387673" cy="30251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99FF17-1525-40C3-A221-AFB1B31D2B52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59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Students were asked their favourite subject. The results were:</a:t>
            </a:r>
          </a:p>
          <a:p>
            <a:endParaRPr lang="en-US" b="0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Maths	Maths	Maths	English	Science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English	French	PE	PE	English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Maths	Maths	Maths	Maths	Maths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Draw a frequency table for the 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A person asked their friends for their favourite colour.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Draw a frequency table for the results.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193" y="1356821"/>
            <a:ext cx="4156523" cy="633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193" y="3132624"/>
            <a:ext cx="4029882" cy="20034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DFD085-E4F5-4209-8796-079B716479D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79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Students were asked their favourite subject. The results were:</a:t>
            </a:r>
          </a:p>
          <a:p>
            <a:endParaRPr lang="en-US" b="0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Maths	Maths	Maths	English	Science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English	French	PE	PE	English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Maths	Maths	Maths	Maths	Maths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Write down the mode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A person asked their friends for their favourite colour.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Write down the mode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193" y="1356821"/>
            <a:ext cx="4156523" cy="63385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252277" y="3416309"/>
            <a:ext cx="1292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Blue</a:t>
            </a:r>
          </a:p>
        </p:txBody>
      </p:sp>
    </p:spTree>
    <p:extLst>
      <p:ext uri="{BB962C8B-B14F-4D97-AF65-F5344CB8AC3E}">
        <p14:creationId xmlns:p14="http://schemas.microsoft.com/office/powerpoint/2010/main" val="19567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Students were asked their favourite subject. The results were:</a:t>
            </a:r>
          </a:p>
          <a:p>
            <a:endParaRPr lang="en-US" b="0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Maths	Maths	Maths	English	Science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English	French	PE	PE	English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Maths	Maths	Maths	Maths	Maths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Draw a pictogram for the 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A person asked their friends for their favourite sport.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Draw a pictogram for the results, where a circle represents 2 people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117" y="1418855"/>
            <a:ext cx="4182599" cy="147144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117" y="4287873"/>
            <a:ext cx="4167051" cy="23335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45BFC7-C263-45D8-A4D8-A35D9BB739D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0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The pictogram shows the type of books a person read last year.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10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How many books were:</a:t>
            </a:r>
          </a:p>
          <a:p>
            <a:endParaRPr lang="en-US" sz="10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Romance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Crime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Horror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Factual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The pictogram shows the number of hours of sunshine in a day across various cities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How many hours of sunshine were there in: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Belfast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Glasgow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131" y="1272022"/>
            <a:ext cx="2457300" cy="23366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758" y="1655297"/>
            <a:ext cx="2543631" cy="22473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424" y="3608679"/>
            <a:ext cx="203585" cy="2003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40561" t="3778" r="9785" b="45766"/>
          <a:stretch/>
        </p:blipFill>
        <p:spPr>
          <a:xfrm>
            <a:off x="5840214" y="3616246"/>
            <a:ext cx="101089" cy="1010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9" y="5216620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216620"/>
                <a:ext cx="4572001" cy="12003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F75FA77-6A91-4CAC-8A57-20D0E8E43D4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29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 bar chart for the data: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 bar chart for the data: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8424" y="3608679"/>
            <a:ext cx="203585" cy="2003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0561" t="3778" r="9785" b="45766"/>
          <a:stretch/>
        </p:blipFill>
        <p:spPr>
          <a:xfrm>
            <a:off x="5840214" y="3616246"/>
            <a:ext cx="101089" cy="101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C453A6-1376-4C82-90E2-81EEFD3CA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16" y="1003563"/>
            <a:ext cx="4035445" cy="21289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F6D64A-EC34-488C-AA77-BE35D6EAE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028" y="1003563"/>
            <a:ext cx="3952230" cy="21289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864D8F9-6F26-4FD9-A37A-3FCC825591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424" y="3132498"/>
            <a:ext cx="2547063" cy="350821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773102-B3B5-4B4C-99ED-0BF675BBF1C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64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 dual bar chart for the data: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454968"/>
            <a:ext cx="4663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 dual bar chart for the data: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8424" y="3608679"/>
            <a:ext cx="203585" cy="2003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40561" t="3778" r="9785" b="45766"/>
          <a:stretch/>
        </p:blipFill>
        <p:spPr>
          <a:xfrm>
            <a:off x="5840214" y="3616246"/>
            <a:ext cx="101089" cy="101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60D783-9323-4F88-8894-7AA9EE730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79" y="932258"/>
            <a:ext cx="4312842" cy="14609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9B36EB-FBF4-49CA-96D6-7BB6562D5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398" y="925562"/>
            <a:ext cx="4357204" cy="215686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932724-F18D-4F77-87BE-6B9C2F6024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5289" y="3091351"/>
            <a:ext cx="3705421" cy="35045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7878882-AFA6-420E-A15A-69642A2D3C6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43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Spot the mistakes in the bar chart: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454968"/>
            <a:ext cx="4663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Spot the mistakes in the bar chart: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878882-AFA6-420E-A15A-69642A2D3C6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3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0185E2C-6072-4075-AC41-398BCA9D59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95" y="896335"/>
            <a:ext cx="4342764" cy="2133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C4BCA-ED3F-44EE-ACCB-7AA444820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337" y="896335"/>
            <a:ext cx="4342764" cy="217138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716E3B-BD64-428A-980D-B2AD84D02FC7}"/>
              </a:ext>
            </a:extLst>
          </p:cNvPr>
          <p:cNvSpPr/>
          <p:nvPr/>
        </p:nvSpPr>
        <p:spPr>
          <a:xfrm>
            <a:off x="4571999" y="3290087"/>
            <a:ext cx="45720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The scale is not consistent throughout the y-axis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There are no labels on the x-axis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The height of the red car bar is incorrect</a:t>
            </a:r>
          </a:p>
        </p:txBody>
      </p:sp>
    </p:spTree>
    <p:extLst>
      <p:ext uri="{BB962C8B-B14F-4D97-AF65-F5344CB8AC3E}">
        <p14:creationId xmlns:p14="http://schemas.microsoft.com/office/powerpoint/2010/main" val="167833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ndara" panose="020E0502030303020204" pitchFamily="34" charset="0"/>
              </a:rPr>
              <a:t>The bar chart shows the colour of cars in a car park:</a:t>
            </a: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r>
              <a:rPr lang="en-US" sz="1600" dirty="0">
                <a:latin typeface="Candara" panose="020E0502030303020204" pitchFamily="34" charset="0"/>
              </a:rPr>
              <a:t>What is the most common colour?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cars were blue?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cars were white?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more cars were red than other?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cars were there in total?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What fraction of the cars are black?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Seven grey cars arrive to the car park. Add this to the bar chart.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454968"/>
            <a:ext cx="466344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andara" panose="020E0502030303020204" pitchFamily="34" charset="0"/>
              </a:rPr>
              <a:t>The bar chart shows hair colour of students in a class:</a:t>
            </a: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endParaRPr lang="en-US" sz="1600" dirty="0">
              <a:latin typeface="Candara" panose="020E0502030303020204" pitchFamily="34" charset="0"/>
            </a:endParaRPr>
          </a:p>
          <a:p>
            <a:r>
              <a:rPr lang="en-US" sz="1600" dirty="0">
                <a:latin typeface="Candara" panose="020E0502030303020204" pitchFamily="34" charset="0"/>
              </a:rPr>
              <a:t>What is the most common </a:t>
            </a:r>
            <a:r>
              <a:rPr lang="en-GB" sz="1600" dirty="0">
                <a:latin typeface="Candara" panose="020E0502030303020204" pitchFamily="34" charset="0"/>
              </a:rPr>
              <a:t>hair</a:t>
            </a:r>
            <a:r>
              <a:rPr lang="en-US" sz="1600" dirty="0">
                <a:latin typeface="Candara" panose="020E0502030303020204" pitchFamily="34" charset="0"/>
              </a:rPr>
              <a:t> colour?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students had black hair?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more students had red hair than blonde hair?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How many students are in the class?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What fraction of the students have brown hair?</a:t>
            </a:r>
          </a:p>
          <a:p>
            <a:r>
              <a:rPr lang="en-US" sz="1600" dirty="0">
                <a:latin typeface="Candara" panose="020E0502030303020204" pitchFamily="34" charset="0"/>
              </a:rPr>
              <a:t>Nine students with green hair join the class. Add this to the bar chart.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878882-AFA6-420E-A15A-69642A2D3C6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3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716E3B-BD64-428A-980D-B2AD84D02FC7}"/>
                  </a:ext>
                </a:extLst>
              </p:cNvPr>
              <p:cNvSpPr/>
              <p:nvPr/>
            </p:nvSpPr>
            <p:spPr>
              <a:xfrm>
                <a:off x="7976102" y="4299842"/>
                <a:ext cx="1330859" cy="1671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Brown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5</a:t>
                </a:r>
              </a:p>
              <a:p>
                <a:pPr>
                  <a:spcBef>
                    <a:spcPts val="0"/>
                  </a:spcBef>
                </a:pPr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1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27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0716E3B-BD64-428A-980D-B2AD84D02F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102" y="4299842"/>
                <a:ext cx="1330859" cy="1671996"/>
              </a:xfrm>
              <a:prstGeom prst="rect">
                <a:avLst/>
              </a:prstGeom>
              <a:blipFill>
                <a:blip r:embed="rId4"/>
                <a:stretch>
                  <a:fillRect l="-2283" t="-1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5D47C1D9-2DDF-44DE-A2FB-B41E355286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223" y="896335"/>
            <a:ext cx="3858163" cy="32865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6C4543-F7C7-44F0-9B0F-EB7621852C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8295"/>
          <a:stretch/>
        </p:blipFill>
        <p:spPr>
          <a:xfrm>
            <a:off x="5067974" y="990331"/>
            <a:ext cx="3291157" cy="31925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6072025-E3E0-4343-8FA4-0D972A003A80}"/>
              </a:ext>
            </a:extLst>
          </p:cNvPr>
          <p:cNvSpPr/>
          <p:nvPr/>
        </p:nvSpPr>
        <p:spPr>
          <a:xfrm>
            <a:off x="7940341" y="3677711"/>
            <a:ext cx="7290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GB" sz="11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Green</a:t>
            </a:r>
            <a:endParaRPr lang="en-US" sz="110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E6D909-A306-40CB-8490-46C9FDD4190F}"/>
              </a:ext>
            </a:extLst>
          </p:cNvPr>
          <p:cNvSpPr/>
          <p:nvPr/>
        </p:nvSpPr>
        <p:spPr>
          <a:xfrm>
            <a:off x="8164534" y="1364937"/>
            <a:ext cx="280658" cy="225430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93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  <p:bldP spid="16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an ordered stem and leaf diagram for this data: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12	21	13	31	53</a:t>
            </a:r>
          </a:p>
          <a:p>
            <a:r>
              <a:rPr lang="en-US" sz="2400" dirty="0">
                <a:latin typeface="Candara" panose="020E0502030303020204" pitchFamily="34" charset="0"/>
              </a:rPr>
              <a:t>47	29	21	18	46</a:t>
            </a:r>
          </a:p>
          <a:p>
            <a:r>
              <a:rPr lang="en-US" sz="2400" dirty="0">
                <a:latin typeface="Candara" panose="020E0502030303020204" pitchFamily="34" charset="0"/>
              </a:rPr>
              <a:t>21	53	45	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median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Write down the mode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range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an ordered stem and leaf diagram for this data: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median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Write down the mode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range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9557" y="1433393"/>
            <a:ext cx="3745720" cy="9802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9557" y="2676274"/>
            <a:ext cx="3982497" cy="17834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402883" y="4517619"/>
                <a:ext cx="174111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3" y="4517619"/>
                <a:ext cx="1741118" cy="19389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31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66344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an ordered stem and leaf diagram for this data: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12	21	13	31	53</a:t>
            </a:r>
          </a:p>
          <a:p>
            <a:r>
              <a:rPr lang="en-US" sz="2400" dirty="0">
                <a:latin typeface="Candara" panose="020E0502030303020204" pitchFamily="34" charset="0"/>
              </a:rPr>
              <a:t>47	29	21	18	46</a:t>
            </a:r>
          </a:p>
          <a:p>
            <a:r>
              <a:rPr lang="en-US" sz="2400" dirty="0">
                <a:latin typeface="Candara" panose="020E0502030303020204" pitchFamily="34" charset="0"/>
              </a:rPr>
              <a:t>21	53	45	21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median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Write down the mode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range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an ordered stem and leaf diagram for this data: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median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Write down the mode</a:t>
            </a:r>
          </a:p>
          <a:p>
            <a:endParaRPr lang="en-US" sz="2400" dirty="0">
              <a:latin typeface="Candara" panose="020E0502030303020204" pitchFamily="34" charset="0"/>
            </a:endParaRPr>
          </a:p>
          <a:p>
            <a:r>
              <a:rPr lang="en-US" sz="2400" dirty="0">
                <a:latin typeface="Candara" panose="020E0502030303020204" pitchFamily="34" charset="0"/>
              </a:rPr>
              <a:t>Work out the range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402883" y="4517619"/>
                <a:ext cx="174111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3" y="4517619"/>
                <a:ext cx="1741118" cy="1938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0287" y="1503842"/>
            <a:ext cx="4315427" cy="1114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2748756"/>
            <a:ext cx="4010585" cy="1638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EB7614-07B3-4B2C-AB9A-CCFA2EF63A1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81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1" y="463897"/>
                <a:ext cx="4663441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group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720 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people were asked which rugby team they support.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supported: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Ireland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England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Wales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Scotland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463897"/>
                <a:ext cx="4663441" cy="6370975"/>
              </a:xfrm>
              <a:prstGeom prst="rect">
                <a:avLst/>
              </a:prstGeom>
              <a:blipFill>
                <a:blip r:embed="rId3"/>
                <a:stretch>
                  <a:fillRect l="-1961" t="-766" r="-2614" b="-1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There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1440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counters in a bag. Each is white, red or black.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How many counters are: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White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Red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Black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6001643"/>
              </a:xfrm>
              <a:prstGeom prst="rect">
                <a:avLst/>
              </a:prstGeom>
              <a:blipFill>
                <a:blip r:embed="rId4"/>
                <a:stretch>
                  <a:fillRect l="-2000" t="-813" r="-1733" b="-14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987441" y="5204409"/>
                <a:ext cx="174111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360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441" y="5204409"/>
                <a:ext cx="1741118" cy="12003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314" y="1317694"/>
            <a:ext cx="3161280" cy="3199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7324" y="1374824"/>
            <a:ext cx="3046259" cy="31427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096779-BEBB-4F94-B8A2-BDC495BCFC92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34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875" y="3521480"/>
            <a:ext cx="2922246" cy="291625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18691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The table shows the number of ice creams sold in a day. In total 120 were sold.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1869194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table shows the holiday destinations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60 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people.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1869194" cy="3046988"/>
              </a:xfrm>
              <a:prstGeom prst="rect">
                <a:avLst/>
              </a:prstGeom>
              <a:blipFill>
                <a:blip r:embed="rId4"/>
                <a:stretch>
                  <a:fillRect l="-4886" t="-1603" r="-2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7999" y="3534942"/>
            <a:ext cx="3101122" cy="3075207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681565"/>
              </p:ext>
            </p:extLst>
          </p:nvPr>
        </p:nvGraphicFramePr>
        <p:xfrm>
          <a:off x="6325644" y="705644"/>
          <a:ext cx="2478276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9138">
                  <a:extLst>
                    <a:ext uri="{9D8B030D-6E8A-4147-A177-3AD203B41FA5}">
                      <a16:colId xmlns:a16="http://schemas.microsoft.com/office/drawing/2014/main" val="3208208483"/>
                    </a:ext>
                  </a:extLst>
                </a:gridCol>
                <a:gridCol w="1239138">
                  <a:extLst>
                    <a:ext uri="{9D8B030D-6E8A-4147-A177-3AD203B41FA5}">
                      <a16:colId xmlns:a16="http://schemas.microsoft.com/office/drawing/2014/main" val="2728230464"/>
                    </a:ext>
                  </a:extLst>
                </a:gridCol>
              </a:tblGrid>
              <a:tr h="205396">
                <a:tc>
                  <a:txBody>
                    <a:bodyPr/>
                    <a:lstStyle/>
                    <a:p>
                      <a:r>
                        <a:rPr lang="en-US" sz="1100" b="1" dirty="0"/>
                        <a:t>Destination</a:t>
                      </a:r>
                      <a:endParaRPr lang="en-GB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Number of people</a:t>
                      </a:r>
                      <a:endParaRPr lang="en-GB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243286"/>
                  </a:ext>
                </a:extLst>
              </a:tr>
              <a:tr h="205396">
                <a:tc>
                  <a:txBody>
                    <a:bodyPr/>
                    <a:lstStyle/>
                    <a:p>
                      <a:r>
                        <a:rPr lang="en-US" sz="1100" dirty="0"/>
                        <a:t>Italy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15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05778"/>
                  </a:ext>
                </a:extLst>
              </a:tr>
              <a:tr h="205396">
                <a:tc>
                  <a:txBody>
                    <a:bodyPr/>
                    <a:lstStyle/>
                    <a:p>
                      <a:r>
                        <a:rPr lang="en-US" sz="1100" dirty="0"/>
                        <a:t>Portugal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606831"/>
                  </a:ext>
                </a:extLst>
              </a:tr>
              <a:tr h="205396">
                <a:tc>
                  <a:txBody>
                    <a:bodyPr/>
                    <a:lstStyle/>
                    <a:p>
                      <a:r>
                        <a:rPr lang="en-US" sz="1100" dirty="0"/>
                        <a:t>Spain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12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73801"/>
                  </a:ext>
                </a:extLst>
              </a:tr>
              <a:tr h="205396">
                <a:tc>
                  <a:txBody>
                    <a:bodyPr/>
                    <a:lstStyle/>
                    <a:p>
                      <a:r>
                        <a:rPr lang="en-US" sz="1100" dirty="0"/>
                        <a:t>France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23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58547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385298"/>
              </p:ext>
            </p:extLst>
          </p:nvPr>
        </p:nvGraphicFramePr>
        <p:xfrm>
          <a:off x="1936210" y="705644"/>
          <a:ext cx="2295710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855">
                  <a:extLst>
                    <a:ext uri="{9D8B030D-6E8A-4147-A177-3AD203B41FA5}">
                      <a16:colId xmlns:a16="http://schemas.microsoft.com/office/drawing/2014/main" val="3208208483"/>
                    </a:ext>
                  </a:extLst>
                </a:gridCol>
                <a:gridCol w="1147855">
                  <a:extLst>
                    <a:ext uri="{9D8B030D-6E8A-4147-A177-3AD203B41FA5}">
                      <a16:colId xmlns:a16="http://schemas.microsoft.com/office/drawing/2014/main" val="2728230464"/>
                    </a:ext>
                  </a:extLst>
                </a:gridCol>
              </a:tblGrid>
              <a:tr h="237228">
                <a:tc>
                  <a:txBody>
                    <a:bodyPr/>
                    <a:lstStyle/>
                    <a:p>
                      <a:r>
                        <a:rPr lang="en-US" sz="1200" b="1" dirty="0"/>
                        <a:t>Flavour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Number</a:t>
                      </a:r>
                      <a:r>
                        <a:rPr lang="en-US" sz="1200" b="1" baseline="0" dirty="0"/>
                        <a:t> sold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243286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Vanilla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05778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Chocolate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40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606831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Strawberry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73801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Honeycomb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24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58547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Mint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62360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674" y="3665038"/>
            <a:ext cx="2922246" cy="291625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-1" y="316753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Draw a pie chart to represent this information</a:t>
            </a:r>
            <a:endParaRPr lang="en-GB" sz="2000" dirty="0"/>
          </a:p>
        </p:txBody>
      </p:sp>
      <p:sp>
        <p:nvSpPr>
          <p:cNvPr id="16" name="Rectangle 15"/>
          <p:cNvSpPr/>
          <p:nvPr/>
        </p:nvSpPr>
        <p:spPr>
          <a:xfrm>
            <a:off x="4638852" y="275324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Draw a pie chart to represent this information</a:t>
            </a:r>
            <a:endParaRPr lang="en-GB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A148EF-1882-4EEC-AF60-8F0EE281368A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51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 pie chart for the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454968"/>
            <a:ext cx="457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Draw a pie chart for the data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65" y="2935619"/>
            <a:ext cx="3551646" cy="35443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680" y="925562"/>
            <a:ext cx="2400635" cy="1305107"/>
          </a:xfrm>
          <a:prstGeom prst="rect">
            <a:avLst/>
          </a:prstGeom>
        </p:spPr>
      </p:pic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07342"/>
              </p:ext>
            </p:extLst>
          </p:nvPr>
        </p:nvGraphicFramePr>
        <p:xfrm>
          <a:off x="1237778" y="932258"/>
          <a:ext cx="2295710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7855">
                  <a:extLst>
                    <a:ext uri="{9D8B030D-6E8A-4147-A177-3AD203B41FA5}">
                      <a16:colId xmlns:a16="http://schemas.microsoft.com/office/drawing/2014/main" val="3208208483"/>
                    </a:ext>
                  </a:extLst>
                </a:gridCol>
                <a:gridCol w="1147855">
                  <a:extLst>
                    <a:ext uri="{9D8B030D-6E8A-4147-A177-3AD203B41FA5}">
                      <a16:colId xmlns:a16="http://schemas.microsoft.com/office/drawing/2014/main" val="2728230464"/>
                    </a:ext>
                  </a:extLst>
                </a:gridCol>
              </a:tblGrid>
              <a:tr h="237228">
                <a:tc>
                  <a:txBody>
                    <a:bodyPr/>
                    <a:lstStyle/>
                    <a:p>
                      <a:r>
                        <a:rPr lang="en-US" sz="1200" b="1" dirty="0"/>
                        <a:t>Flavour</a:t>
                      </a:r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Number</a:t>
                      </a:r>
                      <a:r>
                        <a:rPr lang="en-US" sz="1200" b="1" baseline="0" dirty="0"/>
                        <a:t> sold</a:t>
                      </a:r>
                      <a:endParaRPr lang="en-GB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243286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Vanilla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20%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105778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Chocolate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10%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606831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Strawberry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50%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73801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Honeycomb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5%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58547"/>
                  </a:ext>
                </a:extLst>
              </a:tr>
              <a:tr h="237228">
                <a:tc>
                  <a:txBody>
                    <a:bodyPr/>
                    <a:lstStyle/>
                    <a:p>
                      <a:r>
                        <a:rPr lang="en-US" sz="1200" dirty="0"/>
                        <a:t>Lemon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15%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872382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559" y="2455101"/>
            <a:ext cx="4183401" cy="42386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F480F3-2ED9-4E7A-9F31-0ED5D1D4A18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34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63897"/>
            <a:ext cx="457199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The line graph shows the number of books sold in a charity shop over one week.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When did the charity shop sell: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The most books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The least books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How many books were sold on Friday?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The line graph shows the population of a village over time.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When was the population: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Highest?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Lowest?</a:t>
            </a:r>
          </a:p>
          <a:p>
            <a:endParaRPr lang="en-US" sz="2000" dirty="0">
              <a:latin typeface="Candara" panose="020E0502030303020204" pitchFamily="34" charset="0"/>
            </a:endParaRPr>
          </a:p>
          <a:p>
            <a:r>
              <a:rPr lang="en-US" sz="2000" dirty="0">
                <a:latin typeface="Candara" panose="020E0502030303020204" pitchFamily="34" charset="0"/>
              </a:rPr>
              <a:t>What was the population in 2000?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02" y="1161847"/>
            <a:ext cx="3563216" cy="329274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421" y="1161847"/>
            <a:ext cx="3702286" cy="32927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730653" y="5022209"/>
                <a:ext cx="751563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2010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12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1970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653" y="5022209"/>
                <a:ext cx="751563" cy="1015663"/>
              </a:xfrm>
              <a:prstGeom prst="rect">
                <a:avLst/>
              </a:prstGeom>
              <a:blipFill>
                <a:blip r:embed="rId5"/>
                <a:stretch>
                  <a:fillRect l="-13008" r="-56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392435" y="6241167"/>
                <a:ext cx="75156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870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2435" y="6241167"/>
                <a:ext cx="751563" cy="461665"/>
              </a:xfrm>
              <a:prstGeom prst="rect">
                <a:avLst/>
              </a:prstGeom>
              <a:blipFill>
                <a:blip r:embed="rId6"/>
                <a:stretch>
                  <a:fillRect l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858676E-8CF5-4E35-BDE0-45084DA3052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94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1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63897"/>
            <a:ext cx="20667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</a:rPr>
              <a:t>The table shows the number of customers to a shop over several days.</a:t>
            </a:r>
          </a:p>
          <a:p>
            <a:r>
              <a:rPr lang="en-US" sz="2000" dirty="0">
                <a:latin typeface="Candara" panose="020E0502030303020204" pitchFamily="34" charset="0"/>
              </a:rPr>
              <a:t>Draw a line graph for the 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1966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anose="020E0502030303020204" pitchFamily="34" charset="0"/>
              </a:rPr>
              <a:t>The table shows the value of a share in a mobile phone company over one day.</a:t>
            </a:r>
          </a:p>
          <a:p>
            <a:r>
              <a:rPr lang="en-US" dirty="0">
                <a:latin typeface="Candara" panose="020E0502030303020204" pitchFamily="34" charset="0"/>
              </a:rPr>
              <a:t>Draw a line graph for the data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380" y="614799"/>
            <a:ext cx="2100979" cy="15772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56" y="2808218"/>
            <a:ext cx="3533620" cy="33671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142" y="558437"/>
            <a:ext cx="2606176" cy="19278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589" y="2947957"/>
            <a:ext cx="4322729" cy="38010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0816" y="2808218"/>
            <a:ext cx="4405502" cy="39407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FE52E2-2CC9-415D-A503-7340FC4C0C0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25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polygon for the information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polygon for the information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984" y="1389350"/>
            <a:ext cx="2891980" cy="24375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864" y="1255187"/>
            <a:ext cx="4258269" cy="27531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110" y="4008296"/>
            <a:ext cx="3763780" cy="26000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3152" y="4008296"/>
            <a:ext cx="3746738" cy="277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9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polygon for the information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Draw a frequency polygon for the information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005" y="1371314"/>
            <a:ext cx="2419670" cy="13610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47" y="1371313"/>
            <a:ext cx="2325515" cy="13619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846" y="2732377"/>
            <a:ext cx="4192151" cy="38880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846" y="2732377"/>
            <a:ext cx="4192151" cy="38880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2843" y="2848505"/>
            <a:ext cx="4316154" cy="37003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7EBBB8-3763-4C5D-9CFD-491606E2C9F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mean length:</a:t>
            </a:r>
            <a:endParaRPr lang="en-US" sz="2300" b="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Candara" panose="020E0502030303020204" pitchFamily="34" charset="0"/>
              </a:rPr>
              <a:t>Estimate the mean time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11" y="903476"/>
            <a:ext cx="4254778" cy="28529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11" y="918865"/>
            <a:ext cx="4271449" cy="35383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72000" y="4474821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49.09 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minutes (2 dp)</a:t>
                </a: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474821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58F962E-C51B-4BBF-B792-31CC482BCD4E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94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Histograms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903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Candara" panose="020E0502030303020204" pitchFamily="34" charset="0"/>
              </a:rPr>
              <a:t>Listing outcomes + Permutations/combinations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60031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Probability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Sampling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84141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Venn diagrams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76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7036</TotalTime>
  <Words>13560</Words>
  <Application>Microsoft Office PowerPoint</Application>
  <PresentationFormat>On-screen Show (4:3)</PresentationFormat>
  <Paragraphs>3936</Paragraphs>
  <Slides>169</Slides>
  <Notes>119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169</vt:i4>
      </vt:variant>
    </vt:vector>
  </HeadingPairs>
  <TitlesOfParts>
    <vt:vector size="174" baseType="lpstr">
      <vt:lpstr>Arial</vt:lpstr>
      <vt:lpstr>Calibri</vt:lpstr>
      <vt:lpstr>Cambria Math</vt:lpstr>
      <vt:lpstr>Candara</vt:lpstr>
      <vt:lpstr>Office Theme</vt:lpstr>
      <vt:lpstr>PowerPoint Presentation</vt:lpstr>
      <vt:lpstr>PowerPoint Presentation</vt:lpstr>
      <vt:lpstr>PROBABILITY AND STATISTICS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584</cp:revision>
  <dcterms:created xsi:type="dcterms:W3CDTF">2020-05-18T02:11:06Z</dcterms:created>
  <dcterms:modified xsi:type="dcterms:W3CDTF">2020-08-31T15:52:29Z</dcterms:modified>
</cp:coreProperties>
</file>