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3.xml" ContentType="application/vnd.openxmlformats-officedocument.presentationml.slide+xml"/>
  <Override PartName="/ppt/slides/slide155.xml" ContentType="application/vnd.openxmlformats-officedocument.presentationml.slide+xml"/>
  <Override PartName="/ppt/slides/slide16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75.xml" ContentType="application/vnd.openxmlformats-officedocument.presentationml.slide+xml"/>
  <Override PartName="/ppt/slides/slide8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1"/>
  </p:notesMasterIdLst>
  <p:handoutMasterIdLst>
    <p:handoutMasterId r:id="rId172"/>
  </p:handoutMasterIdLst>
  <p:sldIdLst>
    <p:sldId id="1204" r:id="rId44"/>
    <p:sldId id="1268" r:id="rId45"/>
    <p:sldId id="1269" r:id="rId46"/>
    <p:sldId id="1270" r:id="rId47"/>
    <p:sldId id="1271" r:id="rId48"/>
    <p:sldId id="1272" r:id="rId49"/>
    <p:sldId id="1273" r:id="rId50"/>
    <p:sldId id="1261" r:id="rId51"/>
    <p:sldId id="1262" r:id="rId5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953" autoAdjust="0"/>
  </p:normalViewPr>
  <p:slideViewPr>
    <p:cSldViewPr snapToGrid="0">
      <p:cViewPr varScale="1">
        <p:scale>
          <a:sx n="106" d="100"/>
          <a:sy n="106" d="100"/>
        </p:scale>
        <p:origin x="176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171" Type="http://schemas.openxmlformats.org/officeDocument/2006/relationships/notesMaster" Target="notesMasters/notesMaster1.xml"/><Relationship Id="rId172" Type="http://schemas.openxmlformats.org/officeDocument/2006/relationships/handoutMaster" Target="handoutMasters/handoutMaster1.xml"/><Relationship Id="rId173" Type="http://schemas.openxmlformats.org/officeDocument/2006/relationships/presProps" Target="presProps.xml"/><Relationship Id="rId174" Type="http://schemas.openxmlformats.org/officeDocument/2006/relationships/viewProps" Target="viewProps.xml"/><Relationship Id="rId175" Type="http://schemas.openxmlformats.org/officeDocument/2006/relationships/theme" Target="theme/theme1.xml"/><Relationship Id="rId176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093C5-A7AA-4F9C-9321-7804CC44E894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AAA37-5910-444F-80B3-BCDA3469F9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171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40DF-D931-48D1-9C66-5268A2E1CF8F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A9C40-88FE-47C9-956E-7B2CA5F2B1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359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15372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08763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72218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32895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45227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87073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97930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9251492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43.xml"/><Relationship Id="rId4" Type="http://schemas.openxmlformats.org/officeDocument/2006/relationships/slide" Target="slide52.xml"/><Relationship Id="rId5" Type="http://schemas.openxmlformats.org/officeDocument/2006/relationships/slide" Target="slide75.xml"/><Relationship Id="rId6" Type="http://schemas.openxmlformats.org/officeDocument/2006/relationships/slide" Target="slide84.xml"/><Relationship Id="rId7" Type="http://schemas.openxmlformats.org/officeDocument/2006/relationships/slide" Target="slide103.xml"/><Relationship Id="rId8" Type="http://schemas.openxmlformats.org/officeDocument/2006/relationships/slide" Target="slide155.xml"/><Relationship Id="rId9" Type="http://schemas.openxmlformats.org/officeDocument/2006/relationships/slide" Target="slide16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0.png"/><Relationship Id="rId4" Type="http://schemas.openxmlformats.org/officeDocument/2006/relationships/image" Target="../media/image81.png"/><Relationship Id="rId5" Type="http://schemas.openxmlformats.org/officeDocument/2006/relationships/image" Target="../media/image82.png"/><Relationship Id="rId6" Type="http://schemas.openxmlformats.org/officeDocument/2006/relationships/image" Target="../media/image83.png"/><Relationship Id="rId7" Type="http://schemas.openxmlformats.org/officeDocument/2006/relationships/image" Target="../media/image84.png"/><Relationship Id="rId8" Type="http://schemas.openxmlformats.org/officeDocument/2006/relationships/hyperlink" Target="https://corbettmaths.com/" TargetMode="Externa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4.png"/><Relationship Id="rId4" Type="http://schemas.openxmlformats.org/officeDocument/2006/relationships/image" Target="../media/image85.png"/><Relationship Id="rId5" Type="http://schemas.openxmlformats.org/officeDocument/2006/relationships/image" Target="../media/image86.png"/><Relationship Id="rId6" Type="http://schemas.openxmlformats.org/officeDocument/2006/relationships/hyperlink" Target="https://corbettmaths.com/" TargetMode="Externa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4.png"/><Relationship Id="rId4" Type="http://schemas.openxmlformats.org/officeDocument/2006/relationships/image" Target="../media/image85.png"/><Relationship Id="rId5" Type="http://schemas.openxmlformats.org/officeDocument/2006/relationships/image" Target="../media/image87.png"/><Relationship Id="rId6" Type="http://schemas.openxmlformats.org/officeDocument/2006/relationships/hyperlink" Target="https://corbettmaths.com/" TargetMode="Externa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8.png"/><Relationship Id="rId4" Type="http://schemas.openxmlformats.org/officeDocument/2006/relationships/image" Target="../media/image89.png"/><Relationship Id="rId5" Type="http://schemas.openxmlformats.org/officeDocument/2006/relationships/image" Target="../media/image84.png"/><Relationship Id="rId6" Type="http://schemas.openxmlformats.org/officeDocument/2006/relationships/image" Target="../media/image85.png"/><Relationship Id="rId7" Type="http://schemas.openxmlformats.org/officeDocument/2006/relationships/image" Target="../media/image90.png"/><Relationship Id="rId8" Type="http://schemas.openxmlformats.org/officeDocument/2006/relationships/hyperlink" Target="https://corbettmaths.com/" TargetMode="Externa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91.png"/><Relationship Id="rId4" Type="http://schemas.openxmlformats.org/officeDocument/2006/relationships/image" Target="../media/image92.png"/><Relationship Id="rId5" Type="http://schemas.openxmlformats.org/officeDocument/2006/relationships/image" Target="../media/image93.png"/><Relationship Id="rId6" Type="http://schemas.openxmlformats.org/officeDocument/2006/relationships/image" Target="../media/image94.png"/><Relationship Id="rId7" Type="http://schemas.openxmlformats.org/officeDocument/2006/relationships/image" Target="../media/image95.png"/><Relationship Id="rId8" Type="http://schemas.openxmlformats.org/officeDocument/2006/relationships/hyperlink" Target="https://corbettmaths.com/" TargetMode="Externa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96.png"/><Relationship Id="rId4" Type="http://schemas.openxmlformats.org/officeDocument/2006/relationships/image" Target="../media/image97.png"/><Relationship Id="rId5" Type="http://schemas.openxmlformats.org/officeDocument/2006/relationships/image" Target="../media/image98.png"/><Relationship Id="rId6" Type="http://schemas.openxmlformats.org/officeDocument/2006/relationships/hyperlink" Target="https://corbettmaths.com/" TargetMode="Externa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99.png"/><Relationship Id="rId4" Type="http://schemas.openxmlformats.org/officeDocument/2006/relationships/image" Target="../media/image100.png"/><Relationship Id="rId5" Type="http://schemas.openxmlformats.org/officeDocument/2006/relationships/image" Target="../media/image101.png"/><Relationship Id="rId6" Type="http://schemas.openxmlformats.org/officeDocument/2006/relationships/image" Target="../media/image68.png"/><Relationship Id="rId7" Type="http://schemas.openxmlformats.org/officeDocument/2006/relationships/image" Target="../media/image69.pn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68.png"/><Relationship Id="rId4" Type="http://schemas.openxmlformats.org/officeDocument/2006/relationships/image" Target="../media/image102.png"/><Relationship Id="rId5" Type="http://schemas.openxmlformats.org/officeDocument/2006/relationships/image" Target="../media/image103.png"/><Relationship Id="rId6" Type="http://schemas.openxmlformats.org/officeDocument/2006/relationships/image" Target="../media/image104.pn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PROBABILITY AND STATISTICS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3919161"/>
              </p:ext>
            </p:extLst>
          </p:nvPr>
        </p:nvGraphicFramePr>
        <p:xfrm>
          <a:off x="0" y="806457"/>
          <a:ext cx="9144000" cy="50600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6325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2" action="ppaction://hlinksldjump"/>
                        </a:rPr>
                        <a:t>Averages</a:t>
                      </a:r>
                      <a:r>
                        <a:rPr lang="en-US" sz="3200" baseline="0" dirty="0">
                          <a:latin typeface="Candara" panose="020E0502030303020204" pitchFamily="34" charset="0"/>
                          <a:hlinkClick r:id="rId2" action="ppaction://hlinksldjump"/>
                        </a:rPr>
                        <a:t> and the range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3" action="ppaction://hlinksldjump"/>
                        </a:rPr>
                        <a:t>Cumulative frequency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4" action="ppaction://hlinksldjump"/>
                        </a:rPr>
                        <a:t>Graphs and charts</a:t>
                      </a:r>
                      <a:endParaRPr lang="en-US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andara" panose="020E0502030303020204" pitchFamily="34" charset="0"/>
                          <a:hlinkClick r:id="rId5" action="ppaction://hlinksldjump"/>
                        </a:rPr>
                        <a:t>Histograms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6" action="ppaction://hlinksldjump"/>
                        </a:rPr>
                        <a:t>Listing outcomes + permutations/</a:t>
                      </a:r>
                      <a:r>
                        <a:rPr lang="en-US" sz="3200" baseline="0" dirty="0">
                          <a:latin typeface="Candara" panose="020E0502030303020204" pitchFamily="34" charset="0"/>
                          <a:hlinkClick r:id="rId6" action="ppaction://hlinksldjump"/>
                        </a:rPr>
                        <a:t>combinations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7" action="ppaction://hlinksldjump"/>
                        </a:rPr>
                        <a:t>Probability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8" action="ppaction://hlinksldjump"/>
                        </a:rPr>
                        <a:t>Sampling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9" action="ppaction://hlinksldjump"/>
                        </a:rPr>
                        <a:t>Venn diagrams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828001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621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Averages and the range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0502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Cumulative frequency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49301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1999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>
                <a:latin typeface="Candara" panose="020E0502030303020204" pitchFamily="34" charset="0"/>
              </a:rPr>
              <a:t>Plot a cumulative frequency graph</a:t>
            </a:r>
            <a:endParaRPr lang="en-US" sz="2300" b="0" dirty="0"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>
                <a:latin typeface="Candara" panose="020E0502030303020204" pitchFamily="34" charset="0"/>
              </a:rPr>
              <a:t>Plot a cumulative frequency graph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670" y="914401"/>
            <a:ext cx="2902534" cy="275091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095" y="3930130"/>
            <a:ext cx="2902534" cy="259799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6425" y="1005146"/>
            <a:ext cx="3651325" cy="256477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4378" y="3810328"/>
            <a:ext cx="4087245" cy="283759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76182" y="3673819"/>
            <a:ext cx="4225441" cy="297410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C5B80DA-0F75-44C1-8427-5DD8EDBA7658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Corbettmaths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8"/>
              </a:rPr>
              <a:t>https://corbettmaths.com/</a:t>
            </a:r>
            <a:endParaRPr lang="en-US" sz="1400" dirty="0"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126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1999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>
                <a:latin typeface="Candara" panose="020E0502030303020204" pitchFamily="34" charset="0"/>
              </a:rPr>
              <a:t>Using the cumulative frequency graph, estimate the:</a:t>
            </a:r>
          </a:p>
          <a:p>
            <a:endParaRPr lang="en-US" sz="2300" b="0" dirty="0">
              <a:latin typeface="Candara" panose="020E0502030303020204" pitchFamily="34" charset="0"/>
            </a:endParaRPr>
          </a:p>
          <a:p>
            <a:endParaRPr lang="en-US" sz="2300" dirty="0">
              <a:latin typeface="Candara" panose="020E0502030303020204" pitchFamily="34" charset="0"/>
            </a:endParaRPr>
          </a:p>
          <a:p>
            <a:endParaRPr lang="en-US" sz="2300" b="0" dirty="0">
              <a:latin typeface="Candara" panose="020E0502030303020204" pitchFamily="34" charset="0"/>
            </a:endParaRPr>
          </a:p>
          <a:p>
            <a:endParaRPr lang="en-US" sz="2300" dirty="0">
              <a:latin typeface="Candara" panose="020E0502030303020204" pitchFamily="34" charset="0"/>
            </a:endParaRPr>
          </a:p>
          <a:p>
            <a:endParaRPr lang="en-US" sz="2300" b="0" dirty="0">
              <a:latin typeface="Candara" panose="020E0502030303020204" pitchFamily="34" charset="0"/>
            </a:endParaRPr>
          </a:p>
          <a:p>
            <a:endParaRPr lang="en-US" sz="2300" dirty="0">
              <a:latin typeface="Candara" panose="020E0502030303020204" pitchFamily="34" charset="0"/>
            </a:endParaRPr>
          </a:p>
          <a:p>
            <a:endParaRPr lang="en-US" sz="2300" b="0" dirty="0">
              <a:latin typeface="Candara" panose="020E0502030303020204" pitchFamily="34" charset="0"/>
            </a:endParaRPr>
          </a:p>
          <a:p>
            <a:endParaRPr lang="en-US" sz="2300" dirty="0">
              <a:latin typeface="Candara" panose="020E0502030303020204" pitchFamily="34" charset="0"/>
            </a:endParaRPr>
          </a:p>
          <a:p>
            <a:endParaRPr lang="en-US" sz="2300" b="0" dirty="0">
              <a:latin typeface="Candara" panose="020E0502030303020204" pitchFamily="34" charset="0"/>
            </a:endParaRPr>
          </a:p>
          <a:p>
            <a:r>
              <a:rPr lang="en-US" sz="2300" dirty="0">
                <a:latin typeface="Candara" panose="020E0502030303020204" pitchFamily="34" charset="0"/>
              </a:rPr>
              <a:t>Median Weight</a:t>
            </a:r>
          </a:p>
          <a:p>
            <a:endParaRPr lang="en-US" sz="2300" dirty="0">
              <a:latin typeface="Candara" panose="020E0502030303020204" pitchFamily="34" charset="0"/>
            </a:endParaRPr>
          </a:p>
          <a:p>
            <a:r>
              <a:rPr lang="en-US" sz="2300" dirty="0">
                <a:latin typeface="Candara" panose="020E0502030303020204" pitchFamily="34" charset="0"/>
              </a:rPr>
              <a:t>Lower quartile weight</a:t>
            </a:r>
          </a:p>
          <a:p>
            <a:endParaRPr lang="en-US" sz="2300" dirty="0">
              <a:latin typeface="Candara" panose="020E0502030303020204" pitchFamily="34" charset="0"/>
            </a:endParaRPr>
          </a:p>
          <a:p>
            <a:r>
              <a:rPr lang="en-US" sz="2300" dirty="0">
                <a:latin typeface="Candara" panose="020E0502030303020204" pitchFamily="34" charset="0"/>
              </a:rPr>
              <a:t>Upper quartile weight</a:t>
            </a:r>
            <a:endParaRPr lang="en-US" sz="2300" b="0" dirty="0"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>
                <a:latin typeface="Candara" panose="020E0502030303020204" pitchFamily="34" charset="0"/>
              </a:rPr>
              <a:t>Using the cumulative frequency graph, estimate the:</a:t>
            </a:r>
          </a:p>
          <a:p>
            <a:endParaRPr lang="en-US" sz="2300" dirty="0">
              <a:latin typeface="Candara" panose="020E0502030303020204" pitchFamily="34" charset="0"/>
            </a:endParaRPr>
          </a:p>
          <a:p>
            <a:endParaRPr lang="en-US" sz="2300" dirty="0">
              <a:latin typeface="Candara" panose="020E0502030303020204" pitchFamily="34" charset="0"/>
            </a:endParaRPr>
          </a:p>
          <a:p>
            <a:endParaRPr lang="en-US" sz="2300" dirty="0">
              <a:latin typeface="Candara" panose="020E0502030303020204" pitchFamily="34" charset="0"/>
            </a:endParaRPr>
          </a:p>
          <a:p>
            <a:endParaRPr lang="en-US" sz="2300" dirty="0">
              <a:latin typeface="Candara" panose="020E0502030303020204" pitchFamily="34" charset="0"/>
            </a:endParaRPr>
          </a:p>
          <a:p>
            <a:endParaRPr lang="en-US" sz="2300" dirty="0">
              <a:latin typeface="Candara" panose="020E0502030303020204" pitchFamily="34" charset="0"/>
            </a:endParaRPr>
          </a:p>
          <a:p>
            <a:endParaRPr lang="en-US" sz="2300" dirty="0">
              <a:latin typeface="Candara" panose="020E0502030303020204" pitchFamily="34" charset="0"/>
            </a:endParaRPr>
          </a:p>
          <a:p>
            <a:endParaRPr lang="en-US" sz="2300" dirty="0">
              <a:latin typeface="Candara" panose="020E0502030303020204" pitchFamily="34" charset="0"/>
            </a:endParaRPr>
          </a:p>
          <a:p>
            <a:endParaRPr lang="en-US" sz="2300" dirty="0">
              <a:latin typeface="Candara" panose="020E0502030303020204" pitchFamily="34" charset="0"/>
            </a:endParaRPr>
          </a:p>
          <a:p>
            <a:endParaRPr lang="en-US" sz="2300" dirty="0">
              <a:latin typeface="Candara" panose="020E0502030303020204" pitchFamily="34" charset="0"/>
            </a:endParaRPr>
          </a:p>
          <a:p>
            <a:r>
              <a:rPr lang="en-US" sz="2300" dirty="0">
                <a:latin typeface="Candara" panose="020E0502030303020204" pitchFamily="34" charset="0"/>
              </a:rPr>
              <a:t>Median age</a:t>
            </a:r>
          </a:p>
          <a:p>
            <a:endParaRPr lang="en-US" sz="2300" dirty="0">
              <a:latin typeface="Candara" panose="020E0502030303020204" pitchFamily="34" charset="0"/>
            </a:endParaRPr>
          </a:p>
          <a:p>
            <a:r>
              <a:rPr lang="en-US" sz="2300" dirty="0">
                <a:latin typeface="Candara" panose="020E0502030303020204" pitchFamily="34" charset="0"/>
              </a:rPr>
              <a:t>Lower quartile age</a:t>
            </a:r>
          </a:p>
          <a:p>
            <a:endParaRPr lang="en-US" sz="2300" dirty="0">
              <a:latin typeface="Candara" panose="020E0502030303020204" pitchFamily="34" charset="0"/>
            </a:endParaRPr>
          </a:p>
          <a:p>
            <a:r>
              <a:rPr lang="en-US" sz="2300" dirty="0">
                <a:latin typeface="Candara" panose="020E0502030303020204" pitchFamily="34" charset="0"/>
              </a:rPr>
              <a:t>Upper quartile age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5279" y="1270485"/>
            <a:ext cx="4225441" cy="297410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2603" y="1270485"/>
            <a:ext cx="2994546" cy="28756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7064679" y="4284802"/>
                <a:ext cx="1791222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42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35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53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679" y="4284802"/>
                <a:ext cx="1791222" cy="193899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15CD819-142D-47B9-898A-35AED769422A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Corbettmaths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6"/>
              </a:rPr>
              <a:t>https://corbettmaths.com/</a:t>
            </a:r>
            <a:endParaRPr lang="en-US" sz="1400" dirty="0"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5608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1999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>
                <a:latin typeface="Candara" panose="020E0502030303020204" pitchFamily="34" charset="0"/>
              </a:rPr>
              <a:t>Using the cumulative frequency graph, estimate the:</a:t>
            </a:r>
          </a:p>
          <a:p>
            <a:endParaRPr lang="en-US" sz="2300" b="0" dirty="0">
              <a:latin typeface="Candara" panose="020E0502030303020204" pitchFamily="34" charset="0"/>
            </a:endParaRPr>
          </a:p>
          <a:p>
            <a:endParaRPr lang="en-US" sz="2300" dirty="0">
              <a:latin typeface="Candara" panose="020E0502030303020204" pitchFamily="34" charset="0"/>
            </a:endParaRPr>
          </a:p>
          <a:p>
            <a:endParaRPr lang="en-US" sz="2300" b="0" dirty="0">
              <a:latin typeface="Candara" panose="020E0502030303020204" pitchFamily="34" charset="0"/>
            </a:endParaRPr>
          </a:p>
          <a:p>
            <a:endParaRPr lang="en-US" sz="2300" dirty="0">
              <a:latin typeface="Candara" panose="020E0502030303020204" pitchFamily="34" charset="0"/>
            </a:endParaRPr>
          </a:p>
          <a:p>
            <a:endParaRPr lang="en-US" sz="2300" b="0" dirty="0">
              <a:latin typeface="Candara" panose="020E0502030303020204" pitchFamily="34" charset="0"/>
            </a:endParaRPr>
          </a:p>
          <a:p>
            <a:endParaRPr lang="en-US" sz="2300" dirty="0">
              <a:latin typeface="Candara" panose="020E0502030303020204" pitchFamily="34" charset="0"/>
            </a:endParaRPr>
          </a:p>
          <a:p>
            <a:endParaRPr lang="en-US" sz="2300" b="0" dirty="0">
              <a:latin typeface="Candara" panose="020E0502030303020204" pitchFamily="34" charset="0"/>
            </a:endParaRPr>
          </a:p>
          <a:p>
            <a:endParaRPr lang="en-US" sz="2300" dirty="0">
              <a:latin typeface="Candara" panose="020E0502030303020204" pitchFamily="34" charset="0"/>
            </a:endParaRPr>
          </a:p>
          <a:p>
            <a:endParaRPr lang="en-US" sz="2300" b="0" dirty="0">
              <a:latin typeface="Candara" panose="020E0502030303020204" pitchFamily="34" charset="0"/>
            </a:endParaRPr>
          </a:p>
          <a:p>
            <a:r>
              <a:rPr lang="en-US" sz="2300" dirty="0">
                <a:latin typeface="Candara" panose="020E0502030303020204" pitchFamily="34" charset="0"/>
              </a:rPr>
              <a:t>Interquartile range of the weights</a:t>
            </a:r>
            <a:endParaRPr lang="en-US" sz="2300" b="0" dirty="0"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>
                <a:latin typeface="Candara" panose="020E0502030303020204" pitchFamily="34" charset="0"/>
              </a:rPr>
              <a:t>Using the cumulative frequency graph, estimate the:</a:t>
            </a:r>
          </a:p>
          <a:p>
            <a:endParaRPr lang="en-US" sz="2300" dirty="0">
              <a:latin typeface="Candara" panose="020E0502030303020204" pitchFamily="34" charset="0"/>
            </a:endParaRPr>
          </a:p>
          <a:p>
            <a:endParaRPr lang="en-US" sz="2300" dirty="0">
              <a:latin typeface="Candara" panose="020E0502030303020204" pitchFamily="34" charset="0"/>
            </a:endParaRPr>
          </a:p>
          <a:p>
            <a:endParaRPr lang="en-US" sz="2300" dirty="0">
              <a:latin typeface="Candara" panose="020E0502030303020204" pitchFamily="34" charset="0"/>
            </a:endParaRPr>
          </a:p>
          <a:p>
            <a:endParaRPr lang="en-US" sz="2300" dirty="0">
              <a:latin typeface="Candara" panose="020E0502030303020204" pitchFamily="34" charset="0"/>
            </a:endParaRPr>
          </a:p>
          <a:p>
            <a:endParaRPr lang="en-US" sz="2300" dirty="0">
              <a:latin typeface="Candara" panose="020E0502030303020204" pitchFamily="34" charset="0"/>
            </a:endParaRPr>
          </a:p>
          <a:p>
            <a:endParaRPr lang="en-US" sz="2300" dirty="0">
              <a:latin typeface="Candara" panose="020E0502030303020204" pitchFamily="34" charset="0"/>
            </a:endParaRPr>
          </a:p>
          <a:p>
            <a:endParaRPr lang="en-US" sz="2300" dirty="0">
              <a:latin typeface="Candara" panose="020E0502030303020204" pitchFamily="34" charset="0"/>
            </a:endParaRPr>
          </a:p>
          <a:p>
            <a:endParaRPr lang="en-US" sz="2300" dirty="0">
              <a:latin typeface="Candara" panose="020E0502030303020204" pitchFamily="34" charset="0"/>
            </a:endParaRPr>
          </a:p>
          <a:p>
            <a:endParaRPr lang="en-US" sz="2300" dirty="0">
              <a:latin typeface="Candara" panose="020E0502030303020204" pitchFamily="34" charset="0"/>
            </a:endParaRPr>
          </a:p>
          <a:p>
            <a:r>
              <a:rPr lang="en-US" sz="2300" dirty="0">
                <a:latin typeface="Candara" panose="020E0502030303020204" pitchFamily="34" charset="0"/>
              </a:rPr>
              <a:t>Interquartile range of the ages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5279" y="1270485"/>
            <a:ext cx="4225441" cy="297410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2603" y="1270485"/>
            <a:ext cx="2994546" cy="28756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571998" y="478792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18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8" y="4787921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B4EAF447-3662-41FD-B940-33CCE50F2CE7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Corbettmaths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6"/>
              </a:rPr>
              <a:t>https://corbettmaths.com/</a:t>
            </a:r>
            <a:endParaRPr lang="en-US" sz="1400" dirty="0"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6058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1999" cy="61093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300" dirty="0">
                    <a:latin typeface="Candara" panose="020E0502030303020204" pitchFamily="34" charset="0"/>
                  </a:rPr>
                  <a:t>Using the cumulative frequency graph, estimate the:</a:t>
                </a:r>
              </a:p>
              <a:p>
                <a:endParaRPr lang="en-US" sz="2300" b="0" dirty="0">
                  <a:latin typeface="Candara" panose="020E0502030303020204" pitchFamily="34" charset="0"/>
                </a:endParaRPr>
              </a:p>
              <a:p>
                <a:endParaRPr lang="en-US" sz="2300" dirty="0">
                  <a:latin typeface="Candara" panose="020E0502030303020204" pitchFamily="34" charset="0"/>
                </a:endParaRPr>
              </a:p>
              <a:p>
                <a:endParaRPr lang="en-US" sz="2300" b="0" dirty="0">
                  <a:latin typeface="Candara" panose="020E0502030303020204" pitchFamily="34" charset="0"/>
                </a:endParaRPr>
              </a:p>
              <a:p>
                <a:endParaRPr lang="en-US" sz="2300" dirty="0">
                  <a:latin typeface="Candara" panose="020E0502030303020204" pitchFamily="34" charset="0"/>
                </a:endParaRPr>
              </a:p>
              <a:p>
                <a:endParaRPr lang="en-US" sz="2300" b="0" dirty="0">
                  <a:latin typeface="Candara" panose="020E0502030303020204" pitchFamily="34" charset="0"/>
                </a:endParaRPr>
              </a:p>
              <a:p>
                <a:endParaRPr lang="en-US" sz="2300" dirty="0">
                  <a:latin typeface="Candara" panose="020E0502030303020204" pitchFamily="34" charset="0"/>
                </a:endParaRPr>
              </a:p>
              <a:p>
                <a:endParaRPr lang="en-US" sz="2300" b="0" dirty="0">
                  <a:latin typeface="Candara" panose="020E0502030303020204" pitchFamily="34" charset="0"/>
                </a:endParaRPr>
              </a:p>
              <a:p>
                <a:endParaRPr lang="en-US" sz="2300" dirty="0">
                  <a:latin typeface="Candara" panose="020E0502030303020204" pitchFamily="34" charset="0"/>
                </a:endParaRPr>
              </a:p>
              <a:p>
                <a:endParaRPr lang="en-US" sz="2300" b="0" dirty="0">
                  <a:latin typeface="Candara" panose="020E0502030303020204" pitchFamily="34" charset="0"/>
                </a:endParaRPr>
              </a:p>
              <a:p>
                <a:r>
                  <a:rPr lang="en-US" sz="2300" dirty="0">
                    <a:latin typeface="Candara" panose="020E0502030303020204" pitchFamily="34" charset="0"/>
                  </a:rPr>
                  <a:t>Number of people who weight less than </a:t>
                </a:r>
                <a14:m>
                  <m:oMath xmlns:m="http://schemas.openxmlformats.org/officeDocument/2006/math">
                    <m:r>
                      <a:rPr lang="en-US" sz="2300" i="1">
                        <a:latin typeface="Cambria Math" panose="02040503050406030204" pitchFamily="18" charset="0"/>
                      </a:rPr>
                      <m:t>40 </m:t>
                    </m:r>
                    <m:r>
                      <a:rPr lang="en-US" sz="2300" i="1">
                        <a:latin typeface="Cambria Math" panose="02040503050406030204" pitchFamily="18" charset="0"/>
                      </a:rPr>
                      <m:t>𝑘𝑔</m:t>
                    </m:r>
                  </m:oMath>
                </a14:m>
                <a:endParaRPr lang="en-US" sz="2300" dirty="0">
                  <a:latin typeface="Candara" panose="020E0502030303020204" pitchFamily="34" charset="0"/>
                </a:endParaRPr>
              </a:p>
              <a:p>
                <a:endParaRPr lang="en-US" sz="2300" dirty="0">
                  <a:latin typeface="Candara" panose="020E0502030303020204" pitchFamily="34" charset="0"/>
                </a:endParaRPr>
              </a:p>
              <a:p>
                <a:r>
                  <a:rPr lang="en-US" sz="2300" dirty="0">
                    <a:latin typeface="Candara" panose="020E0502030303020204" pitchFamily="34" charset="0"/>
                  </a:rPr>
                  <a:t>Number of people who weigh more than </a:t>
                </a:r>
                <a14:m>
                  <m:oMath xmlns:m="http://schemas.openxmlformats.org/officeDocument/2006/math">
                    <m:r>
                      <a:rPr lang="en-US" sz="2300" b="0" i="1" smtClean="0">
                        <a:latin typeface="Cambria Math" panose="02040503050406030204" pitchFamily="18" charset="0"/>
                      </a:rPr>
                      <m:t>100 </m:t>
                    </m:r>
                    <m:r>
                      <a:rPr lang="en-US" sz="2300" b="0" i="1" smtClean="0">
                        <a:latin typeface="Cambria Math" panose="02040503050406030204" pitchFamily="18" charset="0"/>
                      </a:rPr>
                      <m:t>𝑘𝑔</m:t>
                    </m:r>
                  </m:oMath>
                </a14:m>
                <a:endParaRPr lang="en-US" sz="2300" b="0" dirty="0">
                  <a:latin typeface="Candara" panose="020E0502030303020204" pitchFamily="34" charset="0"/>
                </a:endParaRPr>
              </a:p>
              <a:p>
                <a:endParaRPr lang="en-US" sz="23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1999" cy="6109365"/>
              </a:xfrm>
              <a:prstGeom prst="rect">
                <a:avLst/>
              </a:prstGeom>
              <a:blipFill>
                <a:blip r:embed="rId3"/>
                <a:stretch>
                  <a:fillRect l="-1867" t="-699" r="-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54014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300" dirty="0">
                    <a:latin typeface="Candara" panose="020E0502030303020204" pitchFamily="34" charset="0"/>
                  </a:rPr>
                  <a:t>Using the cumulative frequency graph, estimate the:</a:t>
                </a:r>
              </a:p>
              <a:p>
                <a:endParaRPr lang="en-US" sz="2300" dirty="0">
                  <a:latin typeface="Candara" panose="020E0502030303020204" pitchFamily="34" charset="0"/>
                </a:endParaRPr>
              </a:p>
              <a:p>
                <a:endParaRPr lang="en-US" sz="2300" dirty="0">
                  <a:latin typeface="Candara" panose="020E0502030303020204" pitchFamily="34" charset="0"/>
                </a:endParaRPr>
              </a:p>
              <a:p>
                <a:endParaRPr lang="en-US" sz="2300" dirty="0">
                  <a:latin typeface="Candara" panose="020E0502030303020204" pitchFamily="34" charset="0"/>
                </a:endParaRPr>
              </a:p>
              <a:p>
                <a:endParaRPr lang="en-US" sz="2300" dirty="0">
                  <a:latin typeface="Candara" panose="020E0502030303020204" pitchFamily="34" charset="0"/>
                </a:endParaRPr>
              </a:p>
              <a:p>
                <a:endParaRPr lang="en-US" sz="2300" dirty="0">
                  <a:latin typeface="Candara" panose="020E0502030303020204" pitchFamily="34" charset="0"/>
                </a:endParaRPr>
              </a:p>
              <a:p>
                <a:endParaRPr lang="en-US" sz="2300" dirty="0">
                  <a:latin typeface="Candara" panose="020E0502030303020204" pitchFamily="34" charset="0"/>
                </a:endParaRPr>
              </a:p>
              <a:p>
                <a:endParaRPr lang="en-US" sz="2300" dirty="0">
                  <a:latin typeface="Candara" panose="020E0502030303020204" pitchFamily="34" charset="0"/>
                </a:endParaRPr>
              </a:p>
              <a:p>
                <a:endParaRPr lang="en-US" sz="2300" dirty="0">
                  <a:latin typeface="Candara" panose="020E0502030303020204" pitchFamily="34" charset="0"/>
                </a:endParaRPr>
              </a:p>
              <a:p>
                <a:endParaRPr lang="en-US" sz="2300" dirty="0">
                  <a:latin typeface="Candara" panose="020E0502030303020204" pitchFamily="34" charset="0"/>
                </a:endParaRPr>
              </a:p>
              <a:p>
                <a:r>
                  <a:rPr lang="en-US" sz="2300" dirty="0">
                    <a:latin typeface="Candara" panose="020E0502030303020204" pitchFamily="34" charset="0"/>
                  </a:rPr>
                  <a:t>Number of people younger than </a:t>
                </a:r>
                <a14:m>
                  <m:oMath xmlns:m="http://schemas.openxmlformats.org/officeDocument/2006/math">
                    <m:r>
                      <a:rPr lang="en-US" sz="2300" b="0" i="1" smtClean="0">
                        <a:latin typeface="Cambria Math" panose="02040503050406030204" pitchFamily="18" charset="0"/>
                      </a:rPr>
                      <m:t>35</m:t>
                    </m:r>
                  </m:oMath>
                </a14:m>
                <a:endParaRPr lang="en-US" sz="2300" b="0" dirty="0">
                  <a:latin typeface="Candara" panose="020E0502030303020204" pitchFamily="34" charset="0"/>
                </a:endParaRPr>
              </a:p>
              <a:p>
                <a:endParaRPr lang="en-US" sz="2300" dirty="0">
                  <a:latin typeface="Candara" panose="020E0502030303020204" pitchFamily="34" charset="0"/>
                </a:endParaRPr>
              </a:p>
              <a:p>
                <a:endParaRPr lang="en-US" sz="2300" dirty="0">
                  <a:latin typeface="Candara" panose="020E0502030303020204" pitchFamily="34" charset="0"/>
                </a:endParaRPr>
              </a:p>
              <a:p>
                <a:r>
                  <a:rPr lang="en-US" sz="2300" dirty="0">
                    <a:latin typeface="Candara" panose="020E0502030303020204" pitchFamily="34" charset="0"/>
                  </a:rPr>
                  <a:t>Number of people older than </a:t>
                </a:r>
                <a14:m>
                  <m:oMath xmlns:m="http://schemas.openxmlformats.org/officeDocument/2006/math">
                    <m:r>
                      <a:rPr lang="en-US" sz="2300" b="0" i="1" smtClean="0">
                        <a:latin typeface="Cambria Math" panose="02040503050406030204" pitchFamily="18" charset="0"/>
                      </a:rPr>
                      <m:t>62</m:t>
                    </m:r>
                  </m:oMath>
                </a14:m>
                <a:endParaRPr lang="en-US" sz="23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5401479"/>
              </a:xfrm>
              <a:prstGeom prst="rect">
                <a:avLst/>
              </a:prstGeom>
              <a:blipFill>
                <a:blip r:embed="rId4"/>
                <a:stretch>
                  <a:fillRect l="-1867" t="-903" b="-15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5279" y="1270485"/>
            <a:ext cx="4225441" cy="297410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2603" y="1270485"/>
            <a:ext cx="2994546" cy="28756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571998" y="4787921"/>
                <a:ext cx="4572001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25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8" y="4787921"/>
                <a:ext cx="4572001" cy="156966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17312C64-A4F5-4959-BEF0-6BCD710A4278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Corbettmaths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8"/>
              </a:rPr>
              <a:t>https://corbettmaths.com/</a:t>
            </a:r>
            <a:endParaRPr lang="en-US" sz="1400" dirty="0"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797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199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>
                <a:latin typeface="Candara" panose="020E0502030303020204" pitchFamily="34" charset="0"/>
              </a:rPr>
              <a:t>Using the cumulative frequency graph, draw a box plot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>
                <a:latin typeface="Candara" panose="020E0502030303020204" pitchFamily="34" charset="0"/>
              </a:rPr>
              <a:t>Using the cumulative frequency graph, draw a box plot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6973" y="1328857"/>
            <a:ext cx="4025232" cy="225358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9238" y="3867265"/>
            <a:ext cx="3262967" cy="66133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9346" y="3924076"/>
            <a:ext cx="3232859" cy="75142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8687" y="1337936"/>
            <a:ext cx="4219581" cy="278312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1770" y="4121064"/>
            <a:ext cx="3405258" cy="110191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ACB4139-3AF8-4CCF-A88D-85FDF9A5D349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Corbettmaths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8"/>
              </a:rPr>
              <a:t>https://corbettmaths.com/</a:t>
            </a:r>
            <a:endParaRPr lang="en-US" sz="1400" dirty="0"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619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199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>
                <a:latin typeface="Candara" panose="020E0502030303020204" pitchFamily="34" charset="0"/>
              </a:rPr>
              <a:t>Draw a box plot to show this information.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>
                <a:latin typeface="Candara" panose="020E0502030303020204" pitchFamily="34" charset="0"/>
              </a:rPr>
              <a:t>Draw a box plot to show this information.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6054" y="1293334"/>
            <a:ext cx="3847373" cy="232725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093" y="3734988"/>
            <a:ext cx="4341707" cy="1200267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406154" y="1293334"/>
            <a:ext cx="3847373" cy="2327257"/>
            <a:chOff x="4934313" y="1305709"/>
            <a:chExt cx="3847373" cy="2327257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34313" y="1305709"/>
              <a:ext cx="3847373" cy="2327257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7749255" y="1841326"/>
              <a:ext cx="730865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0070C0"/>
                  </a:solidFill>
                </a:rPr>
                <a:t>60 kg</a:t>
              </a:r>
              <a:endParaRPr lang="en-GB" b="1" dirty="0">
                <a:solidFill>
                  <a:srgbClr val="0070C0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774307" y="1471994"/>
              <a:ext cx="730865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0070C0"/>
                  </a:solidFill>
                </a:rPr>
                <a:t>51 kg</a:t>
              </a:r>
              <a:endParaRPr lang="en-GB" b="1" dirty="0">
                <a:solidFill>
                  <a:srgbClr val="0070C0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749254" y="2265751"/>
              <a:ext cx="730865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0070C0"/>
                  </a:solidFill>
                </a:rPr>
                <a:t>71 kg</a:t>
              </a:r>
              <a:endParaRPr lang="en-GB" b="1" dirty="0">
                <a:solidFill>
                  <a:srgbClr val="0070C0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774306" y="2635083"/>
              <a:ext cx="730865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0070C0"/>
                  </a:solidFill>
                </a:rPr>
                <a:t>74 kg</a:t>
              </a:r>
              <a:endParaRPr lang="en-GB" b="1" dirty="0">
                <a:solidFill>
                  <a:srgbClr val="0070C0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774306" y="3039548"/>
              <a:ext cx="84360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0070C0"/>
                  </a:solidFill>
                </a:rPr>
                <a:t>83 kg</a:t>
              </a:r>
              <a:endParaRPr lang="en-GB" b="1" dirty="0">
                <a:solidFill>
                  <a:srgbClr val="0070C0"/>
                </a:solidFill>
              </a:endParaRPr>
            </a:p>
          </p:txBody>
        </p:sp>
      </p:grpSp>
      <p:pic>
        <p:nvPicPr>
          <p:cNvPr id="23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9043" y="3734987"/>
            <a:ext cx="4341707" cy="120026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5"/>
          <a:srcRect b="1739"/>
          <a:stretch/>
        </p:blipFill>
        <p:spPr>
          <a:xfrm>
            <a:off x="4729043" y="3751798"/>
            <a:ext cx="4341707" cy="150480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95C7802-B598-4A92-9338-56F2B939A72A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Corbettmaths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6"/>
              </a:rPr>
              <a:t>https://corbettmaths.com/</a:t>
            </a:r>
            <a:endParaRPr lang="en-US" sz="1400" dirty="0"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9259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1999" cy="800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300" dirty="0">
                    <a:latin typeface="Candara" panose="020E0502030303020204" pitchFamily="34" charset="0"/>
                  </a:rPr>
                  <a:t>Estimate the number of people with weight greater than </a:t>
                </a:r>
                <a14:m>
                  <m:oMath xmlns:m="http://schemas.openxmlformats.org/officeDocument/2006/math">
                    <m:r>
                      <a:rPr lang="en-US" sz="2300" b="0" i="1" smtClean="0">
                        <a:latin typeface="Cambria Math" panose="02040503050406030204" pitchFamily="18" charset="0"/>
                      </a:rPr>
                      <m:t>115 </m:t>
                    </m:r>
                    <m:r>
                      <a:rPr lang="en-US" sz="2300" b="0" i="1" smtClean="0">
                        <a:latin typeface="Cambria Math" panose="02040503050406030204" pitchFamily="18" charset="0"/>
                      </a:rPr>
                      <m:t>𝑘𝑔</m:t>
                    </m:r>
                  </m:oMath>
                </a14:m>
                <a:endParaRPr lang="en-US" sz="23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1999" cy="800219"/>
              </a:xfrm>
              <a:prstGeom prst="rect">
                <a:avLst/>
              </a:prstGeom>
              <a:blipFill>
                <a:blip r:embed="rId3"/>
                <a:stretch>
                  <a:fillRect l="-1867" t="-5344" b="-167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1541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300" dirty="0">
                    <a:latin typeface="Candara" panose="020E0502030303020204" pitchFamily="34" charset="0"/>
                  </a:rPr>
                  <a:t>Estimate the number of people who travelled a distance greater than </a:t>
                </a:r>
                <a14:m>
                  <m:oMath xmlns:m="http://schemas.openxmlformats.org/officeDocument/2006/math">
                    <m:r>
                      <a:rPr lang="en-US" sz="2300" b="0" i="1" smtClean="0">
                        <a:latin typeface="Cambria Math" panose="02040503050406030204" pitchFamily="18" charset="0"/>
                      </a:rPr>
                      <m:t>17.5 </m:t>
                    </m:r>
                    <m:r>
                      <a:rPr lang="en-US" sz="2300" b="0" i="1" smtClean="0">
                        <a:latin typeface="Cambria Math" panose="02040503050406030204" pitchFamily="18" charset="0"/>
                      </a:rPr>
                      <m:t>𝑘𝑚</m:t>
                    </m:r>
                  </m:oMath>
                </a14:m>
                <a:endParaRPr lang="en-US" sz="23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154162"/>
              </a:xfrm>
              <a:prstGeom prst="rect">
                <a:avLst/>
              </a:prstGeom>
              <a:blipFill>
                <a:blip r:embed="rId4"/>
                <a:stretch>
                  <a:fillRect l="-1867" t="-4233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1" y="3826877"/>
                <a:ext cx="457199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13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1" y="3826877"/>
                <a:ext cx="4571999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4579" y="1445638"/>
            <a:ext cx="4042840" cy="340753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0319" y="1635077"/>
            <a:ext cx="4119493" cy="202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986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199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>
                <a:latin typeface="Candara" panose="020E0502030303020204" pitchFamily="34" charset="0"/>
              </a:rPr>
              <a:t>Draw a frequency polygon for the information</a:t>
            </a:r>
            <a:endParaRPr lang="en-US" sz="2300" b="0" dirty="0"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>
                <a:latin typeface="Candara" panose="020E0502030303020204" pitchFamily="34" charset="0"/>
              </a:rPr>
              <a:t>Draw a frequency polygon for the information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181" y="1255186"/>
            <a:ext cx="3172561" cy="267401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8864" y="1255187"/>
            <a:ext cx="4258269" cy="275310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110" y="4008296"/>
            <a:ext cx="3763780" cy="26000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3152" y="4008296"/>
            <a:ext cx="3746738" cy="277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618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Graphs and charts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558631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Histograms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90377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Candara" panose="020E0502030303020204" pitchFamily="34" charset="0"/>
              </a:rPr>
              <a:t>Listing outcomes + Permutations/combinations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560031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Probability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448703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Sampling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284141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Venn diagrams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3767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7036</TotalTime>
  <Words>13560</Words>
  <Application>Microsoft Office PowerPoint</Application>
  <PresentationFormat>On-screen Show (4:3)</PresentationFormat>
  <Paragraphs>3936</Paragraphs>
  <Slides>169</Slides>
  <Notes>119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169</vt:i4>
      </vt:variant>
    </vt:vector>
  </HeadingPairs>
  <TitlesOfParts>
    <vt:vector size="174" baseType="lpstr">
      <vt:lpstr>Arial</vt:lpstr>
      <vt:lpstr>Calibri</vt:lpstr>
      <vt:lpstr>Cambria Math</vt:lpstr>
      <vt:lpstr>Candara</vt:lpstr>
      <vt:lpstr>Office Theme</vt:lpstr>
      <vt:lpstr>PowerPoint Presentation</vt:lpstr>
      <vt:lpstr>PowerPoint Presentation</vt:lpstr>
      <vt:lpstr>PROBABILITY AND STATISTICS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584</cp:revision>
  <dcterms:created xsi:type="dcterms:W3CDTF">2020-05-18T02:11:06Z</dcterms:created>
  <dcterms:modified xsi:type="dcterms:W3CDTF">2020-08-31T15:52:29Z</dcterms:modified>
</cp:coreProperties>
</file>