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0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55.xml" ContentType="application/vnd.openxmlformats-officedocument.presentationml.slide+xml"/>
  <Override PartName="/ppt/slides/slide16.xml" ContentType="application/vnd.openxmlformats-officedocument.presentationml.slide+xml"/>
  <Override PartName="/ppt/slides/slide163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84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1"/>
  </p:notesMasterIdLst>
  <p:handoutMasterIdLst>
    <p:handoutMasterId r:id="rId172"/>
  </p:handoutMasterIdLst>
  <p:sldIdLst>
    <p:sldId id="1202" r:id="rId5"/>
    <p:sldId id="1208" r:id="rId6"/>
    <p:sldId id="1249" r:id="rId7"/>
    <p:sldId id="1250" r:id="rId8"/>
    <p:sldId id="1242" r:id="rId9"/>
    <p:sldId id="1238" r:id="rId10"/>
    <p:sldId id="1239" r:id="rId11"/>
    <p:sldId id="1246" r:id="rId12"/>
    <p:sldId id="1247" r:id="rId13"/>
    <p:sldId id="1248" r:id="rId14"/>
    <p:sldId id="1251" r:id="rId15"/>
    <p:sldId id="1252" r:id="rId16"/>
    <p:sldId id="1254" r:id="rId17"/>
    <p:sldId id="1253" r:id="rId18"/>
    <p:sldId id="1296" r:id="rId19"/>
    <p:sldId id="1297" r:id="rId20"/>
    <p:sldId id="1298" r:id="rId21"/>
    <p:sldId id="1299" r:id="rId22"/>
    <p:sldId id="1300" r:id="rId23"/>
    <p:sldId id="1301" r:id="rId24"/>
    <p:sldId id="1266" r:id="rId25"/>
    <p:sldId id="1233" r:id="rId26"/>
    <p:sldId id="1237" r:id="rId27"/>
    <p:sldId id="1302" r:id="rId28"/>
    <p:sldId id="1303" r:id="rId29"/>
    <p:sldId id="1305" r:id="rId30"/>
    <p:sldId id="1306" r:id="rId31"/>
    <p:sldId id="1307" r:id="rId32"/>
    <p:sldId id="1308" r:id="rId33"/>
    <p:sldId id="1275" r:id="rId34"/>
    <p:sldId id="1234" r:id="rId35"/>
    <p:sldId id="1309" r:id="rId36"/>
    <p:sldId id="1235" r:id="rId37"/>
    <p:sldId id="1236" r:id="rId38"/>
    <p:sldId id="1286" r:id="rId39"/>
    <p:sldId id="1240" r:id="rId40"/>
    <p:sldId id="1244" r:id="rId41"/>
    <p:sldId id="1245" r:id="rId42"/>
    <p:sldId id="1243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171" Type="http://schemas.openxmlformats.org/officeDocument/2006/relationships/notesMaster" Target="notesMasters/notesMaster1.xml"/><Relationship Id="rId172" Type="http://schemas.openxmlformats.org/officeDocument/2006/relationships/handoutMaster" Target="handoutMasters/handoutMaster1.xml"/><Relationship Id="rId173" Type="http://schemas.openxmlformats.org/officeDocument/2006/relationships/presProps" Target="presProps.xml"/><Relationship Id="rId174" Type="http://schemas.openxmlformats.org/officeDocument/2006/relationships/viewProps" Target="viewProps.xml"/><Relationship Id="rId175" Type="http://schemas.openxmlformats.org/officeDocument/2006/relationships/theme" Target="theme/theme1.xml"/><Relationship Id="rId17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727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683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20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526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221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194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071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240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350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357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235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5070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771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315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998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81496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43.xml"/><Relationship Id="rId4" Type="http://schemas.openxmlformats.org/officeDocument/2006/relationships/slide" Target="slide52.xml"/><Relationship Id="rId5" Type="http://schemas.openxmlformats.org/officeDocument/2006/relationships/slide" Target="slide75.xml"/><Relationship Id="rId6" Type="http://schemas.openxmlformats.org/officeDocument/2006/relationships/slide" Target="slide84.xml"/><Relationship Id="rId7" Type="http://schemas.openxmlformats.org/officeDocument/2006/relationships/slide" Target="slide103.xml"/><Relationship Id="rId8" Type="http://schemas.openxmlformats.org/officeDocument/2006/relationships/slide" Target="slide155.xml"/><Relationship Id="rId9" Type="http://schemas.openxmlformats.org/officeDocument/2006/relationships/slide" Target="slide16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0.png"/><Relationship Id="rId4" Type="http://schemas.openxmlformats.org/officeDocument/2006/relationships/image" Target="../media/image38.png"/><Relationship Id="rId5" Type="http://schemas.openxmlformats.org/officeDocument/2006/relationships/image" Target="../media/image4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2.png"/><Relationship Id="rId4" Type="http://schemas.openxmlformats.org/officeDocument/2006/relationships/image" Target="../media/image38.png"/><Relationship Id="rId5" Type="http://schemas.openxmlformats.org/officeDocument/2006/relationships/image" Target="../media/image4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5.png"/><Relationship Id="rId6" Type="http://schemas.openxmlformats.org/officeDocument/2006/relationships/hyperlink" Target="https://corbettmaths.com/" TargetMode="Externa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6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3.png"/><Relationship Id="rId4" Type="http://schemas.openxmlformats.org/officeDocument/2006/relationships/image" Target="../media/image54.png"/><Relationship Id="rId5" Type="http://schemas.openxmlformats.org/officeDocument/2006/relationships/image" Target="../media/image6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1.png"/><Relationship Id="rId3" Type="http://schemas.openxmlformats.org/officeDocument/2006/relationships/image" Target="../media/image671.png"/><Relationship Id="rId4" Type="http://schemas.openxmlformats.org/officeDocument/2006/relationships/image" Target="../media/image58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0.png"/><Relationship Id="rId4" Type="http://schemas.openxmlformats.org/officeDocument/2006/relationships/image" Target="../media/image54.png"/><Relationship Id="rId5" Type="http://schemas.openxmlformats.org/officeDocument/2006/relationships/image" Target="../media/image62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1.png"/><Relationship Id="rId3" Type="http://schemas.openxmlformats.org/officeDocument/2006/relationships/image" Target="../media/image691.png"/><Relationship Id="rId4" Type="http://schemas.openxmlformats.org/officeDocument/2006/relationships/image" Target="../media/image70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1.png"/><Relationship Id="rId3" Type="http://schemas.openxmlformats.org/officeDocument/2006/relationships/image" Target="../media/image691.png"/><Relationship Id="rId4" Type="http://schemas.openxmlformats.org/officeDocument/2006/relationships/image" Target="../media/image70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image" Target="../media/image7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PROBABILITY AND STATISTICS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919161"/>
              </p:ext>
            </p:extLst>
          </p:nvPr>
        </p:nvGraphicFramePr>
        <p:xfrm>
          <a:off x="0" y="806457"/>
          <a:ext cx="9144000" cy="5060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Averages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and the range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3" action="ppaction://hlinksldjump"/>
                        </a:rPr>
                        <a:t>Cumulative frequency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4" action="ppaction://hlinksldjump"/>
                        </a:rPr>
                        <a:t>Graphs and charts</a:t>
                      </a:r>
                      <a:endParaRPr lang="en-US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andara" panose="020E0502030303020204" pitchFamily="34" charset="0"/>
                          <a:hlinkClick r:id="rId5" action="ppaction://hlinksldjump"/>
                        </a:rPr>
                        <a:t>Histograms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6" action="ppaction://hlinksldjump"/>
                        </a:rPr>
                        <a:t>Listing outcomes + permutations/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combinations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Probability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8" action="ppaction://hlinksldjump"/>
                        </a:rPr>
                        <a:t>Sampling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9" action="ppaction://hlinksldjump"/>
                        </a:rPr>
                        <a:t>Venn diagrams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280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Averages and the 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50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mean of: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3, 4, 5, 6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3, 4, 5, 6, 7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3, 4, 5, 6, 7, 0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mean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2, 5, 7, 0, 1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421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mean of: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123, 45, 67, 8, 9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mean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987, 65, 43, 2, 1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219.6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192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of four numbers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One of the numbers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mean of the other three numbers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of four numbers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2.6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One of the numbers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mean of the other three numbers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2017931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2017931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201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Four numbers have a mean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The first three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2, 3,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fourth number?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Four numbers have a mean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The first three are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2, 3,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fourth number?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25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score after six tests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</a:t>
                </a:r>
                <a:r>
                  <a:rPr lang="en-US" sz="2400" dirty="0">
                    <a:latin typeface="Candara" panose="020E0502030303020204" pitchFamily="34" charset="0"/>
                  </a:rPr>
                  <a:t>One more test is taken. After this test the mean score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was the score on the final test?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score after five tests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One more test is taken. After this test the mean score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was the score on the final test?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2226438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2226438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701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score after six tests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</a:t>
                </a:r>
                <a:r>
                  <a:rPr lang="en-US" sz="2400" dirty="0">
                    <a:latin typeface="Candara" panose="020E0502030303020204" pitchFamily="34" charset="0"/>
                  </a:rPr>
                  <a:t>One more test is taken. After this test the mean score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was the score on the final test?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score after five tests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One more test is taken. After this test the mean score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was the score on the final test?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2226438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2226438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29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The mean of five numbers is 8.</a:t>
            </a:r>
          </a:p>
          <a:p>
            <a:r>
              <a:rPr lang="en-US" sz="2400" b="0" dirty="0">
                <a:latin typeface="Candara" panose="020E0502030303020204" pitchFamily="34" charset="0"/>
              </a:rPr>
              <a:t>Three of the numbers are chosen and the mean is found to be 5.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What is the mean of the remaining two numbers?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The mean of five numbers is 6.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Three of the numbers are chosen and the mean is found to be 8.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What is the mean of the remaining two numbers?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457271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457271"/>
                <a:ext cx="4571999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897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height of 20 players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164 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A player with a height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152 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leaves the team.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new mean height of the team?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r="-533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height of 20 players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146 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A player with a height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125 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leaves the team.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new mean height of the team?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r="-533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457271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147.1 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457271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986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height of 14 players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172 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A player with a height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197 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leaves the team.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new mean height of the team?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r="-533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height of 14 players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127 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A player with a height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142 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leaves the team.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new mean height of the team?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r="-533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457271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125.8 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457271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76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A group of students take a test.</a:t>
            </a:r>
          </a:p>
          <a:p>
            <a:r>
              <a:rPr lang="en-US" sz="2400" b="0" dirty="0">
                <a:latin typeface="Candara" panose="020E0502030303020204" pitchFamily="34" charset="0"/>
              </a:rPr>
              <a:t>The group consists of 24 boys and 16 girls.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The mean mark for the boys is 36.</a:t>
            </a:r>
          </a:p>
          <a:p>
            <a:r>
              <a:rPr lang="en-US" sz="2400" b="0" dirty="0">
                <a:latin typeface="Candara" panose="020E0502030303020204" pitchFamily="34" charset="0"/>
              </a:rPr>
              <a:t>The mean mark for the girls is 33</a:t>
            </a:r>
            <a:r>
              <a:rPr lang="en-US" sz="2400" dirty="0">
                <a:latin typeface="Candara" panose="020E0502030303020204" pitchFamily="34" charset="0"/>
              </a:rPr>
              <a:t>.</a:t>
            </a:r>
          </a:p>
          <a:p>
            <a:r>
              <a:rPr lang="en-US" sz="2400" b="0" dirty="0">
                <a:latin typeface="Candara" panose="020E0502030303020204" pitchFamily="34" charset="0"/>
              </a:rPr>
              <a:t>Calculate the mean mark for the whole group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A group of students take a test.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The group consists of 12 boys and 8 girls.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The mean mark for the boys is 18.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The mean mark for the girls is 16.5.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Calculate the mean mark for the whole group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429000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17.4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429000"/>
                <a:ext cx="4571999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590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A group of men, women and children take a test.</a:t>
            </a:r>
          </a:p>
          <a:p>
            <a:r>
              <a:rPr lang="en-US" sz="2400" b="0" dirty="0">
                <a:latin typeface="Candara" panose="020E0502030303020204" pitchFamily="34" charset="0"/>
              </a:rPr>
              <a:t>The mean score for women is 31.2</a:t>
            </a:r>
          </a:p>
          <a:p>
            <a:r>
              <a:rPr lang="en-US" sz="2400" dirty="0">
                <a:latin typeface="Candara" panose="020E0502030303020204" pitchFamily="34" charset="0"/>
              </a:rPr>
              <a:t>The mean score for children is 18.4</a:t>
            </a:r>
          </a:p>
          <a:p>
            <a:r>
              <a:rPr lang="en-US" sz="2400" b="0" dirty="0">
                <a:latin typeface="Candara" panose="020E0502030303020204" pitchFamily="34" charset="0"/>
              </a:rPr>
              <a:t>The mean score for all 80 people is 22.4.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Work out the mean score for men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A group of men, women and children take a test.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The mean score for women is 15.6</a:t>
            </a:r>
          </a:p>
          <a:p>
            <a:r>
              <a:rPr lang="en-US" sz="2400" dirty="0">
                <a:latin typeface="Candara" panose="020E0502030303020204" pitchFamily="34" charset="0"/>
              </a:rPr>
              <a:t>The mean score for children is 9.2</a:t>
            </a:r>
          </a:p>
          <a:p>
            <a:r>
              <a:rPr lang="en-US" sz="2400" dirty="0">
                <a:latin typeface="Candara" panose="020E0502030303020204" pitchFamily="34" charset="0"/>
              </a:rPr>
              <a:t>The mean score for all 40 people is 11.2.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Work out the mean score for men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217207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217207"/>
                <a:ext cx="4571999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35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mean of these expressions: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mean of these expressions: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454674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454674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430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Calculate the mean score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Calculate the mean score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3995353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2.8 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(1 </a:t>
                </a:r>
                <a:r>
                  <a:rPr lang="en-US" sz="2400" dirty="0" err="1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dp</a:t>
                </a: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995353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13">
            <a:extLst>
              <a:ext uri="{FF2B5EF4-FFF2-40B4-BE49-F238E27FC236}">
                <a16:creationId xmlns:a16="http://schemas.microsoft.com/office/drawing/2014/main" id="{96BE3DC9-CAEC-4837-B4B1-978547CC9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542333"/>
              </p:ext>
            </p:extLst>
          </p:nvPr>
        </p:nvGraphicFramePr>
        <p:xfrm>
          <a:off x="337995" y="1125396"/>
          <a:ext cx="3778386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193">
                  <a:extLst>
                    <a:ext uri="{9D8B030D-6E8A-4147-A177-3AD203B41FA5}">
                      <a16:colId xmlns:a16="http://schemas.microsoft.com/office/drawing/2014/main" val="824873756"/>
                    </a:ext>
                  </a:extLst>
                </a:gridCol>
                <a:gridCol w="1889193">
                  <a:extLst>
                    <a:ext uri="{9D8B030D-6E8A-4147-A177-3AD203B41FA5}">
                      <a16:colId xmlns:a16="http://schemas.microsoft.com/office/drawing/2014/main" val="124203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3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7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7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6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4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64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81282"/>
                  </a:ext>
                </a:extLst>
              </a:tr>
            </a:tbl>
          </a:graphicData>
        </a:graphic>
      </p:graphicFrame>
      <p:graphicFrame>
        <p:nvGraphicFramePr>
          <p:cNvPr id="15" name="Table 13">
            <a:extLst>
              <a:ext uri="{FF2B5EF4-FFF2-40B4-BE49-F238E27FC236}">
                <a16:creationId xmlns:a16="http://schemas.microsoft.com/office/drawing/2014/main" id="{3EA44D8B-3C8A-45E0-876F-DD3F172E1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891664"/>
              </p:ext>
            </p:extLst>
          </p:nvPr>
        </p:nvGraphicFramePr>
        <p:xfrm>
          <a:off x="4968807" y="1125396"/>
          <a:ext cx="3778386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193">
                  <a:extLst>
                    <a:ext uri="{9D8B030D-6E8A-4147-A177-3AD203B41FA5}">
                      <a16:colId xmlns:a16="http://schemas.microsoft.com/office/drawing/2014/main" val="824873756"/>
                    </a:ext>
                  </a:extLst>
                </a:gridCol>
                <a:gridCol w="1889193">
                  <a:extLst>
                    <a:ext uri="{9D8B030D-6E8A-4147-A177-3AD203B41FA5}">
                      <a16:colId xmlns:a16="http://schemas.microsoft.com/office/drawing/2014/main" val="124203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3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7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7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6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4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64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81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916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Calculate the mean age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Calculate the mean 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3198167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7.6 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(1 </a:t>
                </a:r>
                <a:r>
                  <a:rPr lang="en-US" sz="2400" dirty="0" err="1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dp</a:t>
                </a: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198167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13">
            <a:extLst>
              <a:ext uri="{FF2B5EF4-FFF2-40B4-BE49-F238E27FC236}">
                <a16:creationId xmlns:a16="http://schemas.microsoft.com/office/drawing/2014/main" id="{96BE3DC9-CAEC-4837-B4B1-978547CC9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17299"/>
              </p:ext>
            </p:extLst>
          </p:nvPr>
        </p:nvGraphicFramePr>
        <p:xfrm>
          <a:off x="337995" y="1125396"/>
          <a:ext cx="3778386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193">
                  <a:extLst>
                    <a:ext uri="{9D8B030D-6E8A-4147-A177-3AD203B41FA5}">
                      <a16:colId xmlns:a16="http://schemas.microsoft.com/office/drawing/2014/main" val="824873756"/>
                    </a:ext>
                  </a:extLst>
                </a:gridCol>
                <a:gridCol w="1889193">
                  <a:extLst>
                    <a:ext uri="{9D8B030D-6E8A-4147-A177-3AD203B41FA5}">
                      <a16:colId xmlns:a16="http://schemas.microsoft.com/office/drawing/2014/main" val="124203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3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7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7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6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45037"/>
                  </a:ext>
                </a:extLst>
              </a:tr>
            </a:tbl>
          </a:graphicData>
        </a:graphic>
      </p:graphicFrame>
      <p:graphicFrame>
        <p:nvGraphicFramePr>
          <p:cNvPr id="2" name="Table 13">
            <a:extLst>
              <a:ext uri="{FF2B5EF4-FFF2-40B4-BE49-F238E27FC236}">
                <a16:creationId xmlns:a16="http://schemas.microsoft.com/office/drawing/2014/main" id="{BE9FBA95-CD41-42DA-B3BC-3DC6B66CB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972369"/>
              </p:ext>
            </p:extLst>
          </p:nvPr>
        </p:nvGraphicFramePr>
        <p:xfrm>
          <a:off x="4968806" y="1125396"/>
          <a:ext cx="3778386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193">
                  <a:extLst>
                    <a:ext uri="{9D8B030D-6E8A-4147-A177-3AD203B41FA5}">
                      <a16:colId xmlns:a16="http://schemas.microsoft.com/office/drawing/2014/main" val="824873756"/>
                    </a:ext>
                  </a:extLst>
                </a:gridCol>
                <a:gridCol w="1889193">
                  <a:extLst>
                    <a:ext uri="{9D8B030D-6E8A-4147-A177-3AD203B41FA5}">
                      <a16:colId xmlns:a16="http://schemas.microsoft.com/office/drawing/2014/main" val="124203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3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7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7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6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45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39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score was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score was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2.5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3759482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759482"/>
                <a:ext cx="457199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0970029"/>
                  </p:ext>
                </p:extLst>
              </p:nvPr>
            </p:nvGraphicFramePr>
            <p:xfrm>
              <a:off x="396807" y="1063952"/>
              <a:ext cx="3778386" cy="2595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9193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889193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Score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760812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0970029"/>
                  </p:ext>
                </p:extLst>
              </p:nvPr>
            </p:nvGraphicFramePr>
            <p:xfrm>
              <a:off x="396807" y="1063952"/>
              <a:ext cx="3778386" cy="2595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9193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889193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Score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323" t="-508197" r="-645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7608128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E1285D78-2ECF-4C5B-BA21-F916BF2CC7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5967546"/>
                  </p:ext>
                </p:extLst>
              </p:nvPr>
            </p:nvGraphicFramePr>
            <p:xfrm>
              <a:off x="4968806" y="1040117"/>
              <a:ext cx="3778386" cy="2595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9193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889193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Score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760812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E1285D78-2ECF-4C5B-BA21-F916BF2CC7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5967546"/>
                  </p:ext>
                </p:extLst>
              </p:nvPr>
            </p:nvGraphicFramePr>
            <p:xfrm>
              <a:off x="4968806" y="1040117"/>
              <a:ext cx="3778386" cy="25958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889193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889193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Score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323" t="-308197" r="-645" b="-3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323" t="-508197" r="-645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7608128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3097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Calculate an estimate for the mean mass: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Calculate an estimate for the mean mass:</a:t>
            </a:r>
            <a:endParaRPr lang="en-US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29 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8617802"/>
                  </p:ext>
                </p:extLst>
              </p:nvPr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8617802"/>
                  </p:ext>
                </p:extLst>
              </p:nvPr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413448"/>
                  </p:ext>
                </p:extLst>
              </p:nvPr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413448"/>
                  </p:ext>
                </p:extLst>
              </p:nvPr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4546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Calculate an estimate for the mean mass: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Calculate an estimate for the mean mass:</a:t>
            </a:r>
            <a:endParaRPr lang="en-US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28.9 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</a:t>
                </a:r>
                <a:r>
                  <a:rPr lang="en-US" sz="2400" dirty="0" err="1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dp</a:t>
                </a: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9699112"/>
                  </p:ext>
                </p:extLst>
              </p:nvPr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9699112"/>
                  </p:ext>
                </p:extLst>
              </p:nvPr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3114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Calculate an estimate for the mean mass: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Calculate an estimate for the mean mass:</a:t>
            </a:r>
            <a:endParaRPr lang="en-US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28.1 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𝑘𝑔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(1 </a:t>
                </a:r>
                <a:r>
                  <a:rPr lang="en-US" sz="2400" dirty="0" err="1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dp</a:t>
                </a: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9988105"/>
                  </p:ext>
                </p:extLst>
              </p:nvPr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9988105"/>
                  </p:ext>
                </p:extLst>
              </p:nvPr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5760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Given the mean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29 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Given the mean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449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616964"/>
              </a:xfrm>
              <a:prstGeom prst="rect">
                <a:avLst/>
              </a:prstGeom>
              <a:blipFill>
                <a:blip r:embed="rId4"/>
                <a:stretch>
                  <a:fillRect l="-2000" b="-9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383443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383443"/>
                <a:ext cx="457199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9393431"/>
                  </p:ext>
                </p:extLst>
              </p:nvPr>
            </p:nvGraphicFramePr>
            <p:xfrm>
              <a:off x="170469" y="1071932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9393431"/>
                  </p:ext>
                </p:extLst>
              </p:nvPr>
            </p:nvGraphicFramePr>
            <p:xfrm>
              <a:off x="170469" y="1071932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813" t="-408197" r="-813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7453011"/>
                  </p:ext>
                </p:extLst>
              </p:nvPr>
            </p:nvGraphicFramePr>
            <p:xfrm>
              <a:off x="4742469" y="1071932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7453011"/>
                  </p:ext>
                </p:extLst>
              </p:nvPr>
            </p:nvGraphicFramePr>
            <p:xfrm>
              <a:off x="4742469" y="1071932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813" t="-308197" r="-813" b="-2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7411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Estimate the mean length:</a:t>
            </a:r>
            <a:endParaRPr lang="en-US" sz="23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Estimate the mean time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11" y="903476"/>
            <a:ext cx="4254778" cy="28529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11" y="918865"/>
            <a:ext cx="4271449" cy="35383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572000" y="4474821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49.09 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minutes (2 dp)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474821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3EDCF46-0541-4C07-9219-AC7586604D36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08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median of: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3, 4, 5, 6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3, 4, 5, 6, 7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3, 4, 5, 6, 7, 0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median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2, 5, 7, 0, 1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023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median of: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2, 9, 3, −1, 5, −4, 8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−9, −2, 4, −5, 3, −1, 0, 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median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−11, 1, 13, 0, −5, −2, −9, 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17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Calculate the median score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Calculate the median score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3995353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995353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13">
            <a:extLst>
              <a:ext uri="{FF2B5EF4-FFF2-40B4-BE49-F238E27FC236}">
                <a16:creationId xmlns:a16="http://schemas.microsoft.com/office/drawing/2014/main" id="{96BE3DC9-CAEC-4837-B4B1-978547CC951B}"/>
              </a:ext>
            </a:extLst>
          </p:cNvPr>
          <p:cNvGraphicFramePr>
            <a:graphicFrameLocks noGrp="1"/>
          </p:cNvGraphicFramePr>
          <p:nvPr/>
        </p:nvGraphicFramePr>
        <p:xfrm>
          <a:off x="337995" y="1125396"/>
          <a:ext cx="3778386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193">
                  <a:extLst>
                    <a:ext uri="{9D8B030D-6E8A-4147-A177-3AD203B41FA5}">
                      <a16:colId xmlns:a16="http://schemas.microsoft.com/office/drawing/2014/main" val="824873756"/>
                    </a:ext>
                  </a:extLst>
                </a:gridCol>
                <a:gridCol w="1889193">
                  <a:extLst>
                    <a:ext uri="{9D8B030D-6E8A-4147-A177-3AD203B41FA5}">
                      <a16:colId xmlns:a16="http://schemas.microsoft.com/office/drawing/2014/main" val="124203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3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7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7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6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4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64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81282"/>
                  </a:ext>
                </a:extLst>
              </a:tr>
            </a:tbl>
          </a:graphicData>
        </a:graphic>
      </p:graphicFrame>
      <p:graphicFrame>
        <p:nvGraphicFramePr>
          <p:cNvPr id="15" name="Table 13">
            <a:extLst>
              <a:ext uri="{FF2B5EF4-FFF2-40B4-BE49-F238E27FC236}">
                <a16:creationId xmlns:a16="http://schemas.microsoft.com/office/drawing/2014/main" id="{3EA44D8B-3C8A-45E0-876F-DD3F172E1D0C}"/>
              </a:ext>
            </a:extLst>
          </p:cNvPr>
          <p:cNvGraphicFramePr>
            <a:graphicFrameLocks noGrp="1"/>
          </p:cNvGraphicFramePr>
          <p:nvPr/>
        </p:nvGraphicFramePr>
        <p:xfrm>
          <a:off x="4968807" y="1125396"/>
          <a:ext cx="3778386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193">
                  <a:extLst>
                    <a:ext uri="{9D8B030D-6E8A-4147-A177-3AD203B41FA5}">
                      <a16:colId xmlns:a16="http://schemas.microsoft.com/office/drawing/2014/main" val="824873756"/>
                    </a:ext>
                  </a:extLst>
                </a:gridCol>
                <a:gridCol w="1889193">
                  <a:extLst>
                    <a:ext uri="{9D8B030D-6E8A-4147-A177-3AD203B41FA5}">
                      <a16:colId xmlns:a16="http://schemas.microsoft.com/office/drawing/2014/main" val="124203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3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7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7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6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4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64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81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80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Calculate the median score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Calculate the median score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3930039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930039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13">
            <a:extLst>
              <a:ext uri="{FF2B5EF4-FFF2-40B4-BE49-F238E27FC236}">
                <a16:creationId xmlns:a16="http://schemas.microsoft.com/office/drawing/2014/main" id="{96BE3DC9-CAEC-4837-B4B1-978547CC9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241885"/>
              </p:ext>
            </p:extLst>
          </p:nvPr>
        </p:nvGraphicFramePr>
        <p:xfrm>
          <a:off x="337995" y="1125396"/>
          <a:ext cx="3778386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193">
                  <a:extLst>
                    <a:ext uri="{9D8B030D-6E8A-4147-A177-3AD203B41FA5}">
                      <a16:colId xmlns:a16="http://schemas.microsoft.com/office/drawing/2014/main" val="824873756"/>
                    </a:ext>
                  </a:extLst>
                </a:gridCol>
                <a:gridCol w="1889193">
                  <a:extLst>
                    <a:ext uri="{9D8B030D-6E8A-4147-A177-3AD203B41FA5}">
                      <a16:colId xmlns:a16="http://schemas.microsoft.com/office/drawing/2014/main" val="124203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3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7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7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6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4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64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81282"/>
                  </a:ext>
                </a:extLst>
              </a:tr>
            </a:tbl>
          </a:graphicData>
        </a:graphic>
      </p:graphicFrame>
      <p:graphicFrame>
        <p:nvGraphicFramePr>
          <p:cNvPr id="15" name="Table 13">
            <a:extLst>
              <a:ext uri="{FF2B5EF4-FFF2-40B4-BE49-F238E27FC236}">
                <a16:creationId xmlns:a16="http://schemas.microsoft.com/office/drawing/2014/main" id="{3EA44D8B-3C8A-45E0-876F-DD3F172E1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522347"/>
              </p:ext>
            </p:extLst>
          </p:nvPr>
        </p:nvGraphicFramePr>
        <p:xfrm>
          <a:off x="4968807" y="1125396"/>
          <a:ext cx="3778386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193">
                  <a:extLst>
                    <a:ext uri="{9D8B030D-6E8A-4147-A177-3AD203B41FA5}">
                      <a16:colId xmlns:a16="http://schemas.microsoft.com/office/drawing/2014/main" val="824873756"/>
                    </a:ext>
                  </a:extLst>
                </a:gridCol>
                <a:gridCol w="1889193">
                  <a:extLst>
                    <a:ext uri="{9D8B030D-6E8A-4147-A177-3AD203B41FA5}">
                      <a16:colId xmlns:a16="http://schemas.microsoft.com/office/drawing/2014/main" val="124203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3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7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7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6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4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64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81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97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Determine the median class interval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Determine the median class interval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20&lt;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≤40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1216485"/>
                  </p:ext>
                </p:extLst>
              </p:nvPr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1216485"/>
                  </p:ext>
                </p:extLst>
              </p:nvPr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453924"/>
                  </p:ext>
                </p:extLst>
              </p:nvPr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453924"/>
                  </p:ext>
                </p:extLst>
              </p:nvPr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6149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Estimate the median by linear interpolation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Estimate the median by linear 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2313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Estimate the median by linear interpolation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Estimate the median by linear 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40.17 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𝑘𝑔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</a:t>
                </a:r>
                <a:r>
                  <a:rPr lang="en-US" sz="2400" dirty="0" err="1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dp</a:t>
                </a: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2590552"/>
                  </p:ext>
                </p:extLst>
              </p:nvPr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2590552"/>
                  </p:ext>
                </p:extLst>
              </p:nvPr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0296869"/>
                  </p:ext>
                </p:extLst>
              </p:nvPr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0296869"/>
                  </p:ext>
                </p:extLst>
              </p:nvPr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5559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Estimate the interquartile range by linear interpolation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Estimate the median by linear 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40.17 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𝑘𝑔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</a:t>
                </a:r>
                <a:r>
                  <a:rPr lang="en-US" sz="2400" dirty="0" err="1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dp</a:t>
                </a: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0880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Estimate the interquartile range by linear interpolation</a:t>
            </a:r>
            <a:endParaRPr lang="en-US" sz="23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Estimate the interquartile range by linear 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593812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9.29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593812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79" y="1499860"/>
            <a:ext cx="4042840" cy="34075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582" y="1499860"/>
            <a:ext cx="4119493" cy="202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0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mode of: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3, 3, 5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3, 5, 5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3, 3, 5, 5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3, 3, 4, 5, 5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3, 3, 3, 4, 5, 5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mode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2, 5, 3, 2, 5, 1, 2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991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Determine the modal class interval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Determine the modal class interval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0&lt;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737830"/>
                <a:ext cx="457199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13">
                <a:extLst>
                  <a:ext uri="{FF2B5EF4-FFF2-40B4-BE49-F238E27FC236}">
                    <a16:creationId xmlns:a16="http://schemas.microsoft.com/office/drawing/2014/main" id="{55C9A75B-4071-43F2-BC35-31E37DC851A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7630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Mass, </a:t>
                          </a:r>
                          <a14:m>
                            <m:oMath xmlns:m="http://schemas.openxmlformats.org/officeDocument/2006/math"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b="1" dirty="0"/>
                            <a:t> (kg)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10&lt;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20&lt;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40&lt;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≤46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46&lt;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≤50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3">
                <a:extLst>
                  <a:ext uri="{FF2B5EF4-FFF2-40B4-BE49-F238E27FC236}">
                    <a16:creationId xmlns:a16="http://schemas.microsoft.com/office/drawing/2014/main" id="{C9D6E70C-4B61-4D3D-B507-97CC6327C62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760576" y="1362717"/>
              <a:ext cx="2998244" cy="22250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99122">
                      <a:extLst>
                        <a:ext uri="{9D8B030D-6E8A-4147-A177-3AD203B41FA5}">
                          <a16:colId xmlns:a16="http://schemas.microsoft.com/office/drawing/2014/main" val="824873756"/>
                        </a:ext>
                      </a:extLst>
                    </a:gridCol>
                    <a:gridCol w="1499122">
                      <a:extLst>
                        <a:ext uri="{9D8B030D-6E8A-4147-A177-3AD203B41FA5}">
                          <a16:colId xmlns:a16="http://schemas.microsoft.com/office/drawing/2014/main" val="124203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8197" r="-100405" b="-5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/>
                            <a:t>Frequency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05310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108197" r="-100405" b="-4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7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208197" r="-100405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70786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308197" r="-100405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314651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408197" r="-100405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9845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5" t="-508197" r="-100405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813" t="-508197" r="-813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66484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2088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range of: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−3, 4, 7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−3, 2, 4, −7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−3,−4, −7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range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−2, 5, 3, −11, 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311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range of: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3, 4, 7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−3, 4, 7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−3, 2, 4, −7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−3,−4, −7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range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−2, 5, 3, −11, 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135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interquartile range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3, 5, 7, 10, 2, 0, −4, 12, −1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2, 8, 1, 6, 4, 0, −5, 3, 15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interquartile range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2, 9, −5, −8, 3, 7, 2, 0, 14, 20, 19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792679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16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mean, median, mode and range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8, 5, 4, 4, 5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mean, median, mode and range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4, 4, 3, 7, 4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2226438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2226438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24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a list of five numbers with a: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Mean of 4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Median of 4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Mode of 4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Range of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a list of five numbers with a: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Mean of 5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Median of 5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Mode of 5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Range of 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62805" y="1561846"/>
            <a:ext cx="30939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Sum to 25</a:t>
            </a: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3</a:t>
            </a:r>
            <a:r>
              <a:rPr lang="en-US" sz="2400" baseline="300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rd</a:t>
            </a: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 term is 5</a:t>
            </a: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5 occurs most often</a:t>
            </a: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Highest – Lowest is 5</a:t>
            </a:r>
          </a:p>
        </p:txBody>
      </p:sp>
    </p:spTree>
    <p:extLst>
      <p:ext uri="{BB962C8B-B14F-4D97-AF65-F5344CB8AC3E}">
        <p14:creationId xmlns:p14="http://schemas.microsoft.com/office/powerpoint/2010/main" val="183963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a list of four numbers with a: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Mean of 4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Median of 4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Mode of 4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Range of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a list of four numbers with a: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Mean of 5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Median of 5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Mode of 5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Range of 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62805" y="1561846"/>
            <a:ext cx="30939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Sum to 20</a:t>
            </a: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Mean of 2</a:t>
            </a:r>
            <a:r>
              <a:rPr lang="en-US" sz="2400" baseline="300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nd</a:t>
            </a: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 and 3</a:t>
            </a:r>
            <a:r>
              <a:rPr lang="en-US" sz="2400" baseline="300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rd</a:t>
            </a: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 term is 5</a:t>
            </a: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5 occurs most often</a:t>
            </a: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Highest – Lowest is 5</a:t>
            </a:r>
          </a:p>
        </p:txBody>
      </p:sp>
    </p:spTree>
    <p:extLst>
      <p:ext uri="{BB962C8B-B14F-4D97-AF65-F5344CB8AC3E}">
        <p14:creationId xmlns:p14="http://schemas.microsoft.com/office/powerpoint/2010/main" val="200861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One number is missing.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4, 3, 7, 6, ___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last number if the: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Mean is 4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Mode is 4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Median is 4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Range is 4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One number is missing.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2, 5, 1, 4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 ___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last number if the: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Mean is 4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Mode is 4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Median is 4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Range is 4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632311"/>
              </a:xfrm>
              <a:prstGeom prst="rect">
                <a:avLst/>
              </a:prstGeom>
              <a:blipFill>
                <a:blip r:embed="rId3"/>
                <a:stretch>
                  <a:fillRect l="-2000" t="-866"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050071" y="2289068"/>
                <a:ext cx="3093929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Any number greater than 4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Any number between 1 and 5 inclusive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071" y="2289068"/>
                <a:ext cx="3093929" cy="4154984"/>
              </a:xfrm>
              <a:prstGeom prst="rect">
                <a:avLst/>
              </a:prstGeom>
              <a:blipFill>
                <a:blip r:embed="rId4"/>
                <a:stretch>
                  <a:fillRect l="-1181" r="-2953" b="-24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593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Cumulative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930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Graphs and charts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5863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Histograms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037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ndara" panose="020E0502030303020204" pitchFamily="34" charset="0"/>
              </a:rPr>
              <a:t>Listing outcomes + Permutations/combinations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003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Probability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Sampling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8414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Venn diagrams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76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7036</TotalTime>
  <Words>13560</Words>
  <Application>Microsoft Office PowerPoint</Application>
  <PresentationFormat>On-screen Show (4:3)</PresentationFormat>
  <Paragraphs>3936</Paragraphs>
  <Slides>169</Slides>
  <Notes>119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169</vt:i4>
      </vt:variant>
    </vt:vector>
  </HeadingPairs>
  <TitlesOfParts>
    <vt:vector size="174" baseType="lpstr">
      <vt:lpstr>Arial</vt:lpstr>
      <vt:lpstr>Calibri</vt:lpstr>
      <vt:lpstr>Cambria Math</vt:lpstr>
      <vt:lpstr>Candara</vt:lpstr>
      <vt:lpstr>Office Theme</vt:lpstr>
      <vt:lpstr>PowerPoint Presentation</vt:lpstr>
      <vt:lpstr>PowerPoint Presentation</vt:lpstr>
      <vt:lpstr>PROBABILITY AND STATISTICS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584</cp:revision>
  <dcterms:created xsi:type="dcterms:W3CDTF">2020-05-18T02:11:06Z</dcterms:created>
  <dcterms:modified xsi:type="dcterms:W3CDTF">2020-08-31T15:52:29Z</dcterms:modified>
</cp:coreProperties>
</file>