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883" r:id="rId335"/>
    <p:sldId id="884" r:id="rId336"/>
    <p:sldId id="1010" r:id="rId337"/>
    <p:sldId id="1011" r:id="rId338"/>
    <p:sldId id="994" r:id="rId339"/>
    <p:sldId id="995" r:id="rId340"/>
    <p:sldId id="996" r:id="rId341"/>
    <p:sldId id="997" r:id="rId342"/>
    <p:sldId id="887" r:id="rId343"/>
    <p:sldId id="1012" r:id="rId344"/>
    <p:sldId id="1014" r:id="rId345"/>
    <p:sldId id="1013" r:id="rId346"/>
    <p:sldId id="889" r:id="rId347"/>
    <p:sldId id="1002" r:id="rId348"/>
    <p:sldId id="1015" r:id="rId349"/>
    <p:sldId id="1003" r:id="rId350"/>
    <p:sldId id="1004" r:id="rId351"/>
    <p:sldId id="890" r:id="rId352"/>
    <p:sldId id="891" r:id="rId353"/>
    <p:sldId id="1006" r:id="rId354"/>
    <p:sldId id="1008" r:id="rId355"/>
    <p:sldId id="1007" r:id="rId356"/>
    <p:sldId id="1005" r:id="rId357"/>
    <p:sldId id="892" r:id="rId358"/>
    <p:sldId id="893" r:id="rId359"/>
    <p:sldId id="1009" r:id="rId360"/>
    <p:sldId id="998" r:id="rId361"/>
    <p:sldId id="1000" r:id="rId362"/>
    <p:sldId id="1001" r:id="rId363"/>
    <p:sldId id="1080" r:id="rId364"/>
    <p:sldId id="1081" r:id="rId365"/>
    <p:sldId id="1086" r:id="rId366"/>
    <p:sldId id="1087" r:id="rId3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35" Type="http://schemas.openxmlformats.org/officeDocument/2006/relationships/slide" Target="slides/slide334.xml"/><Relationship Id="rId336" Type="http://schemas.openxmlformats.org/officeDocument/2006/relationships/slide" Target="slides/slide335.xml"/><Relationship Id="rId337" Type="http://schemas.openxmlformats.org/officeDocument/2006/relationships/slide" Target="slides/slide336.xml"/><Relationship Id="rId338" Type="http://schemas.openxmlformats.org/officeDocument/2006/relationships/slide" Target="slides/slide337.xml"/><Relationship Id="rId339" Type="http://schemas.openxmlformats.org/officeDocument/2006/relationships/slide" Target="slides/slide338.xml"/><Relationship Id="rId340" Type="http://schemas.openxmlformats.org/officeDocument/2006/relationships/slide" Target="slides/slide339.xml"/><Relationship Id="rId341" Type="http://schemas.openxmlformats.org/officeDocument/2006/relationships/slide" Target="slides/slide340.xml"/><Relationship Id="rId342" Type="http://schemas.openxmlformats.org/officeDocument/2006/relationships/slide" Target="slides/slide341.xml"/><Relationship Id="rId343" Type="http://schemas.openxmlformats.org/officeDocument/2006/relationships/slide" Target="slides/slide342.xml"/><Relationship Id="rId344" Type="http://schemas.openxmlformats.org/officeDocument/2006/relationships/slide" Target="slides/slide343.xml"/><Relationship Id="rId345" Type="http://schemas.openxmlformats.org/officeDocument/2006/relationships/slide" Target="slides/slide344.xml"/><Relationship Id="rId346" Type="http://schemas.openxmlformats.org/officeDocument/2006/relationships/slide" Target="slides/slide345.xml"/><Relationship Id="rId347" Type="http://schemas.openxmlformats.org/officeDocument/2006/relationships/slide" Target="slides/slide346.xml"/><Relationship Id="rId348" Type="http://schemas.openxmlformats.org/officeDocument/2006/relationships/slide" Target="slides/slide347.xml"/><Relationship Id="rId349" Type="http://schemas.openxmlformats.org/officeDocument/2006/relationships/slide" Target="slides/slide348.xml"/><Relationship Id="rId350" Type="http://schemas.openxmlformats.org/officeDocument/2006/relationships/slide" Target="slides/slide349.xml"/><Relationship Id="rId351" Type="http://schemas.openxmlformats.org/officeDocument/2006/relationships/slide" Target="slides/slide350.xml"/><Relationship Id="rId352" Type="http://schemas.openxmlformats.org/officeDocument/2006/relationships/slide" Target="slides/slide351.xml"/><Relationship Id="rId353" Type="http://schemas.openxmlformats.org/officeDocument/2006/relationships/slide" Target="slides/slide352.xml"/><Relationship Id="rId354" Type="http://schemas.openxmlformats.org/officeDocument/2006/relationships/slide" Target="slides/slide353.xml"/><Relationship Id="rId355" Type="http://schemas.openxmlformats.org/officeDocument/2006/relationships/slide" Target="slides/slide354.xml"/><Relationship Id="rId356" Type="http://schemas.openxmlformats.org/officeDocument/2006/relationships/slide" Target="slides/slide355.xml"/><Relationship Id="rId357" Type="http://schemas.openxmlformats.org/officeDocument/2006/relationships/slide" Target="slides/slide356.xml"/><Relationship Id="rId358" Type="http://schemas.openxmlformats.org/officeDocument/2006/relationships/slide" Target="slides/slide357.xml"/><Relationship Id="rId359" Type="http://schemas.openxmlformats.org/officeDocument/2006/relationships/slide" Target="slides/slide358.xml"/><Relationship Id="rId360" Type="http://schemas.openxmlformats.org/officeDocument/2006/relationships/slide" Target="slides/slide359.xml"/><Relationship Id="rId361" Type="http://schemas.openxmlformats.org/officeDocument/2006/relationships/slide" Target="slides/slide360.xml"/><Relationship Id="rId362" Type="http://schemas.openxmlformats.org/officeDocument/2006/relationships/slide" Target="slides/slide361.xml"/><Relationship Id="rId363" Type="http://schemas.openxmlformats.org/officeDocument/2006/relationships/slide" Target="slides/slide362.xml"/><Relationship Id="rId364" Type="http://schemas.openxmlformats.org/officeDocument/2006/relationships/slide" Target="slides/slide363.xml"/><Relationship Id="rId365" Type="http://schemas.openxmlformats.org/officeDocument/2006/relationships/slide" Target="slides/slide364.xml"/><Relationship Id="rId366" Type="http://schemas.openxmlformats.org/officeDocument/2006/relationships/slide" Target="slides/slide365.xml"/><Relationship Id="rId367" Type="http://schemas.openxmlformats.org/officeDocument/2006/relationships/slide" Target="slides/slide366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41.png"/><Relationship Id="rId3" Type="http://schemas.openxmlformats.org/officeDocument/2006/relationships/image" Target="../media/image4151.png"/><Relationship Id="rId4" Type="http://schemas.openxmlformats.org/officeDocument/2006/relationships/image" Target="../media/image4161.png"/></Relationships>
</file>

<file path=ppt/slides/_rels/slide3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91.png"/><Relationship Id="rId3" Type="http://schemas.openxmlformats.org/officeDocument/2006/relationships/image" Target="../media/image4401.png"/><Relationship Id="rId4" Type="http://schemas.openxmlformats.org/officeDocument/2006/relationships/image" Target="../media/image4411.png"/></Relationships>
</file>

<file path=ppt/slides/_rels/slide3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21.png"/><Relationship Id="rId3" Type="http://schemas.openxmlformats.org/officeDocument/2006/relationships/image" Target="../media/image4431.png"/><Relationship Id="rId4" Type="http://schemas.openxmlformats.org/officeDocument/2006/relationships/image" Target="../media/image444.png"/></Relationships>
</file>

<file path=ppt/slides/_rels/slide3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91.png"/><Relationship Id="rId3" Type="http://schemas.openxmlformats.org/officeDocument/2006/relationships/image" Target="../media/image4301.png"/><Relationship Id="rId4" Type="http://schemas.openxmlformats.org/officeDocument/2006/relationships/image" Target="../media/image43110.png"/></Relationships>
</file>

<file path=ppt/slides/_rels/slide3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5.png"/><Relationship Id="rId3" Type="http://schemas.openxmlformats.org/officeDocument/2006/relationships/image" Target="../media/image446.png"/><Relationship Id="rId4" Type="http://schemas.openxmlformats.org/officeDocument/2006/relationships/image" Target="../media/image447.png"/></Relationships>
</file>

<file path=ppt/slides/_rels/slide3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8.png"/><Relationship Id="rId3" Type="http://schemas.openxmlformats.org/officeDocument/2006/relationships/image" Target="../media/image449.png"/><Relationship Id="rId4" Type="http://schemas.openxmlformats.org/officeDocument/2006/relationships/image" Target="../media/image450.png"/></Relationships>
</file>

<file path=ppt/slides/_rels/slide3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1.png"/><Relationship Id="rId3" Type="http://schemas.openxmlformats.org/officeDocument/2006/relationships/image" Target="../media/image452.png"/><Relationship Id="rId4" Type="http://schemas.openxmlformats.org/officeDocument/2006/relationships/image" Target="../media/image453.png"/></Relationships>
</file>

<file path=ppt/slides/_rels/slide3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71.png"/><Relationship Id="rId3" Type="http://schemas.openxmlformats.org/officeDocument/2006/relationships/image" Target="../media/image4181.png"/><Relationship Id="rId4" Type="http://schemas.openxmlformats.org/officeDocument/2006/relationships/image" Target="../media/image4191.png"/></Relationships>
</file>

<file path=ppt/slides/_rels/slide3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4.png"/><Relationship Id="rId3" Type="http://schemas.openxmlformats.org/officeDocument/2006/relationships/image" Target="../media/image455.png"/><Relationship Id="rId4" Type="http://schemas.openxmlformats.org/officeDocument/2006/relationships/image" Target="../media/image456.png"/></Relationships>
</file>

<file path=ppt/slides/_rels/slide3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7.png"/><Relationship Id="rId3" Type="http://schemas.openxmlformats.org/officeDocument/2006/relationships/image" Target="../media/image458.png"/><Relationship Id="rId4" Type="http://schemas.openxmlformats.org/officeDocument/2006/relationships/image" Target="../media/image459.png"/></Relationships>
</file>

<file path=ppt/slides/_rels/slide3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0.png"/><Relationship Id="rId3" Type="http://schemas.openxmlformats.org/officeDocument/2006/relationships/image" Target="../media/image461.png"/><Relationship Id="rId4" Type="http://schemas.openxmlformats.org/officeDocument/2006/relationships/image" Target="../media/image462.png"/></Relationships>
</file>

<file path=ppt/slides/_rels/slide3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01.png"/><Relationship Id="rId3" Type="http://schemas.openxmlformats.org/officeDocument/2006/relationships/image" Target="../media/image4211.png"/><Relationship Id="rId4" Type="http://schemas.openxmlformats.org/officeDocument/2006/relationships/image" Target="../media/image4221.png"/></Relationships>
</file>

<file path=ppt/slides/_rels/slide3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3.png"/><Relationship Id="rId3" Type="http://schemas.openxmlformats.org/officeDocument/2006/relationships/image" Target="../media/image464.png"/><Relationship Id="rId4" Type="http://schemas.openxmlformats.org/officeDocument/2006/relationships/image" Target="../media/image465.png"/></Relationships>
</file>

<file path=ppt/slides/_rels/slide3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6.png"/><Relationship Id="rId3" Type="http://schemas.openxmlformats.org/officeDocument/2006/relationships/image" Target="../media/image467.png"/><Relationship Id="rId4" Type="http://schemas.openxmlformats.org/officeDocument/2006/relationships/image" Target="../media/image468.png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69.png"/><Relationship Id="rId3" Type="http://schemas.openxmlformats.org/officeDocument/2006/relationships/image" Target="../media/image470.png"/><Relationship Id="rId4" Type="http://schemas.openxmlformats.org/officeDocument/2006/relationships/image" Target="../media/image471.png"/></Relationships>
</file>

<file path=ppt/slides/_rels/slide3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2.png"/><Relationship Id="rId3" Type="http://schemas.openxmlformats.org/officeDocument/2006/relationships/image" Target="../media/image473.png"/><Relationship Id="rId4" Type="http://schemas.openxmlformats.org/officeDocument/2006/relationships/image" Target="../media/image474.png"/></Relationships>
</file>

<file path=ppt/slides/_rels/slide3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31.png"/><Relationship Id="rId3" Type="http://schemas.openxmlformats.org/officeDocument/2006/relationships/image" Target="../media/image4241.png"/><Relationship Id="rId4" Type="http://schemas.openxmlformats.org/officeDocument/2006/relationships/image" Target="../media/image4251.png"/></Relationships>
</file>

<file path=ppt/slides/_rels/slide3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61.png"/><Relationship Id="rId3" Type="http://schemas.openxmlformats.org/officeDocument/2006/relationships/image" Target="../media/image4271.png"/><Relationship Id="rId4" Type="http://schemas.openxmlformats.org/officeDocument/2006/relationships/image" Target="../media/image4281.png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5.png"/></Relationships>
</file>

<file path=ppt/slides/_rels/slide3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6.png"/><Relationship Id="rId3" Type="http://schemas.openxmlformats.org/officeDocument/2006/relationships/image" Target="../media/image477.png"/><Relationship Id="rId4" Type="http://schemas.openxmlformats.org/officeDocument/2006/relationships/image" Target="../media/image478.png"/></Relationships>
</file>

<file path=ppt/slides/_rels/slide3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9.png"/><Relationship Id="rId3" Type="http://schemas.openxmlformats.org/officeDocument/2006/relationships/image" Target="../media/image480.png"/><Relationship Id="rId4" Type="http://schemas.openxmlformats.org/officeDocument/2006/relationships/image" Target="../media/image481.png"/></Relationships>
</file>

<file path=ppt/slides/_rels/slide3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2.png"/><Relationship Id="rId3" Type="http://schemas.openxmlformats.org/officeDocument/2006/relationships/image" Target="../media/image483.png"/><Relationship Id="rId4" Type="http://schemas.openxmlformats.org/officeDocument/2006/relationships/image" Target="../media/image484.png"/></Relationships>
</file>

<file path=ppt/slides/_rels/slide3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21.png"/><Relationship Id="rId3" Type="http://schemas.openxmlformats.org/officeDocument/2006/relationships/image" Target="../media/image4331.png"/><Relationship Id="rId4" Type="http://schemas.openxmlformats.org/officeDocument/2006/relationships/image" Target="../media/image4341.png"/></Relationships>
</file>

<file path=ppt/slides/_rels/slide3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51.png"/><Relationship Id="rId3" Type="http://schemas.openxmlformats.org/officeDocument/2006/relationships/image" Target="../media/image4361.png"/><Relationship Id="rId4" Type="http://schemas.openxmlformats.org/officeDocument/2006/relationships/image" Target="../media/image4371.png"/></Relationships>
</file>

<file path=ppt/slides/_rels/slide3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5.png"/><Relationship Id="rId3" Type="http://schemas.openxmlformats.org/officeDocument/2006/relationships/image" Target="../media/image486.png"/><Relationship Id="rId4" Type="http://schemas.openxmlformats.org/officeDocument/2006/relationships/image" Target="../media/image487.png"/></Relationships>
</file>

<file path=ppt/slides/_rels/slide3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8.png"/><Relationship Id="rId3" Type="http://schemas.openxmlformats.org/officeDocument/2006/relationships/image" Target="../media/image489.png"/><Relationship Id="rId4" Type="http://schemas.openxmlformats.org/officeDocument/2006/relationships/image" Target="../media/image490.png"/></Relationships>
</file>

<file path=ppt/slides/_rels/slide3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1.png"/><Relationship Id="rId3" Type="http://schemas.openxmlformats.org/officeDocument/2006/relationships/image" Target="../media/image492.png"/><Relationship Id="rId4" Type="http://schemas.openxmlformats.org/officeDocument/2006/relationships/image" Target="../media/image493.png"/></Relationships>
</file>

<file path=ppt/slides/_rels/slide3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4.png"/><Relationship Id="rId3" Type="http://schemas.openxmlformats.org/officeDocument/2006/relationships/image" Target="../media/image495.png"/><Relationship Id="rId4" Type="http://schemas.openxmlformats.org/officeDocument/2006/relationships/image" Target="../media/image496.png"/></Relationships>
</file>

<file path=ppt/slides/_rels/slide3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7.png"/><Relationship Id="rId3" Type="http://schemas.openxmlformats.org/officeDocument/2006/relationships/image" Target="../media/image498.png"/><Relationship Id="rId4" Type="http://schemas.openxmlformats.org/officeDocument/2006/relationships/image" Target="../media/image499.png"/></Relationships>
</file>

<file path=ppt/slides/_rels/slide3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image" Target="../media/image501.png"/></Relationships>
</file>

<file path=ppt/slides/_rels/slide3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32.png"/><Relationship Id="rId3" Type="http://schemas.openxmlformats.org/officeDocument/2006/relationships/image" Target="../media/image502.png"/><Relationship Id="rId4" Type="http://schemas.openxmlformats.org/officeDocument/2006/relationships/image" Target="../media/image503.png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4.png"/><Relationship Id="rId3" Type="http://schemas.openxmlformats.org/officeDocument/2006/relationships/image" Target="../media/image505.png"/><Relationship Id="rId4" Type="http://schemas.openxmlformats.org/officeDocument/2006/relationships/image" Target="../media/image506.png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9:12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10:12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12:12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13:12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24:12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12:16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14:16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16:16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17:16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24:16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5262979"/>
              </a:xfrm>
              <a:prstGeom prst="rect">
                <a:avLst/>
              </a:prstGeom>
              <a:blipFill>
                <a:blip r:embed="rId3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196308"/>
                <a:ext cx="4572001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3:4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7:8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1:1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17:16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3:2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96308"/>
                <a:ext cx="4572001" cy="48936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827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9:12:18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10:12:18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10:18:18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10:11:18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12:16:20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14:16:20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16:16:20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9:16:20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5262979"/>
              </a:xfrm>
              <a:prstGeom prst="rect">
                <a:avLst/>
              </a:prstGeom>
              <a:blipFill>
                <a:blip r:embed="rId3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34714"/>
                <a:ext cx="4572001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3:4:5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7:8:9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4:4:5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9:16:20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714"/>
                <a:ext cx="4572001" cy="48936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129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Amounts of liquid A and liquid B are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2:5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1" dirty="0">
                    <a:latin typeface="Candara" panose="020E0502030303020204" pitchFamily="34" charset="0"/>
                  </a:rPr>
                  <a:t>Scenario 1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r>
                  <a:rPr lang="en-US" sz="2400" dirty="0">
                    <a:latin typeface="Candara" panose="020E0502030303020204" pitchFamily="34" charset="0"/>
                  </a:rPr>
                  <a:t> of A.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</a:t>
                </a:r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r>
                  <a:rPr lang="en-US" sz="2400" dirty="0">
                    <a:latin typeface="Candara" panose="020E0502030303020204" pitchFamily="34" charset="0"/>
                  </a:rPr>
                  <a:t> of B are there?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1" dirty="0">
                    <a:latin typeface="Candara" panose="020E0502030303020204" pitchFamily="34" charset="0"/>
                  </a:rPr>
                  <a:t>Scenario 2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r>
                  <a:rPr lang="en-US" sz="2400" dirty="0">
                    <a:latin typeface="Candara" panose="020E0502030303020204" pitchFamily="34" charset="0"/>
                  </a:rPr>
                  <a:t> of 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</a:t>
                </a:r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r>
                  <a:rPr lang="en-US" sz="2400" dirty="0">
                    <a:latin typeface="Candara" panose="020E0502030303020204" pitchFamily="34" charset="0"/>
                  </a:rPr>
                  <a:t> of A are there?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Amounts of liquid A and liquid B are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1" dirty="0">
                    <a:latin typeface="Candara" panose="020E0502030303020204" pitchFamily="34" charset="0"/>
                  </a:rPr>
                  <a:t>Scenario 1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r>
                  <a:rPr lang="en-US" sz="2400" dirty="0">
                    <a:latin typeface="Candara" panose="020E0502030303020204" pitchFamily="34" charset="0"/>
                  </a:rPr>
                  <a:t> of A.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</a:t>
                </a:r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r>
                  <a:rPr lang="en-US" sz="2400" dirty="0">
                    <a:latin typeface="Candara" panose="020E0502030303020204" pitchFamily="34" charset="0"/>
                  </a:rPr>
                  <a:t> of B are there?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1" dirty="0">
                    <a:latin typeface="Candara" panose="020E0502030303020204" pitchFamily="34" charset="0"/>
                  </a:rPr>
                  <a:t>Scenario 2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r>
                  <a:rPr lang="en-US" sz="2400" dirty="0">
                    <a:latin typeface="Candara" panose="020E0502030303020204" pitchFamily="34" charset="0"/>
                  </a:rPr>
                  <a:t> of 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</a:t>
                </a:r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r>
                  <a:rPr lang="en-US" sz="2400" dirty="0">
                    <a:latin typeface="Candara" panose="020E0502030303020204" pitchFamily="34" charset="0"/>
                  </a:rPr>
                  <a:t> of A are there?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719357"/>
                <a:ext cx="457200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719357"/>
                <a:ext cx="4572001" cy="26776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357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blue and red counters in a bag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4:3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fraction of the counters are blue?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fraction of the counters are red?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4154984"/>
              </a:xfrm>
              <a:prstGeom prst="rect">
                <a:avLst/>
              </a:prstGeom>
              <a:blipFill>
                <a:blip r:embed="rId2"/>
                <a:stretch>
                  <a:fillRect l="-1958" t="-1173" r="-914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blue and red counters in a bag is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fraction of the counters are blue?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fraction of the counters are red?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4154984"/>
              </a:xfrm>
              <a:prstGeom prst="rect">
                <a:avLst/>
              </a:prstGeom>
              <a:blipFill>
                <a:blip r:embed="rId3"/>
                <a:stretch>
                  <a:fillRect l="-1958" t="-1175" r="-914" b="-24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620768" y="2073027"/>
                <a:ext cx="4572001" cy="29576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0768" y="2073027"/>
                <a:ext cx="4572001" cy="29576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045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blue, red and yellow counters in a bag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4:3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fraction of the counters are blue?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fraction of the counters are red?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fraction of the counters are yellow?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5632311"/>
              </a:xfrm>
              <a:prstGeom prst="rect">
                <a:avLst/>
              </a:prstGeom>
              <a:blipFill>
                <a:blip r:embed="rId2"/>
                <a:stretch>
                  <a:fillRect l="-1958" t="-866" b="-1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blue, red and yellow counters in a bag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5:7:3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fraction of the counters are blue?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fraction of the counters are red?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fraction of the counters are yellow?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5632311"/>
              </a:xfrm>
              <a:prstGeom prst="rect">
                <a:avLst/>
              </a:prstGeom>
              <a:blipFill>
                <a:blip r:embed="rId3"/>
                <a:stretch>
                  <a:fillRect l="-1958" t="-866" b="-1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620768" y="2073027"/>
                <a:ext cx="4572001" cy="43874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0768" y="2073027"/>
                <a:ext cx="4572001" cy="43874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280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Red and blue paint are mixed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3:1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the amount of red paint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is the amount of blue paint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and equation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2677656"/>
              </a:xfrm>
              <a:prstGeom prst="rect">
                <a:avLst/>
              </a:prstGeom>
              <a:blipFill>
                <a:blip r:embed="rId2"/>
                <a:stretch>
                  <a:fillRect l="-1958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Red and blue paint are mixed in the ratio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the amount of red paint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is the amount of blue paint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and equation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2677656"/>
              </a:xfrm>
              <a:prstGeom prst="rect">
                <a:avLst/>
              </a:prstGeom>
              <a:blipFill>
                <a:blip r:embed="rId3"/>
                <a:stretch>
                  <a:fillRect l="-1958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30370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0370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730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Red and blue paint are mixed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1:3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the amount of red paint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is the amount of blue paint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and equation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2677656"/>
              </a:xfrm>
              <a:prstGeom prst="rect">
                <a:avLst/>
              </a:prstGeom>
              <a:blipFill>
                <a:blip r:embed="rId2"/>
                <a:stretch>
                  <a:fillRect l="-1958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Red and blue paint are mixed in the ratio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the amount of red paint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is the amount of blue paint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and equation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2677656"/>
              </a:xfrm>
              <a:prstGeom prst="rect">
                <a:avLst/>
              </a:prstGeom>
              <a:blipFill>
                <a:blip r:embed="rId3"/>
                <a:stretch>
                  <a:fillRect l="-1958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3037098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037098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115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Divide: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3:1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3:5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7:5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Divide: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2:7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19630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8:28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9630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707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Divide: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3:1:2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3:5:4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7:5:0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Divide: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2:7:3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19630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6:21:9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9630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525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and B share some money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2:5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1" dirty="0">
                    <a:latin typeface="Candara" panose="020E0502030303020204" pitchFamily="34" charset="0"/>
                  </a:rPr>
                  <a:t>Scenario 1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 gets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£15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less than 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does A get?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1" dirty="0">
                    <a:latin typeface="Candara" panose="020E0502030303020204" pitchFamily="34" charset="0"/>
                  </a:rPr>
                  <a:t>Scenario 2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B gets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more than A.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does B get?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 r="-933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and B share some money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 gets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more than 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does A get?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r="-933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67095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67095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217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A, B and C share some money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2:4:7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1" dirty="0">
                    <a:latin typeface="Candara" panose="020E0502030303020204" pitchFamily="34" charset="0"/>
                  </a:rPr>
                  <a:t>Scenario 1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 gets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£15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more than A.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does B get?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1" dirty="0">
                    <a:latin typeface="Candara" panose="020E0502030303020204" pitchFamily="34" charset="0"/>
                  </a:rPr>
                  <a:t>Scenario 2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 gets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£15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more than 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does A get?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A, B and C share some money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3:6:4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B gets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£15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more than A.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does C get?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67095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67095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334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Person A and Person B share oranges in the ratio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3:5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If A gets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how many does B get?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If B gets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how many does A get?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3785652"/>
              </a:xfrm>
              <a:prstGeom prst="rect">
                <a:avLst/>
              </a:prstGeom>
              <a:blipFill>
                <a:blip r:embed="rId2"/>
                <a:stretch>
                  <a:fillRect l="-1958" t="-1288" r="-1828" b="-2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Person A and Person B share oranges in the ratio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:4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If A gets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28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how many does B get?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If B gets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28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how many does A get?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3785652"/>
              </a:xfrm>
              <a:prstGeom prst="rect">
                <a:avLst/>
              </a:prstGeom>
              <a:blipFill>
                <a:blip r:embed="rId3"/>
                <a:stretch>
                  <a:fillRect l="-1958" t="-1288" r="-1828" b="-2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982867"/>
                <a:ext cx="457200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982867"/>
                <a:ext cx="4572001" cy="26776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307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2830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Persons A, B and C share some money.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 gets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the money.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B and C share the remainder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2:3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B’s share of the money?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2830840"/>
              </a:xfrm>
              <a:prstGeom prst="rect">
                <a:avLst/>
              </a:prstGeom>
              <a:blipFill>
                <a:blip r:embed="rId2"/>
                <a:stretch>
                  <a:fillRect l="-1958" t="-1724" r="-2089" b="-4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1998" y="473485"/>
                <a:ext cx="4669536" cy="2832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Persons A, B and C share some money.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 gets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the money.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B and C share the remainder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3:2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B’s share of the money?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473485"/>
                <a:ext cx="4669536" cy="2832955"/>
              </a:xfrm>
              <a:prstGeom prst="rect">
                <a:avLst/>
              </a:prstGeom>
              <a:blipFill>
                <a:blip r:embed="rId3"/>
                <a:stretch>
                  <a:fillRect l="-1958" t="-1724" r="-2089" b="-4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3202067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202067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980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A, B and C share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 gets three times as much as 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 gets twice as much as A.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does A get?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1569660"/>
              </a:xfrm>
              <a:prstGeom prst="rect">
                <a:avLst/>
              </a:prstGeom>
              <a:blipFill>
                <a:blip r:embed="rId2"/>
                <a:stretch>
                  <a:fillRect l="-1958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A, B and C share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£120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 gets twice as much as 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B gets three times as much as C.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does A get?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1569660"/>
              </a:xfrm>
              <a:prstGeom prst="rect">
                <a:avLst/>
              </a:prstGeom>
              <a:blipFill>
                <a:blip r:embed="rId3"/>
                <a:stretch>
                  <a:fillRect l="-1958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620767" y="208436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£60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0767" y="208436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413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On a school trip: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ratio of the number of teachers to the number of students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1:10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ratio of the number of male students to the number of female students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5:7</m:t>
                    </m:r>
                  </m:oMath>
                </a14:m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What percentage of people on the trip are female students?</a:t>
                </a:r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2246769"/>
              </a:xfrm>
              <a:prstGeom prst="rect">
                <a:avLst/>
              </a:prstGeom>
              <a:blipFill>
                <a:blip r:embed="rId2"/>
                <a:stretch>
                  <a:fillRect l="-1305" t="-1355" r="-783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On a school trip: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ratio of the number of teachers to the number of students is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1:1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The ratio of the number of male students to the number of female students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What percentage of people on the trip are female students?</a:t>
                </a:r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2246769"/>
              </a:xfrm>
              <a:prstGeom prst="rect">
                <a:avLst/>
              </a:prstGeom>
              <a:blipFill>
                <a:blip r:embed="rId3"/>
                <a:stretch>
                  <a:fillRect l="-1305" t="-1630" b="-4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0" y="286069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39%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86069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100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On a school trip: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ratio of the number of teachers to the number of students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1:10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ratio of the number of male students to the number of female students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5:7</m:t>
                    </m:r>
                  </m:oMath>
                </a14:m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What fraction of people on the trip are female students?</a:t>
                </a:r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2246769"/>
              </a:xfrm>
              <a:prstGeom prst="rect">
                <a:avLst/>
              </a:prstGeom>
              <a:blipFill>
                <a:blip r:embed="rId2"/>
                <a:stretch>
                  <a:fillRect l="-1305" t="-1355" r="-783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On a school trip: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ratio of the number of teachers to the number of students is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1:1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The ratio of the number of male students to the number of female students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What fraction of people on the trip are female students?</a:t>
                </a:r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2246769"/>
              </a:xfrm>
              <a:prstGeom prst="rect">
                <a:avLst/>
              </a:prstGeom>
              <a:blipFill>
                <a:blip r:embed="rId3"/>
                <a:stretch>
                  <a:fillRect l="-1305" t="-1630" b="-4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0" y="2860691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860691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14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3:5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The ratio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5:2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ratio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1200329"/>
              </a:xfrm>
              <a:prstGeom prst="rect">
                <a:avLst/>
              </a:prstGeom>
              <a:blipFill>
                <a:blip r:embed="rId2"/>
                <a:stretch>
                  <a:fillRect l="-1958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3:4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The ratio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:5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ratio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1200329"/>
              </a:xfrm>
              <a:prstGeom prst="rect">
                <a:avLst/>
              </a:prstGeom>
              <a:blipFill>
                <a:blip r:embed="rId3"/>
                <a:stretch>
                  <a:fillRect l="-1958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0" y="17230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3:5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230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160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3:5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The ratio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:2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ratio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1200329"/>
              </a:xfrm>
              <a:prstGeom prst="rect">
                <a:avLst/>
              </a:prstGeom>
              <a:blipFill>
                <a:blip r:embed="rId2"/>
                <a:stretch>
                  <a:fillRect l="-1958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3:4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The ratio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ratio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1200329"/>
              </a:xfrm>
              <a:prstGeom prst="rect">
                <a:avLst/>
              </a:prstGeom>
              <a:blipFill>
                <a:blip r:embed="rId3"/>
                <a:stretch>
                  <a:fillRect l="-1958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0" y="17230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21:20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230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828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6695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</a:rPr>
              <a:t>In a box, there are: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Candara" panose="020E0502030303020204" pitchFamily="34" charset="0"/>
              </a:rPr>
              <a:t>Two times as many red counters as blue counters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Candara" panose="020E0502030303020204" pitchFamily="34" charset="0"/>
              </a:rPr>
              <a:t>Three times as many blue counters as red counters</a:t>
            </a:r>
          </a:p>
          <a:p>
            <a:pPr marL="342900" indent="-342900">
              <a:buFontTx/>
              <a:buChar char="-"/>
            </a:pPr>
            <a:endParaRPr lang="en-US" sz="2000" dirty="0">
              <a:latin typeface="Candara" panose="020E0502030303020204" pitchFamily="34" charset="0"/>
            </a:endParaRPr>
          </a:p>
          <a:p>
            <a:r>
              <a:rPr lang="en-US" sz="2000" dirty="0">
                <a:latin typeface="Candara" panose="020E0502030303020204" pitchFamily="34" charset="0"/>
              </a:rPr>
              <a:t>Write the ratio of the number of red pens to the number of green pens to the number of blue pens</a:t>
            </a:r>
            <a:endParaRPr lang="en-GB" sz="200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61665"/>
            <a:ext cx="46695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</a:rPr>
              <a:t>In a box, there are: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Candara" panose="020E0502030303020204" pitchFamily="34" charset="0"/>
              </a:rPr>
              <a:t>Three times as many red counters as blue counters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Candara" panose="020E0502030303020204" pitchFamily="34" charset="0"/>
              </a:rPr>
              <a:t>Two times as many blue counters as red counters</a:t>
            </a:r>
          </a:p>
          <a:p>
            <a:pPr marL="342900" indent="-342900">
              <a:buFontTx/>
              <a:buChar char="-"/>
            </a:pPr>
            <a:endParaRPr lang="en-US" sz="2000" dirty="0">
              <a:latin typeface="Candara" panose="020E0502030303020204" pitchFamily="34" charset="0"/>
            </a:endParaRPr>
          </a:p>
          <a:p>
            <a:r>
              <a:rPr lang="en-US" sz="2000" dirty="0">
                <a:latin typeface="Candara" panose="020E0502030303020204" pitchFamily="34" charset="0"/>
              </a:rPr>
              <a:t>Write the ratio of the number of red pens to the number of green pens to the number of blue pens</a:t>
            </a:r>
            <a:endParaRPr lang="en-GB" sz="20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331952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6:2:1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319522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501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A person has only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coins.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ratio of the number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p coins to the number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p coins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4:5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Work out the ratio of</a:t>
                </a: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total value of the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coins : the total value of the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coins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2246769"/>
              </a:xfrm>
              <a:prstGeom prst="rect">
                <a:avLst/>
              </a:prstGeom>
              <a:blipFill>
                <a:blip r:embed="rId2"/>
                <a:stretch>
                  <a:fillRect l="-1305" t="-1355" r="-2350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A person has only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coins.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ratio of the number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p coins to the number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p coins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2:7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Work out the ratio of</a:t>
                </a: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total value of the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coins : the total value of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coins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2246769"/>
              </a:xfrm>
              <a:prstGeom prst="rect">
                <a:avLst/>
              </a:prstGeom>
              <a:blipFill>
                <a:blip r:embed="rId3"/>
                <a:stretch>
                  <a:fillRect l="-1305" t="-1630" r="-2350" b="-4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7128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1:7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7128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301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A person has only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coins.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ratio of the number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p coins to the number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p coins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3:5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Work out the ratio of</a:t>
                </a: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total value of the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coins : the total value of the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coins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2246769"/>
              </a:xfrm>
              <a:prstGeom prst="rect">
                <a:avLst/>
              </a:prstGeom>
              <a:blipFill>
                <a:blip r:embed="rId2"/>
                <a:stretch>
                  <a:fillRect l="-1305" t="-1355" r="-2350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A person has only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coins.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ratio of the number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p coins to the number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p coins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5:7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Work out the ratio of</a:t>
                </a: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total value of the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coins : the total value of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p coins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2246769"/>
              </a:xfrm>
              <a:prstGeom prst="rect">
                <a:avLst/>
              </a:prstGeom>
              <a:blipFill>
                <a:blip r:embed="rId3"/>
                <a:stretch>
                  <a:fillRect l="-1305" t="-1630" r="-2350" b="-4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7128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5:14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7128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108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Persons A and B share money in the ratio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7:2</m:t>
                    </m:r>
                  </m:oMath>
                </a14:m>
                <a:endParaRPr lang="en-US" sz="2000" b="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Persons C and D share twice as much money as A and B share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Persons C and D share money in the ratio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1:3</m:t>
                    </m:r>
                  </m:oMath>
                </a14:m>
                <a:endParaRPr lang="en-US" sz="2000" b="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A receives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B receives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C receives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D receives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Write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in its simplest form.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2862322"/>
              </a:xfrm>
              <a:prstGeom prst="rect">
                <a:avLst/>
              </a:prstGeom>
              <a:blipFill>
                <a:blip r:embed="rId2"/>
                <a:stretch>
                  <a:fillRect l="-1305" t="-1064" r="-392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Persons A and B share money in the ratio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2:5</m:t>
                    </m:r>
                  </m:oMath>
                </a14:m>
                <a:endParaRPr lang="en-US" sz="2000" b="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Persons C and D share twice as much money as A and B share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Persons C and D share money in the ratio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3:1</m:t>
                    </m:r>
                  </m:oMath>
                </a14:m>
                <a:endParaRPr lang="en-US" sz="2000" b="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A receives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B receives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C receives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D receives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£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Write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in its simplest form.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2862322"/>
              </a:xfrm>
              <a:prstGeom prst="rect">
                <a:avLst/>
              </a:prstGeom>
              <a:blipFill>
                <a:blip r:embed="rId3"/>
                <a:stretch>
                  <a:fillRect l="-1305" t="-1279" r="-392" b="-29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331952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4:10:21:7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31952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744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blue and red counters in a bag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4:3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Six blue counters are added.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The ratio is now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7:3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How many counters were in the bag originally?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2308324"/>
              </a:xfrm>
              <a:prstGeom prst="rect">
                <a:avLst/>
              </a:prstGeom>
              <a:blipFill>
                <a:blip r:embed="rId2"/>
                <a:stretch>
                  <a:fillRect l="-1958" t="-2111" r="-914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blue and red counters in a bag is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:3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Six red counters are added.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The ratio is now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:5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How many counters were in the bag originally?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2677656"/>
              </a:xfrm>
              <a:prstGeom prst="rect">
                <a:avLst/>
              </a:prstGeom>
              <a:blipFill>
                <a:blip r:embed="rId3"/>
                <a:stretch>
                  <a:fillRect l="-1958" t="-1822" r="-9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6776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67765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709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blue and red counters in a bag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4:3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Six blue counters are added.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The ratio is now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How many counters were in the bag originally?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2308324"/>
              </a:xfrm>
              <a:prstGeom prst="rect">
                <a:avLst/>
              </a:prstGeom>
              <a:blipFill>
                <a:blip r:embed="rId2"/>
                <a:stretch>
                  <a:fillRect l="-1958" t="-2111" r="-914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blue and red counters in a bag is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:3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Six red counters are added.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The ratio is now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How many counters were in the bag originally?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2677656"/>
              </a:xfrm>
              <a:prstGeom prst="rect">
                <a:avLst/>
              </a:prstGeom>
              <a:blipFill>
                <a:blip r:embed="rId3"/>
                <a:stretch>
                  <a:fillRect l="-1958" t="-1822" r="-9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6776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67765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864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ratio of A’s age to B’s age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2:5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years time the ratio will be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5:11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old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1938992"/>
              </a:xfrm>
              <a:prstGeom prst="rect">
                <a:avLst/>
              </a:prstGeom>
              <a:blipFill>
                <a:blip r:embed="rId2"/>
                <a:stretch>
                  <a:fillRect l="-1958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ratio of A’s age to B’s age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years time the ratio will be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4:5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old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1938992"/>
              </a:xfrm>
              <a:prstGeom prst="rect">
                <a:avLst/>
              </a:prstGeom>
              <a:blipFill>
                <a:blip r:embed="rId3"/>
                <a:stretch>
                  <a:fillRect l="-1958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0" y="24550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28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years old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45503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302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Work out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3" b="-8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Work out the ratio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33213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3:1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33213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713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blue and red counters in a bag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4:3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A counter is taken out of the bag at random. 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probability that the counter is blue?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probability that the counter is red?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4893647"/>
              </a:xfrm>
              <a:prstGeom prst="rect">
                <a:avLst/>
              </a:prstGeom>
              <a:blipFill>
                <a:blip r:embed="rId2"/>
                <a:stretch>
                  <a:fillRect l="-1958" t="-996" r="-914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blue and red counters in a bag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A counter is taken out of the bag at random. 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probability that the counter is blue?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probability that the counter is red?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4893647"/>
              </a:xfrm>
              <a:prstGeom prst="rect">
                <a:avLst/>
              </a:prstGeom>
              <a:blipFill>
                <a:blip r:embed="rId3"/>
                <a:stretch>
                  <a:fillRect l="-1958" t="-998" r="-914" b="-19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620767" y="3148987"/>
                <a:ext cx="4572001" cy="29576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0767" y="3148987"/>
                <a:ext cx="4572001" cy="29576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91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69536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blue, red and yellow counters in a bag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4:3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A counter is taken out of the bag at random.  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probability that the counter is blue?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probability that the counter is red?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probability that the counter is red?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69536" cy="5632311"/>
              </a:xfrm>
              <a:prstGeom prst="rect">
                <a:avLst/>
              </a:prstGeom>
              <a:blipFill>
                <a:blip r:embed="rId2"/>
                <a:stretch>
                  <a:fillRect l="-1958" t="-866" b="-1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669536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ratio of blue, red and yellow counters in a bag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A counter is taken out of the bag at random.  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probability that the counter is blue?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probability that the counter is red?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What is the probability that the counter is red?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669536" cy="5632311"/>
              </a:xfrm>
              <a:prstGeom prst="rect">
                <a:avLst/>
              </a:prstGeom>
              <a:blipFill>
                <a:blip r:embed="rId3"/>
                <a:stretch>
                  <a:fillRect l="-1958" t="-866" b="-1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620767" y="2804547"/>
                <a:ext cx="4572001" cy="36487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0767" y="2804547"/>
                <a:ext cx="4572001" cy="36487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696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1999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average exchange rate for Pound to Yen in June 2020 was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1:132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would I get in return for exchanging: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£10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¥660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1999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1999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exchange rate for Pound to Yen in June 2020 was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1:132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much would I get in return for exchanging: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6600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1999" cy="4154984"/>
              </a:xfrm>
              <a:prstGeom prst="rect">
                <a:avLst/>
              </a:prstGeom>
              <a:blipFill>
                <a:blip r:embed="rId3"/>
                <a:stretch>
                  <a:fillRect l="-2000" t="-1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855624"/>
                <a:ext cx="4572001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2640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855624"/>
                <a:ext cx="4572001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821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1999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average exchange rates in June 2020 were: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b="0" dirty="0">
                    <a:latin typeface="Candara" panose="020E0502030303020204" pitchFamily="34" charset="0"/>
                  </a:rPr>
                  <a:t>Pound : Japanese Yen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	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                 1 :132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Pound : American dollar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 :1.25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          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 same item costs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Yen in Tokyo 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$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10.50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in New York.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Which city is selling the item for the best value?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1999" cy="5262979"/>
              </a:xfrm>
              <a:prstGeom prst="rect">
                <a:avLst/>
              </a:prstGeom>
              <a:blipFill>
                <a:blip r:embed="rId2"/>
                <a:stretch>
                  <a:fillRect l="-2000" t="-927" b="-1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1999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average exchange rates in June 2020 were: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Pound : Japanese Yen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	                     1 :132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Pound : American dollar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1 :1.25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          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 same item costs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1500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Yen in Tokyo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$1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4.25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in New York.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Which city is selling the item for the best value?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1999" cy="5262979"/>
              </a:xfrm>
              <a:prstGeom prst="rect">
                <a:avLst/>
              </a:prstGeom>
              <a:blipFill>
                <a:blip r:embed="rId3"/>
                <a:stretch>
                  <a:fillRect l="-2000" t="-927" b="-1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4571998" y="5594359"/>
            <a:ext cx="4572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Tokyo</a:t>
            </a:r>
          </a:p>
        </p:txBody>
      </p:sp>
    </p:spTree>
    <p:extLst>
      <p:ext uri="{BB962C8B-B14F-4D97-AF65-F5344CB8AC3E}">
        <p14:creationId xmlns:p14="http://schemas.microsoft.com/office/powerpoint/2010/main" val="234684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1999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map is scaled down 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centimetres on the map represents a real distance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kilometer.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On the map, the distance between two points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cm.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Work out the real distance between these two points.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1999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1999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map is scaled down 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centimetres on the map represents a real distance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kilometer.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On the map, the distance between two points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cm. 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Work out the real distance between these two points.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1999" cy="3416320"/>
              </a:xfrm>
              <a:prstGeom prst="rect">
                <a:avLst/>
              </a:prstGeom>
              <a:blipFill>
                <a:blip r:embed="rId3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8" y="375441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3.5 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375441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729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1999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map is scaled down 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centimetres on the map represents a real distance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kilometer.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On the map, the distance between two points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cm. 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Work out the scale of the map in the form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1999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1999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map is scaled down 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centimetres on the map represents a real distance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kilometer.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On the map, the distance between two points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cm. 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Work out the scale of the map in the form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1: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1999" cy="3416320"/>
              </a:xfrm>
              <a:prstGeom prst="rect">
                <a:avLst/>
              </a:prstGeom>
              <a:blipFill>
                <a:blip r:embed="rId3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8" y="398301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1:25000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398301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700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