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15.xml" ContentType="application/vnd.openxmlformats-officedocument.presentationml.slide+xml"/>
  <Override PartName="/ppt/slides/slide125.xml" ContentType="application/vnd.openxmlformats-officedocument.presentationml.slide+xml"/>
  <Override PartName="/ppt/slides/slide139.xml" ContentType="application/vnd.openxmlformats-officedocument.presentationml.slide+xml"/>
  <Override PartName="/ppt/slides/slide175.xml" ContentType="application/vnd.openxmlformats-officedocument.presentationml.slide+xml"/>
  <Override PartName="/ppt/slides/slide22.xml" ContentType="application/vnd.openxmlformats-officedocument.presentationml.slide+xml"/>
  <Override PartName="/ppt/slides/slide238.xml" ContentType="application/vnd.openxmlformats-officedocument.presentationml.slide+xml"/>
  <Override PartName="/ppt/slides/slide251.xml" ContentType="application/vnd.openxmlformats-officedocument.presentationml.slide+xml"/>
  <Override PartName="/ppt/slides/slide259.xml" ContentType="application/vnd.openxmlformats-officedocument.presentationml.slide+xml"/>
  <Override PartName="/ppt/slides/slide266.xml" ContentType="application/vnd.openxmlformats-officedocument.presentationml.slide+xml"/>
  <Override PartName="/ppt/slides/slide3.xml" ContentType="application/vnd.openxmlformats-officedocument.presentationml.slide+xml"/>
  <Override PartName="/ppt/slides/slide315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67.xml" ContentType="application/vnd.openxmlformats-officedocument.presentationml.slide+xml"/>
  <Override PartName="/ppt/slides/slide383.xml" ContentType="application/vnd.openxmlformats-officedocument.presentationml.slide+xml"/>
  <Override PartName="/ppt/slides/slide391.xml" ContentType="application/vnd.openxmlformats-officedocument.presentationml.slide+xml"/>
  <Override PartName="/ppt/slides/slide4.xml" ContentType="application/vnd.openxmlformats-officedocument.presentationml.slide+xml"/>
  <Override PartName="/ppt/slides/slide429.xml" ContentType="application/vnd.openxmlformats-officedocument.presentationml.slide+xml"/>
  <Override PartName="/ppt/slides/slide448.xml" ContentType="application/vnd.openxmlformats-officedocument.presentationml.slide+xml"/>
  <Override PartName="/ppt/slides/slide48.xml" ContentType="application/vnd.openxmlformats-officedocument.presentationml.slide+xml"/>
  <Override PartName="/ppt/slides/slide52.xml" ContentType="application/vnd.openxmlformats-officedocument.presentationml.slide+xml"/>
  <Override PartName="/ppt/slides/slide73.xml" ContentType="application/vnd.openxmlformats-officedocument.presentationml.slide+xml"/>
  <Override PartName="/ppt/slides/slide9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4"/>
  </p:notesMasterIdLst>
  <p:handoutMasterIdLst>
    <p:handoutMasterId r:id="rId505"/>
  </p:handoutMasterIdLst>
  <p:sldIdLst>
    <p:sldId id="953" r:id="rId330"/>
    <p:sldId id="954" r:id="rId331"/>
    <p:sldId id="955" r:id="rId332"/>
    <p:sldId id="956" r:id="rId333"/>
    <p:sldId id="957" r:id="rId3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Speller" initials="CS" lastIdx="1" clrIdx="0">
    <p:extLst>
      <p:ext uri="{19B8F6BF-5375-455C-9EA6-DF929625EA0E}">
        <p15:presenceInfo xmlns:p15="http://schemas.microsoft.com/office/powerpoint/2012/main" userId="S::Chris.Speller@paddington-academy.org::0a97f007-b978-4543-a8a0-9ee0abccdf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727" autoAdjust="0"/>
  </p:normalViewPr>
  <p:slideViewPr>
    <p:cSldViewPr snapToGrid="0">
      <p:cViewPr varScale="1">
        <p:scale>
          <a:sx n="127" d="100"/>
          <a:sy n="127" d="100"/>
        </p:scale>
        <p:origin x="11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30" Type="http://schemas.openxmlformats.org/officeDocument/2006/relationships/slide" Target="slides/slide329.xml"/><Relationship Id="rId331" Type="http://schemas.openxmlformats.org/officeDocument/2006/relationships/slide" Target="slides/slide330.xml"/><Relationship Id="rId332" Type="http://schemas.openxmlformats.org/officeDocument/2006/relationships/slide" Target="slides/slide331.xml"/><Relationship Id="rId333" Type="http://schemas.openxmlformats.org/officeDocument/2006/relationships/slide" Target="slides/slide332.xml"/><Relationship Id="rId334" Type="http://schemas.openxmlformats.org/officeDocument/2006/relationships/slide" Target="slides/slide333.xml"/><Relationship Id="rId504" Type="http://schemas.openxmlformats.org/officeDocument/2006/relationships/notesMaster" Target="notesMasters/notesMaster1.xml"/><Relationship Id="rId505" Type="http://schemas.openxmlformats.org/officeDocument/2006/relationships/handoutMaster" Target="handoutMasters/handoutMaster1.xml"/><Relationship Id="rId506" Type="http://schemas.openxmlformats.org/officeDocument/2006/relationships/commentAuthors" Target="commentAuthors.xml"/><Relationship Id="rId507" Type="http://schemas.openxmlformats.org/officeDocument/2006/relationships/presProps" Target="presProps.xml"/><Relationship Id="rId508" Type="http://schemas.openxmlformats.org/officeDocument/2006/relationships/viewProps" Target="viewProps.xml"/><Relationship Id="rId509" Type="http://schemas.openxmlformats.org/officeDocument/2006/relationships/theme" Target="theme/theme1.xml"/><Relationship Id="rId510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2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3.xml"/></Relationship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4200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8994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574517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1.xml"/><Relationship Id="rId4" Type="http://schemas.openxmlformats.org/officeDocument/2006/relationships/slide" Target="slide22.xml"/><Relationship Id="rId5" Type="http://schemas.openxmlformats.org/officeDocument/2006/relationships/slide" Target="slide259.xml"/><Relationship Id="rId6" Type="http://schemas.openxmlformats.org/officeDocument/2006/relationships/slide" Target="slide48.xml"/><Relationship Id="rId7" Type="http://schemas.openxmlformats.org/officeDocument/2006/relationships/slide" Target="slide266.xml"/><Relationship Id="rId8" Type="http://schemas.openxmlformats.org/officeDocument/2006/relationships/slide" Target="slide52.xml"/><Relationship Id="rId9" Type="http://schemas.openxmlformats.org/officeDocument/2006/relationships/slide" Target="slide315.xml"/><Relationship Id="rId10" Type="http://schemas.openxmlformats.org/officeDocument/2006/relationships/slide" Target="slide73.xml"/><Relationship Id="rId11" Type="http://schemas.openxmlformats.org/officeDocument/2006/relationships/slide" Target="slide329.xml"/><Relationship Id="rId12" Type="http://schemas.openxmlformats.org/officeDocument/2006/relationships/slide" Target="slide96.xml"/><Relationship Id="rId13" Type="http://schemas.openxmlformats.org/officeDocument/2006/relationships/slide" Target="slide334.xml"/><Relationship Id="rId14" Type="http://schemas.openxmlformats.org/officeDocument/2006/relationships/slide" Target="slide115.xml"/><Relationship Id="rId15" Type="http://schemas.openxmlformats.org/officeDocument/2006/relationships/slide" Target="slide367.xml"/><Relationship Id="rId16" Type="http://schemas.openxmlformats.org/officeDocument/2006/relationships/slide" Target="slide125.xml"/><Relationship Id="rId17" Type="http://schemas.openxmlformats.org/officeDocument/2006/relationships/slide" Target="slide383.xml"/><Relationship Id="rId18" Type="http://schemas.openxmlformats.org/officeDocument/2006/relationships/slide" Target="slide139.xml"/><Relationship Id="rId19" Type="http://schemas.openxmlformats.org/officeDocument/2006/relationships/slide" Target="slide391.xml"/><Relationship Id="rId20" Type="http://schemas.openxmlformats.org/officeDocument/2006/relationships/slide" Target="slide175.xml"/><Relationship Id="rId21" Type="http://schemas.openxmlformats.org/officeDocument/2006/relationships/slide" Target="slide429.xml"/><Relationship Id="rId22" Type="http://schemas.openxmlformats.org/officeDocument/2006/relationships/slide" Target="slide238.xml"/><Relationship Id="rId23" Type="http://schemas.openxmlformats.org/officeDocument/2006/relationships/slide" Target="slide44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292.png"/><Relationship Id="rId3" Type="http://schemas.openxmlformats.org/officeDocument/2006/relationships/image" Target="../media/image4302.png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37.png"/><Relationship Id="rId4" Type="http://schemas.openxmlformats.org/officeDocument/2006/relationships/image" Target="../media/image438.png"/><Relationship Id="rId5" Type="http://schemas.openxmlformats.org/officeDocument/2006/relationships/image" Target="../media/image439.png"/><Relationship Id="rId6" Type="http://schemas.openxmlformats.org/officeDocument/2006/relationships/image" Target="../media/image440.png"/><Relationship Id="rId7" Type="http://schemas.openxmlformats.org/officeDocument/2006/relationships/hyperlink" Target="https://www.desmos.com/" TargetMode="Externa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39.png"/><Relationship Id="rId4" Type="http://schemas.openxmlformats.org/officeDocument/2006/relationships/image" Target="../media/image440.png"/><Relationship Id="rId5" Type="http://schemas.openxmlformats.org/officeDocument/2006/relationships/image" Target="../media/image441.png"/><Relationship Id="rId6" Type="http://schemas.openxmlformats.org/officeDocument/2006/relationships/image" Target="../media/image442.png"/><Relationship Id="rId7" Type="http://schemas.openxmlformats.org/officeDocument/2006/relationships/hyperlink" Target="https://www.desmos.com/" TargetMode="External"/></Relationships>
</file>

<file path=ppt/slides/_rels/slide3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38.png"/><Relationship Id="rId4" Type="http://schemas.openxmlformats.org/officeDocument/2006/relationships/image" Target="../media/image443.png"/><Relationship Id="rId5" Type="http://schemas.openxmlformats.org/officeDocument/2006/relationships/image" Target="../media/image4381.png"/></Relationships>
</file>

<file path=ppt/slides/_rels/slide3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NUMBER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772407"/>
              </p:ext>
            </p:extLst>
          </p:nvPr>
        </p:nvGraphicFramePr>
        <p:xfrm>
          <a:off x="0" y="806459"/>
          <a:ext cx="9144002" cy="4542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Basic numeracy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Negative numbers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Bounds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Order of operations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Calculator skills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Percentages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Compound measures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9" action="ppaction://hlinksldjump"/>
                        </a:rPr>
                        <a:t>Proportion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Converting between units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1" action="ppaction://hlinksldjump"/>
                        </a:rPr>
                        <a:t>Rates of flow/work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3" action="ppaction://hlinksldjump"/>
                        </a:rPr>
                        <a:t>Ratio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Distance-time and speed-time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Recurring 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6" action="ppaction://hlinksldjump"/>
                        </a:rPr>
                        <a:t>Factors and multiples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Rounding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Fractions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Sets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0" action="ppaction://hlinksldjump"/>
                        </a:rPr>
                        <a:t>Indices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Standard form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2" action="ppaction://hlinksldjump"/>
                        </a:rPr>
                        <a:t>Listing strategies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3" action="ppaction://hlinksldjump"/>
                        </a:rPr>
                        <a:t>Surds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Basic numeracy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Bounds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555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Calculator skills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710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Compound measures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992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Converting between units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70691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53508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Distance-Time and Speed-Time Graphs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77485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Factors and multiples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98997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81958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348906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Listing strategies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17671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Negative numbers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520126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Order of operations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307206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Percentages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456791"/>
      </p:ext>
    </p:extLst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Proportion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815369"/>
      </p:ext>
    </p:extLst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Rates of flow/work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163330"/>
      </p:ext>
    </p:extLst>
  </p:cSld>
  <p:clrMapOvr>
    <a:masterClrMapping/>
  </p:clrMapOvr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n-US" sz="2400" dirty="0">
                    <a:latin typeface="Candara" panose="020E0502030303020204" pitchFamily="34" charset="0"/>
                  </a:rPr>
                  <a:t>A person lays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bricks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hour. They always work at the same speed.</a:t>
                </a:r>
              </a:p>
              <a:p>
                <a:pPr lvl="0"/>
                <a:r>
                  <a:rPr lang="en-US" sz="2400" dirty="0">
                    <a:latin typeface="Candara" panose="020E0502030303020204" pitchFamily="34" charset="0"/>
                  </a:rPr>
                  <a:t>How long will it take to lay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340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bricks?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 r="-3333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0" y="461665"/>
            <a:ext cx="4572000" cy="1923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i="0" dirty="0">
                <a:latin typeface="Candara" panose="020E0502030303020204" pitchFamily="34" charset="0"/>
              </a:rPr>
              <a:t>A person lays </a:t>
            </a:r>
            <a:r>
              <a:rPr lang="en-US" sz="2400" b="0" i="0" dirty="0">
                <a:latin typeface="Candara" panose="020E0502030303020204" pitchFamily="34" charset="0"/>
              </a:rPr>
              <a:t>2</a:t>
            </a:r>
            <a:r>
              <a:rPr lang="en-US" sz="2400" i="0" dirty="0">
                <a:latin typeface="Candara" panose="020E0502030303020204" pitchFamily="34" charset="0"/>
              </a:rPr>
              <a:t>00 bricks in 1 hour. They always work at the same speed.</a:t>
            </a:r>
            <a:endParaRPr lang="en-US" sz="2400" dirty="0">
              <a:latin typeface="Candara" panose="020E0502030303020204" pitchFamily="34" charset="0"/>
            </a:endParaRPr>
          </a:p>
          <a:p>
            <a:pPr lvl="0"/>
            <a:r>
              <a:rPr lang="en-US" sz="2400" i="0" dirty="0">
                <a:latin typeface="Candara" panose="020E0502030303020204" pitchFamily="34" charset="0"/>
              </a:rPr>
              <a:t>How long will it take to lay </a:t>
            </a:r>
            <a:r>
              <a:rPr lang="en-US" sz="2400" b="0" i="0" dirty="0">
                <a:latin typeface="Candara" panose="020E0502030303020204" pitchFamily="34" charset="0"/>
              </a:rPr>
              <a:t>680</a:t>
            </a:r>
            <a:r>
              <a:rPr lang="en-US" sz="2400" i="0" dirty="0">
                <a:latin typeface="Candara" panose="020E0502030303020204" pitchFamily="34" charset="0"/>
              </a:rPr>
              <a:t> bricks?</a:t>
            </a:r>
            <a:endParaRPr lang="en-US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2000" y="2457271"/>
                <a:ext cx="45720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hours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minutes</a:t>
                </a: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457271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450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>
                <a:latin typeface="Candara" panose="020E0502030303020204" pitchFamily="34" charset="0"/>
              </a:rPr>
              <a:t>Sketch a graph to show how the depth of water in the container changes over time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61665"/>
            <a:ext cx="457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>
                <a:latin typeface="Candara" panose="020E0502030303020204" pitchFamily="34" charset="0"/>
              </a:rPr>
              <a:t>The diagram shows a swimming pool in the shape of a prism.</a:t>
            </a:r>
          </a:p>
          <a:p>
            <a:pPr lvl="0"/>
            <a:r>
              <a:rPr lang="en-US" sz="2000" dirty="0">
                <a:latin typeface="Candara" panose="020E0502030303020204" pitchFamily="34" charset="0"/>
              </a:rPr>
              <a:t>The swimming pool is empty.</a:t>
            </a:r>
          </a:p>
          <a:p>
            <a:pPr lvl="0"/>
            <a:r>
              <a:rPr lang="en-US" sz="2000" dirty="0">
                <a:latin typeface="Candara" panose="020E0502030303020204" pitchFamily="34" charset="0"/>
              </a:rPr>
              <a:t>The swimming pool is filled up.</a:t>
            </a:r>
          </a:p>
          <a:p>
            <a:pPr lvl="0"/>
            <a:r>
              <a:rPr lang="en-US" sz="2000" dirty="0">
                <a:latin typeface="Candara" panose="020E0502030303020204" pitchFamily="34" charset="0"/>
              </a:rPr>
              <a:t>Sketch a graph to show how the depth of the water in the pool above the line MN changes over time, as the pool is filled with water?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250" t="49629" r="52251"/>
          <a:stretch/>
        </p:blipFill>
        <p:spPr>
          <a:xfrm>
            <a:off x="5986659" y="5115254"/>
            <a:ext cx="1889760" cy="17427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9796" y="3230170"/>
            <a:ext cx="4124901" cy="187668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558" y="1546859"/>
            <a:ext cx="1085295" cy="23068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558" y="4181856"/>
            <a:ext cx="1302332" cy="22930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6A445A-3896-4A3F-B076-B269826E188C}"/>
              </a:ext>
            </a:extLst>
          </p:cNvPr>
          <p:cNvSpPr txBox="1"/>
          <p:nvPr/>
        </p:nvSpPr>
        <p:spPr>
          <a:xfrm>
            <a:off x="0" y="6550223"/>
            <a:ext cx="6862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98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>
                <a:latin typeface="Candara" panose="020E0502030303020204" pitchFamily="34" charset="0"/>
              </a:rPr>
              <a:t>Sketch a graph to show how the depth of water in the container changes over time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61665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ndara" panose="020E0502030303020204" pitchFamily="34" charset="0"/>
              </a:rPr>
              <a:t>Sketch a graph to show how the depth of water in the container changes over time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558" y="1546859"/>
            <a:ext cx="1085295" cy="23068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558" y="4181856"/>
            <a:ext cx="1302332" cy="22930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0271" y="1161564"/>
            <a:ext cx="1419457" cy="241106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654" y="3669393"/>
            <a:ext cx="4410691" cy="29817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835CBE-E75C-4CC2-ACE5-5A3E4A095806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838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>
                <a:latin typeface="Candara" panose="020E0502030303020204" pitchFamily="34" charset="0"/>
              </a:rPr>
              <a:t>The swimming pool is empty.</a:t>
            </a:r>
          </a:p>
          <a:p>
            <a:pPr lvl="0"/>
            <a:r>
              <a:rPr lang="en-US" sz="2000" dirty="0">
                <a:latin typeface="Candara" panose="020E0502030303020204" pitchFamily="34" charset="0"/>
              </a:rPr>
              <a:t>It is filled with water at a constant rate of 20 </a:t>
            </a:r>
            <a:r>
              <a:rPr lang="en-US" sz="2000" dirty="0" err="1">
                <a:latin typeface="Candara" panose="020E0502030303020204" pitchFamily="34" charset="0"/>
              </a:rPr>
              <a:t>litres</a:t>
            </a:r>
            <a:r>
              <a:rPr lang="en-US" sz="2000" dirty="0">
                <a:latin typeface="Candara" panose="020E0502030303020204" pitchFamily="34" charset="0"/>
              </a:rPr>
              <a:t> per minute. How long will it take for the pool to be half-full of water?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61665"/>
            <a:ext cx="4572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>
                <a:latin typeface="Candara" panose="020E0502030303020204" pitchFamily="34" charset="0"/>
              </a:rPr>
              <a:t>The swimming pool is empty.</a:t>
            </a:r>
          </a:p>
          <a:p>
            <a:pPr lvl="0"/>
            <a:r>
              <a:rPr lang="en-US" sz="2000" dirty="0">
                <a:latin typeface="Candara" panose="020E0502030303020204" pitchFamily="34" charset="0"/>
              </a:rPr>
              <a:t>It is filled with water at a constant rate of 50 </a:t>
            </a:r>
            <a:r>
              <a:rPr lang="en-US" sz="2000" dirty="0" err="1">
                <a:latin typeface="Candara" panose="020E0502030303020204" pitchFamily="34" charset="0"/>
              </a:rPr>
              <a:t>litres</a:t>
            </a:r>
            <a:r>
              <a:rPr lang="en-US" sz="2000" dirty="0">
                <a:latin typeface="Candara" panose="020E0502030303020204" pitchFamily="34" charset="0"/>
              </a:rPr>
              <a:t> per minute. How long will it take for the pool to be completely full of water?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5549" y="2144551"/>
            <a:ext cx="4124901" cy="18766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990" y="2144551"/>
            <a:ext cx="3762900" cy="17433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2000" y="4009310"/>
                <a:ext cx="45720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65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hours</a:t>
                </a: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009310"/>
                <a:ext cx="4572000" cy="461665"/>
              </a:xfrm>
              <a:prstGeom prst="rect">
                <a:avLst/>
              </a:prstGeom>
              <a:blipFill>
                <a:blip r:embed="rId5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341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138123"/>
      </p:ext>
    </p:extLst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Recurring 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894797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Rounding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507566"/>
      </p:ext>
    </p:extLst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034842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Standard 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696080"/>
      </p:ext>
    </p:extLst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49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4479</TotalTime>
  <Words>21427</Words>
  <Application>Microsoft Office PowerPoint</Application>
  <PresentationFormat>On-screen Show (4:3)</PresentationFormat>
  <Paragraphs>8353</Paragraphs>
  <Slides>502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502</vt:i4>
      </vt:variant>
    </vt:vector>
  </HeadingPairs>
  <TitlesOfParts>
    <vt:vector size="508" baseType="lpstr">
      <vt:lpstr>Arial</vt:lpstr>
      <vt:lpstr>Calibri</vt:lpstr>
      <vt:lpstr>Calibri Light</vt:lpstr>
      <vt:lpstr>Cambria Math</vt:lpstr>
      <vt:lpstr>Candara</vt:lpstr>
      <vt:lpstr>Office Theme</vt:lpstr>
      <vt:lpstr>PowerPoint Presentation</vt:lpstr>
      <vt:lpstr>PowerPoint Presentation</vt:lpstr>
      <vt:lpstr>NUMBER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304</cp:revision>
  <dcterms:created xsi:type="dcterms:W3CDTF">2020-05-18T02:11:06Z</dcterms:created>
  <dcterms:modified xsi:type="dcterms:W3CDTF">2020-08-31T15:55:02Z</dcterms:modified>
</cp:coreProperties>
</file>