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15.xml" ContentType="application/vnd.openxmlformats-officedocument.presentationml.slide+xml"/>
  <Override PartName="/ppt/slides/slide125.xml" ContentType="application/vnd.openxmlformats-officedocument.presentationml.slide+xml"/>
  <Override PartName="/ppt/slides/slide139.xml" ContentType="application/vnd.openxmlformats-officedocument.presentationml.slide+xml"/>
  <Override PartName="/ppt/slides/slide175.xml" ContentType="application/vnd.openxmlformats-officedocument.presentationml.slide+xml"/>
  <Override PartName="/ppt/slides/slide22.xml" ContentType="application/vnd.openxmlformats-officedocument.presentationml.slide+xml"/>
  <Override PartName="/ppt/slides/slide238.xml" ContentType="application/vnd.openxmlformats-officedocument.presentationml.slide+xml"/>
  <Override PartName="/ppt/slides/slide239.xml" ContentType="application/vnd.openxmlformats-officedocument.presentationml.slide+xml"/>
  <Override PartName="/ppt/slides/slide240.xml" ContentType="application/vnd.openxmlformats-officedocument.presentationml.slide+xml"/>
  <Override PartName="/ppt/slides/slide241.xml" ContentType="application/vnd.openxmlformats-officedocument.presentationml.slide+xml"/>
  <Override PartName="/ppt/slides/slide242.xml" ContentType="application/vnd.openxmlformats-officedocument.presentationml.slide+xml"/>
  <Override PartName="/ppt/slides/slide243.xml" ContentType="application/vnd.openxmlformats-officedocument.presentationml.slide+xml"/>
  <Override PartName="/ppt/slides/slide244.xml" ContentType="application/vnd.openxmlformats-officedocument.presentationml.slide+xml"/>
  <Override PartName="/ppt/slides/slide245.xml" ContentType="application/vnd.openxmlformats-officedocument.presentationml.slide+xml"/>
  <Override PartName="/ppt/slides/slide246.xml" ContentType="application/vnd.openxmlformats-officedocument.presentationml.slide+xml"/>
  <Override PartName="/ppt/slides/slide247.xml" ContentType="application/vnd.openxmlformats-officedocument.presentationml.slide+xml"/>
  <Override PartName="/ppt/slides/slide248.xml" ContentType="application/vnd.openxmlformats-officedocument.presentationml.slide+xml"/>
  <Override PartName="/ppt/slides/slide249.xml" ContentType="application/vnd.openxmlformats-officedocument.presentationml.slide+xml"/>
  <Override PartName="/ppt/slides/slide250.xml" ContentType="application/vnd.openxmlformats-officedocument.presentationml.slide+xml"/>
  <Override PartName="/ppt/slides/slide251.xml" ContentType="application/vnd.openxmlformats-officedocument.presentationml.slide+xml"/>
  <Override PartName="/ppt/slides/slide259.xml" ContentType="application/vnd.openxmlformats-officedocument.presentationml.slide+xml"/>
  <Override PartName="/ppt/slides/slide266.xml" ContentType="application/vnd.openxmlformats-officedocument.presentationml.slide+xml"/>
  <Override PartName="/ppt/slides/slide3.xml" ContentType="application/vnd.openxmlformats-officedocument.presentationml.slide+xml"/>
  <Override PartName="/ppt/slides/slide315.xml" ContentType="application/vnd.openxmlformats-officedocument.presentationml.slide+xml"/>
  <Override PartName="/ppt/slides/slide329.xml" ContentType="application/vnd.openxmlformats-officedocument.presentationml.slide+xml"/>
  <Override PartName="/ppt/slides/slide334.xml" ContentType="application/vnd.openxmlformats-officedocument.presentationml.slide+xml"/>
  <Override PartName="/ppt/slides/slide367.xml" ContentType="application/vnd.openxmlformats-officedocument.presentationml.slide+xml"/>
  <Override PartName="/ppt/slides/slide383.xml" ContentType="application/vnd.openxmlformats-officedocument.presentationml.slide+xml"/>
  <Override PartName="/ppt/slides/slide391.xml" ContentType="application/vnd.openxmlformats-officedocument.presentationml.slide+xml"/>
  <Override PartName="/ppt/slides/slide4.xml" ContentType="application/vnd.openxmlformats-officedocument.presentationml.slide+xml"/>
  <Override PartName="/ppt/slides/slide429.xml" ContentType="application/vnd.openxmlformats-officedocument.presentationml.slide+xml"/>
  <Override PartName="/ppt/slides/slide448.xml" ContentType="application/vnd.openxmlformats-officedocument.presentationml.slide+xml"/>
  <Override PartName="/ppt/slides/slide48.xml" ContentType="application/vnd.openxmlformats-officedocument.presentationml.slide+xml"/>
  <Override PartName="/ppt/slides/slide52.xml" ContentType="application/vnd.openxmlformats-officedocument.presentationml.slide+xml"/>
  <Override PartName="/ppt/slides/slide73.xml" ContentType="application/vnd.openxmlformats-officedocument.presentationml.slide+xml"/>
  <Override PartName="/ppt/slides/slide9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04"/>
  </p:notesMasterIdLst>
  <p:handoutMasterIdLst>
    <p:handoutMasterId r:id="rId505"/>
  </p:handoutMasterIdLst>
  <p:sldIdLst>
    <p:sldId id="649" r:id="rId239"/>
    <p:sldId id="650" r:id="rId240"/>
    <p:sldId id="648" r:id="rId241"/>
    <p:sldId id="651" r:id="rId242"/>
    <p:sldId id="654" r:id="rId243"/>
    <p:sldId id="655" r:id="rId244"/>
    <p:sldId id="653" r:id="rId245"/>
    <p:sldId id="652" r:id="rId246"/>
    <p:sldId id="1046" r:id="rId247"/>
    <p:sldId id="1047" r:id="rId248"/>
    <p:sldId id="1048" r:id="rId249"/>
    <p:sldId id="1049" r:id="rId250"/>
    <p:sldId id="1050" r:id="rId25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ris Speller" initials="CS" lastIdx="1" clrIdx="0">
    <p:extLst>
      <p:ext uri="{19B8F6BF-5375-455C-9EA6-DF929625EA0E}">
        <p15:presenceInfo xmlns:p15="http://schemas.microsoft.com/office/powerpoint/2012/main" userId="S::Chris.Speller@paddington-academy.org::0a97f007-b978-4543-a8a0-9ee0abccdf0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6727" autoAdjust="0"/>
  </p:normalViewPr>
  <p:slideViewPr>
    <p:cSldViewPr snapToGrid="0">
      <p:cViewPr varScale="1">
        <p:scale>
          <a:sx n="127" d="100"/>
          <a:sy n="127" d="100"/>
        </p:scale>
        <p:origin x="116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822" y="72"/>
      </p:cViewPr>
      <p:guideLst/>
    </p:cSldViewPr>
  </p:notes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39" Type="http://schemas.openxmlformats.org/officeDocument/2006/relationships/slide" Target="slides/slide238.xml"/><Relationship Id="rId240" Type="http://schemas.openxmlformats.org/officeDocument/2006/relationships/slide" Target="slides/slide239.xml"/><Relationship Id="rId241" Type="http://schemas.openxmlformats.org/officeDocument/2006/relationships/slide" Target="slides/slide240.xml"/><Relationship Id="rId242" Type="http://schemas.openxmlformats.org/officeDocument/2006/relationships/slide" Target="slides/slide241.xml"/><Relationship Id="rId243" Type="http://schemas.openxmlformats.org/officeDocument/2006/relationships/slide" Target="slides/slide242.xml"/><Relationship Id="rId244" Type="http://schemas.openxmlformats.org/officeDocument/2006/relationships/slide" Target="slides/slide243.xml"/><Relationship Id="rId245" Type="http://schemas.openxmlformats.org/officeDocument/2006/relationships/slide" Target="slides/slide244.xml"/><Relationship Id="rId246" Type="http://schemas.openxmlformats.org/officeDocument/2006/relationships/slide" Target="slides/slide245.xml"/><Relationship Id="rId247" Type="http://schemas.openxmlformats.org/officeDocument/2006/relationships/slide" Target="slides/slide246.xml"/><Relationship Id="rId248" Type="http://schemas.openxmlformats.org/officeDocument/2006/relationships/slide" Target="slides/slide247.xml"/><Relationship Id="rId249" Type="http://schemas.openxmlformats.org/officeDocument/2006/relationships/slide" Target="slides/slide248.xml"/><Relationship Id="rId250" Type="http://schemas.openxmlformats.org/officeDocument/2006/relationships/slide" Target="slides/slide249.xml"/><Relationship Id="rId251" Type="http://schemas.openxmlformats.org/officeDocument/2006/relationships/slide" Target="slides/slide250.xml"/><Relationship Id="rId504" Type="http://schemas.openxmlformats.org/officeDocument/2006/relationships/notesMaster" Target="notesMasters/notesMaster1.xml"/><Relationship Id="rId505" Type="http://schemas.openxmlformats.org/officeDocument/2006/relationships/handoutMaster" Target="handoutMasters/handoutMaster1.xml"/><Relationship Id="rId506" Type="http://schemas.openxmlformats.org/officeDocument/2006/relationships/commentAuthors" Target="commentAuthors.xml"/><Relationship Id="rId507" Type="http://schemas.openxmlformats.org/officeDocument/2006/relationships/presProps" Target="presProps.xml"/><Relationship Id="rId508" Type="http://schemas.openxmlformats.org/officeDocument/2006/relationships/viewProps" Target="viewProps.xml"/><Relationship Id="rId509" Type="http://schemas.openxmlformats.org/officeDocument/2006/relationships/theme" Target="theme/theme1.xml"/><Relationship Id="rId510" Type="http://schemas.openxmlformats.org/officeDocument/2006/relationships/tableStyles" Target="tableStyles.xml"/></Relationships>
</file>

<file path=ppt/handoutMasters/_rels/handout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E093C5-A7AA-4F9C-9321-7804CC44E894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6AAA37-5910-444F-80B3-BCDA3469F95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31716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5C40DF-D931-48D1-9C66-5268A2E1CF8F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5A9C40-88FE-47C9-956E-7B2CA5F2B1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23596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6465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48818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8494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4924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95901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82846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90149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22330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96482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66517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63904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527222"/>
          </a:xfrm>
          <a:prstGeom prst="rect">
            <a:avLst/>
          </a:prstGeom>
        </p:spPr>
        <p:txBody>
          <a:bodyPr/>
          <a:lstStyle>
            <a:lvl1pPr algn="ctr">
              <a:defRPr sz="2400" b="1">
                <a:latin typeface="Candara" panose="020E0502030303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51170307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3149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Candara" panose="020E0502030303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4.xml"/><Relationship Id="rId3" Type="http://schemas.openxmlformats.org/officeDocument/2006/relationships/slide" Target="slide251.xml"/><Relationship Id="rId4" Type="http://schemas.openxmlformats.org/officeDocument/2006/relationships/slide" Target="slide22.xml"/><Relationship Id="rId5" Type="http://schemas.openxmlformats.org/officeDocument/2006/relationships/slide" Target="slide259.xml"/><Relationship Id="rId6" Type="http://schemas.openxmlformats.org/officeDocument/2006/relationships/slide" Target="slide48.xml"/><Relationship Id="rId7" Type="http://schemas.openxmlformats.org/officeDocument/2006/relationships/slide" Target="slide266.xml"/><Relationship Id="rId8" Type="http://schemas.openxmlformats.org/officeDocument/2006/relationships/slide" Target="slide52.xml"/><Relationship Id="rId9" Type="http://schemas.openxmlformats.org/officeDocument/2006/relationships/slide" Target="slide315.xml"/><Relationship Id="rId10" Type="http://schemas.openxmlformats.org/officeDocument/2006/relationships/slide" Target="slide73.xml"/><Relationship Id="rId11" Type="http://schemas.openxmlformats.org/officeDocument/2006/relationships/slide" Target="slide329.xml"/><Relationship Id="rId12" Type="http://schemas.openxmlformats.org/officeDocument/2006/relationships/slide" Target="slide96.xml"/><Relationship Id="rId13" Type="http://schemas.openxmlformats.org/officeDocument/2006/relationships/slide" Target="slide334.xml"/><Relationship Id="rId14" Type="http://schemas.openxmlformats.org/officeDocument/2006/relationships/slide" Target="slide115.xml"/><Relationship Id="rId15" Type="http://schemas.openxmlformats.org/officeDocument/2006/relationships/slide" Target="slide367.xml"/><Relationship Id="rId16" Type="http://schemas.openxmlformats.org/officeDocument/2006/relationships/slide" Target="slide125.xml"/><Relationship Id="rId17" Type="http://schemas.openxmlformats.org/officeDocument/2006/relationships/slide" Target="slide383.xml"/><Relationship Id="rId18" Type="http://schemas.openxmlformats.org/officeDocument/2006/relationships/slide" Target="slide139.xml"/><Relationship Id="rId19" Type="http://schemas.openxmlformats.org/officeDocument/2006/relationships/slide" Target="slide391.xml"/><Relationship Id="rId20" Type="http://schemas.openxmlformats.org/officeDocument/2006/relationships/slide" Target="slide175.xml"/><Relationship Id="rId21" Type="http://schemas.openxmlformats.org/officeDocument/2006/relationships/slide" Target="slide429.xml"/><Relationship Id="rId22" Type="http://schemas.openxmlformats.org/officeDocument/2006/relationships/slide" Target="slide238.xml"/><Relationship Id="rId23" Type="http://schemas.openxmlformats.org/officeDocument/2006/relationships/slide" Target="slide448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9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490.png"/><Relationship Id="rId3" Type="http://schemas.openxmlformats.org/officeDocument/2006/relationships/image" Target="../media/image1501.png"/><Relationship Id="rId4" Type="http://schemas.openxmlformats.org/officeDocument/2006/relationships/image" Target="../media/image1511.png"/></Relationships>
</file>

<file path=ppt/slides/_rels/slide2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520.png"/><Relationship Id="rId3" Type="http://schemas.openxmlformats.org/officeDocument/2006/relationships/image" Target="../media/image1530.png"/><Relationship Id="rId4" Type="http://schemas.openxmlformats.org/officeDocument/2006/relationships/image" Target="../media/image1540.png"/></Relationships>
</file>

<file path=ppt/slides/_rels/slide2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550.png"/><Relationship Id="rId3" Type="http://schemas.openxmlformats.org/officeDocument/2006/relationships/image" Target="../media/image1560.png"/><Relationship Id="rId4" Type="http://schemas.openxmlformats.org/officeDocument/2006/relationships/image" Target="../media/image1570.png"/><Relationship Id="rId5" Type="http://schemas.openxmlformats.org/officeDocument/2006/relationships/image" Target="../media/image1580.png"/><Relationship Id="rId6" Type="http://schemas.openxmlformats.org/officeDocument/2006/relationships/image" Target="../media/image1590.png"/><Relationship Id="rId7" Type="http://schemas.openxmlformats.org/officeDocument/2006/relationships/image" Target="../media/image1601.png"/></Relationships>
</file>

<file path=ppt/slides/_rels/slide2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611.png"/></Relationships>
</file>

<file path=ppt/slides/_rels/slide2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620.png"/></Relationships>
</file>

<file path=ppt/slides/_rels/slide2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630.png"/><Relationship Id="rId3" Type="http://schemas.openxmlformats.org/officeDocument/2006/relationships/image" Target="../media/image1640.png"/><Relationship Id="rId4" Type="http://schemas.openxmlformats.org/officeDocument/2006/relationships/image" Target="../media/image1650.png"/></Relationships>
</file>

<file path=ppt/slides/_rels/slide2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660.png"/><Relationship Id="rId3" Type="http://schemas.openxmlformats.org/officeDocument/2006/relationships/image" Target="../media/image1670.png"/><Relationship Id="rId4" Type="http://schemas.openxmlformats.org/officeDocument/2006/relationships/image" Target="../media/image1680.png"/></Relationships>
</file>

<file path=ppt/slides/_rels/slide2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08.png"/><Relationship Id="rId3" Type="http://schemas.openxmlformats.org/officeDocument/2006/relationships/image" Target="../media/image309.png"/><Relationship Id="rId4" Type="http://schemas.openxmlformats.org/officeDocument/2006/relationships/image" Target="../media/image310.png"/></Relationships>
</file>

<file path=ppt/slides/_rels/slide2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12.png"/><Relationship Id="rId3" Type="http://schemas.openxmlformats.org/officeDocument/2006/relationships/image" Target="../media/image313.png"/><Relationship Id="rId4" Type="http://schemas.openxmlformats.org/officeDocument/2006/relationships/image" Target="../media/image314.png"/></Relationships>
</file>

<file path=ppt/slides/_rels/slide2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15.png"/><Relationship Id="rId3" Type="http://schemas.openxmlformats.org/officeDocument/2006/relationships/image" Target="../media/image316.png"/><Relationship Id="rId4" Type="http://schemas.openxmlformats.org/officeDocument/2006/relationships/image" Target="../media/image317.png"/></Relationships>
</file>

<file path=ppt/slides/_rels/slide2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18.png"/><Relationship Id="rId3" Type="http://schemas.openxmlformats.org/officeDocument/2006/relationships/image" Target="../media/image319.png"/><Relationship Id="rId4" Type="http://schemas.openxmlformats.org/officeDocument/2006/relationships/image" Target="../media/image320.png"/></Relationships>
</file>

<file path=ppt/slides/_rels/slide2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21.png"/><Relationship Id="rId3" Type="http://schemas.openxmlformats.org/officeDocument/2006/relationships/image" Target="../media/image322.png"/><Relationship Id="rId4" Type="http://schemas.openxmlformats.org/officeDocument/2006/relationships/image" Target="../media/image323.png"/></Relationships>
</file>

<file path=ppt/slides/_rels/slide2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9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NUMBER (GCSE / IGCSE)</a:t>
            </a:r>
            <a:endParaRPr lang="en-GB" sz="32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8772407"/>
              </p:ext>
            </p:extLst>
          </p:nvPr>
        </p:nvGraphicFramePr>
        <p:xfrm>
          <a:off x="0" y="806459"/>
          <a:ext cx="9144002" cy="45423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72001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  <a:gridCol w="4572001">
                  <a:extLst>
                    <a:ext uri="{9D8B030D-6E8A-4147-A177-3AD203B41FA5}">
                      <a16:colId xmlns:a16="http://schemas.microsoft.com/office/drawing/2014/main" val="3296919341"/>
                    </a:ext>
                  </a:extLst>
                </a:gridCol>
              </a:tblGrid>
              <a:tr h="4129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2" action="ppaction://hlinksldjump"/>
                        </a:rPr>
                        <a:t>Basic numeracy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  <a:ea typeface="+mn-ea"/>
                          <a:cs typeface="+mn-cs"/>
                          <a:hlinkClick r:id="rId3" action="ppaction://hlinksldjump"/>
                        </a:rPr>
                        <a:t>Negative numbers</a:t>
                      </a: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4" action="ppaction://hlinksldjump"/>
                        </a:rPr>
                        <a:t>Bounds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  <a:ea typeface="+mn-ea"/>
                          <a:cs typeface="+mn-cs"/>
                          <a:hlinkClick r:id="rId5" action="ppaction://hlinksldjump"/>
                        </a:rPr>
                        <a:t>Order of operations</a:t>
                      </a: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035927595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6" action="ppaction://hlinksldjump"/>
                        </a:rPr>
                        <a:t>Calculator skills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7" action="ppaction://hlinksldjump"/>
                        </a:rPr>
                        <a:t>Percentages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980631915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8" action="ppaction://hlinksldjump"/>
                        </a:rPr>
                        <a:t>Compound measures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9" action="ppaction://hlinksldjump"/>
                        </a:rPr>
                        <a:t>Proportion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047009995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0" action="ppaction://hlinksldjump"/>
                        </a:rPr>
                        <a:t>Converting between units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>
                          <a:latin typeface="Candara" panose="020E0502030303020204" pitchFamily="34" charset="0"/>
                          <a:hlinkClick r:id="rId11" action="ppaction://hlinksldjump"/>
                        </a:rPr>
                        <a:t>Rates of flow/work</a:t>
                      </a:r>
                      <a:endParaRPr lang="en-US" sz="1600" baseline="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960935130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2" action="ppaction://hlinksldjump"/>
                        </a:rPr>
                        <a:t>Decimals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>
                          <a:latin typeface="Candara" panose="020E0502030303020204" pitchFamily="34" charset="0"/>
                          <a:hlinkClick r:id="rId13" action="ppaction://hlinksldjump"/>
                        </a:rPr>
                        <a:t>Ratio</a:t>
                      </a:r>
                      <a:endParaRPr lang="en-US" sz="1600" baseline="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368824193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4" action="ppaction://hlinksldjump"/>
                        </a:rPr>
                        <a:t>Distance-time and speed-time graphs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5" action="ppaction://hlinksldjump"/>
                        </a:rPr>
                        <a:t>Recurring decimals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669074653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>
                          <a:latin typeface="Candara" panose="020E0502030303020204" pitchFamily="34" charset="0"/>
                          <a:hlinkClick r:id="rId16" action="ppaction://hlinksldjump"/>
                        </a:rPr>
                        <a:t>Factors and multiples</a:t>
                      </a:r>
                      <a:endParaRPr lang="en-US" sz="1600" baseline="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7" action="ppaction://hlinksldjump"/>
                        </a:rPr>
                        <a:t>Rounding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572423761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  <a:ea typeface="+mn-ea"/>
                          <a:cs typeface="+mn-cs"/>
                          <a:hlinkClick r:id="rId18" action="ppaction://hlinksldjump"/>
                        </a:rPr>
                        <a:t>Fractions</a:t>
                      </a: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9" action="ppaction://hlinksldjump"/>
                        </a:rPr>
                        <a:t>Sets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65154193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  <a:ea typeface="+mn-ea"/>
                          <a:cs typeface="+mn-cs"/>
                          <a:hlinkClick r:id="rId20" action="ppaction://hlinksldjump"/>
                        </a:rPr>
                        <a:t>Indices</a:t>
                      </a: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21" action="ppaction://hlinksldjump"/>
                        </a:rPr>
                        <a:t>Standard form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039142441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  <a:ea typeface="+mn-ea"/>
                          <a:cs typeface="+mn-cs"/>
                          <a:hlinkClick r:id="rId22" action="ppaction://hlinksldjump"/>
                        </a:rPr>
                        <a:t>Listing strategies</a:t>
                      </a: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23" action="ppaction://hlinksldjump"/>
                        </a:rPr>
                        <a:t>Surds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1899114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506211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Basic numeracy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244870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Bounds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155517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Calculator skills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287105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Compound measures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3099226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Converting between units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7706913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Decimals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4535086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Distance-Time and Speed-Time Graphs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1774850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Factors and multiples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4989970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Fractions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2819589"/>
      </p:ext>
    </p:extLst>
  </p:cSld>
  <p:clrMapOvr>
    <a:masterClrMapping/>
  </p:clrMapOvr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Indices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4348906"/>
      </p:ext>
    </p:extLst>
  </p:cSld>
  <p:clrMapOvr>
    <a:masterClrMapping/>
  </p:clrMapOvr>
</p:sld>
</file>

<file path=ppt/slides/slide2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Listing strategies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1917671"/>
      </p:ext>
    </p:extLst>
  </p:cSld>
  <p:clrMapOvr>
    <a:masterClrMapping/>
  </p:clrMapOvr>
</p:sld>
</file>

<file path=ppt/slides/slide2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There are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en-US" sz="2400" b="0" dirty="0">
                    <a:latin typeface="Candara" panose="020E0502030303020204" pitchFamily="34" charset="0"/>
                  </a:rPr>
                  <a:t> ways of doing task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400" b="0" dirty="0">
                    <a:latin typeface="Candara" panose="020E0502030303020204" pitchFamily="34" charset="0"/>
                  </a:rPr>
                  <a:t>.</a:t>
                </a: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There are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r>
                  <a:rPr lang="en-US" sz="2400" b="0" dirty="0">
                    <a:latin typeface="Candara" panose="020E0502030303020204" pitchFamily="34" charset="0"/>
                  </a:rPr>
                  <a:t> ways of doing task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2400" b="0" dirty="0">
                    <a:latin typeface="Candara" panose="020E0502030303020204" pitchFamily="34" charset="0"/>
                  </a:rPr>
                  <a:t>.</a:t>
                </a: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I want to do both tasks.</a:t>
                </a: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Find the total number of ways the two tasks can be done.</a:t>
                </a:r>
                <a:endParaRPr lang="en-US" sz="2400" b="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1938992"/>
              </a:xfrm>
              <a:prstGeom prst="rect">
                <a:avLst/>
              </a:prstGeom>
              <a:blipFill>
                <a:blip r:embed="rId2"/>
                <a:stretch>
                  <a:fillRect l="-2000" t="-2516" r="-2800" b="-62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There are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ways of doing task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.</a:t>
                </a: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There are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4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ways of doing task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.</a:t>
                </a: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I want to do both tasks.</a:t>
                </a: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Find the total number of ways the two tasks can be done.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1938992"/>
              </a:xfrm>
              <a:prstGeom prst="rect">
                <a:avLst/>
              </a:prstGeom>
              <a:blipFill>
                <a:blip r:embed="rId3"/>
                <a:stretch>
                  <a:fillRect l="-2000" t="-2516" r="-2800" b="-62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6370319" y="2458387"/>
                <a:ext cx="1292353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12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70319" y="2458387"/>
                <a:ext cx="1292353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71030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List all the ways of arranging the letters in the word: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𝐶𝐴𝑇</m:t>
                      </m:r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1200329"/>
              </a:xfrm>
              <a:prstGeom prst="rect">
                <a:avLst/>
              </a:prstGeom>
              <a:blipFill>
                <a:blip r:embed="rId2"/>
                <a:stretch>
                  <a:fillRect l="-2000" t="-40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List all the ways of arranging the letters in the word: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𝐷𝑂𝐺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1200329"/>
              </a:xfrm>
              <a:prstGeom prst="rect">
                <a:avLst/>
              </a:prstGeom>
              <a:blipFill>
                <a:blip r:embed="rId3"/>
                <a:stretch>
                  <a:fillRect l="-2000" t="-40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6211823" y="1640290"/>
                <a:ext cx="1292353" cy="230832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𝐷𝑂𝐺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𝐷𝐺𝑂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𝐺𝐷𝑂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𝐺𝑂𝐷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𝑂𝐷𝐺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𝑂𝐺𝐷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11823" y="1640290"/>
                <a:ext cx="1292353" cy="230832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95694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List all the ways of arranging the letters in the word: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𝐵𝐸𝐴𝑅</m:t>
                      </m:r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1200329"/>
              </a:xfrm>
              <a:prstGeom prst="rect">
                <a:avLst/>
              </a:prstGeom>
              <a:blipFill>
                <a:blip r:embed="rId2"/>
                <a:stretch>
                  <a:fillRect l="-2000" t="-40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List all the ways of arranging the letters in the word: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𝐹𝐼𝑆𝐻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1200329"/>
              </a:xfrm>
              <a:prstGeom prst="rect">
                <a:avLst/>
              </a:prstGeom>
              <a:blipFill>
                <a:blip r:embed="rId3"/>
                <a:stretch>
                  <a:fillRect l="-2000" t="-40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492752" y="1648600"/>
                <a:ext cx="1292353" cy="230832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𝐹𝐼𝑆𝐻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𝐹𝐼𝐻𝑆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𝐹𝑆𝐻𝐼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𝐹𝑆𝐼𝐻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𝐹𝐻𝐼𝑆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𝐹𝐻𝑆𝐼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2752" y="1648600"/>
                <a:ext cx="1292353" cy="230832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5644896" y="1655297"/>
                <a:ext cx="1292353" cy="230832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𝐼𝐹𝑆𝐻</m:t>
                      </m:r>
                    </m:oMath>
                  </m:oMathPara>
                </a14:m>
                <a:endParaRPr lang="en-US" sz="2400" b="0" i="1" dirty="0">
                  <a:solidFill>
                    <a:srgbClr val="FF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𝐼𝐹𝐻𝑆</m:t>
                      </m:r>
                    </m:oMath>
                  </m:oMathPara>
                </a14:m>
                <a:endParaRPr lang="en-US" sz="2400" b="0" i="1" dirty="0">
                  <a:solidFill>
                    <a:srgbClr val="FF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𝐼𝐻𝐹𝑆</m:t>
                      </m:r>
                    </m:oMath>
                  </m:oMathPara>
                </a14:m>
                <a:endParaRPr lang="en-US" sz="2400" b="0" i="1" dirty="0">
                  <a:solidFill>
                    <a:srgbClr val="FF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𝐼𝐻𝑆𝐹</m:t>
                      </m:r>
                    </m:oMath>
                  </m:oMathPara>
                </a14:m>
                <a:endParaRPr lang="en-US" sz="2400" b="0" i="1" dirty="0">
                  <a:solidFill>
                    <a:srgbClr val="FF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𝐼𝑆𝐻𝐹</m:t>
                      </m:r>
                    </m:oMath>
                  </m:oMathPara>
                </a14:m>
                <a:endParaRPr lang="en-US" sz="2400" b="0" i="1" dirty="0">
                  <a:solidFill>
                    <a:srgbClr val="FF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𝐼𝑆𝐹𝐻</m:t>
                      </m:r>
                    </m:oMath>
                  </m:oMathPara>
                </a14:m>
                <a:endParaRPr lang="en-US" sz="2400" b="0" i="1" dirty="0">
                  <a:solidFill>
                    <a:srgbClr val="FF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44896" y="1655297"/>
                <a:ext cx="1292353" cy="230832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6778751" y="1648600"/>
                <a:ext cx="1292353" cy="230832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𝑆𝐹𝐼𝐻</m:t>
                      </m:r>
                    </m:oMath>
                  </m:oMathPara>
                </a14:m>
                <a:endParaRPr lang="en-US" sz="2400" b="0" i="1" dirty="0">
                  <a:solidFill>
                    <a:srgbClr val="FF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𝑆𝐹𝐻𝐼</m:t>
                      </m:r>
                    </m:oMath>
                  </m:oMathPara>
                </a14:m>
                <a:endParaRPr lang="en-US" sz="2400" b="0" i="1" dirty="0">
                  <a:solidFill>
                    <a:srgbClr val="FF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𝑆𝐻𝐹𝐼</m:t>
                      </m:r>
                    </m:oMath>
                  </m:oMathPara>
                </a14:m>
                <a:endParaRPr lang="en-US" sz="2400" b="0" i="1" dirty="0">
                  <a:solidFill>
                    <a:srgbClr val="FF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𝑆𝐻𝐼𝐹</m:t>
                      </m:r>
                    </m:oMath>
                  </m:oMathPara>
                </a14:m>
                <a:endParaRPr lang="en-US" sz="2400" b="0" i="1" dirty="0">
                  <a:solidFill>
                    <a:srgbClr val="FF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𝑆𝐼𝐹𝐻</m:t>
                      </m:r>
                    </m:oMath>
                  </m:oMathPara>
                </a14:m>
                <a:endParaRPr lang="en-US" sz="2400" b="0" i="1" dirty="0">
                  <a:solidFill>
                    <a:srgbClr val="FF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𝑆𝐼𝐻𝐹</m:t>
                      </m:r>
                    </m:oMath>
                  </m:oMathPara>
                </a14:m>
                <a:endParaRPr lang="en-US" sz="2400" b="0" i="1" dirty="0">
                  <a:solidFill>
                    <a:srgbClr val="FF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78751" y="1648600"/>
                <a:ext cx="1292353" cy="230832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>
              <a:xfrm>
                <a:off x="7930895" y="1655297"/>
                <a:ext cx="1292353" cy="230832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𝐻𝐹𝐼𝑆</m:t>
                      </m:r>
                    </m:oMath>
                  </m:oMathPara>
                </a14:m>
                <a:endParaRPr lang="en-US" sz="2400" b="0" i="1" dirty="0">
                  <a:solidFill>
                    <a:srgbClr val="FF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𝐻𝐹𝑆𝐼</m:t>
                      </m:r>
                    </m:oMath>
                  </m:oMathPara>
                </a14:m>
                <a:endParaRPr lang="en-US" sz="2400" b="0" i="1" dirty="0">
                  <a:solidFill>
                    <a:srgbClr val="FF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𝐻𝐼𝐹𝑆</m:t>
                      </m:r>
                    </m:oMath>
                  </m:oMathPara>
                </a14:m>
                <a:endParaRPr lang="en-US" sz="2400" b="0" i="1" dirty="0">
                  <a:solidFill>
                    <a:srgbClr val="FF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𝐻𝐼𝑆𝐹</m:t>
                      </m:r>
                    </m:oMath>
                  </m:oMathPara>
                </a14:m>
                <a:endParaRPr lang="en-US" sz="2400" b="0" i="1" dirty="0">
                  <a:solidFill>
                    <a:srgbClr val="FF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𝐻𝑆𝐹𝐼</m:t>
                      </m:r>
                    </m:oMath>
                  </m:oMathPara>
                </a14:m>
                <a:endParaRPr lang="en-US" sz="2400" b="0" i="1" dirty="0">
                  <a:solidFill>
                    <a:srgbClr val="FF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𝐻𝑆𝐼𝐹</m:t>
                      </m:r>
                    </m:oMath>
                  </m:oMathPara>
                </a14:m>
                <a:endParaRPr lang="en-US" sz="2400" b="0" i="1" dirty="0">
                  <a:solidFill>
                    <a:srgbClr val="FF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30895" y="1655297"/>
                <a:ext cx="1292353" cy="2308324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87928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</p:bldLst>
  </p:timing>
</p:sld>
</file>

<file path=ppt/slides/slide2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ndara" panose="020E0502030303020204" pitchFamily="34" charset="0"/>
              </a:rPr>
              <a:t>I flip a coin and then roll a six-sided die.</a:t>
            </a:r>
          </a:p>
          <a:p>
            <a:r>
              <a:rPr lang="en-US" sz="2400" dirty="0">
                <a:latin typeface="Candara" panose="020E0502030303020204" pitchFamily="34" charset="0"/>
              </a:rPr>
              <a:t>List the possible outcomes.</a:t>
            </a:r>
            <a:endParaRPr lang="en-US" sz="2400" b="0" dirty="0">
              <a:latin typeface="Candara" panose="020E0502030303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572000" y="454968"/>
            <a:ext cx="457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ndara" panose="020E0502030303020204" pitchFamily="34" charset="0"/>
              </a:rPr>
              <a:t>I flip a coin and then roll a 4-sided die.</a:t>
            </a:r>
          </a:p>
          <a:p>
            <a:r>
              <a:rPr lang="en-US" sz="2400" dirty="0">
                <a:latin typeface="Candara" panose="020E0502030303020204" pitchFamily="34" charset="0"/>
              </a:rPr>
              <a:t>List the possible outcomes.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6480048" y="1655297"/>
                <a:ext cx="1292353" cy="304698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𝐻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𝐻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𝐻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𝐻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𝑇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𝑇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𝑇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𝑇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80048" y="1655297"/>
                <a:ext cx="1292353" cy="304698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30682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ndara" panose="020E0502030303020204" pitchFamily="34" charset="0"/>
              </a:rPr>
              <a:t>I flip a coin and then roll a six-sided die.</a:t>
            </a:r>
          </a:p>
          <a:p>
            <a:r>
              <a:rPr lang="en-US" sz="2400" dirty="0">
                <a:latin typeface="Candara" panose="020E0502030303020204" pitchFamily="34" charset="0"/>
              </a:rPr>
              <a:t>How many possible combinations are there?</a:t>
            </a:r>
            <a:endParaRPr lang="en-US" sz="2400" b="0" dirty="0">
              <a:latin typeface="Candara" panose="020E0502030303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572000" y="454968"/>
            <a:ext cx="4572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ndara" panose="020E0502030303020204" pitchFamily="34" charset="0"/>
              </a:rPr>
              <a:t>I flip a coin and then roll a 4-sided die.</a:t>
            </a:r>
          </a:p>
          <a:p>
            <a:r>
              <a:rPr lang="en-US" sz="2400" dirty="0">
                <a:latin typeface="Candara" panose="020E0502030303020204" pitchFamily="34" charset="0"/>
              </a:rPr>
              <a:t>How many possible combinations are there?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6480048" y="1655297"/>
                <a:ext cx="1292353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8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80048" y="1655297"/>
                <a:ext cx="1292353" cy="46166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48819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26776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The first five positive integers are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1, 2, 3, 4, 5</m:t>
                    </m:r>
                  </m:oMath>
                </a14:m>
                <a:r>
                  <a:rPr lang="en-US" sz="2400" b="0" dirty="0">
                    <a:latin typeface="Candara" panose="020E0502030303020204" pitchFamily="34" charset="0"/>
                  </a:rPr>
                  <a:t>.</a:t>
                </a: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I choose two numbers from this list.</a:t>
                </a: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Write down all possible combinations of two numbers I can choose.</a:t>
                </a:r>
                <a:endParaRPr lang="en-US" sz="2400" b="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2677656"/>
              </a:xfrm>
              <a:prstGeom prst="rect">
                <a:avLst/>
              </a:prstGeom>
              <a:blipFill>
                <a:blip r:embed="rId2"/>
                <a:stretch>
                  <a:fillRect l="-2000" t="-1822" r="-1067" b="-43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26776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The four square numbers are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1, 4, 9, 16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.</a:t>
                </a: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I choose two numbers from this list.</a:t>
                </a: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Write down all possible combinations of two numbers I can choose.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2677656"/>
              </a:xfrm>
              <a:prstGeom prst="rect">
                <a:avLst/>
              </a:prstGeom>
              <a:blipFill>
                <a:blip r:embed="rId3"/>
                <a:stretch>
                  <a:fillRect l="-2000" t="-1822" b="-43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6321551" y="2982575"/>
                <a:ext cx="1292353" cy="230832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1, 4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1, 9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1, 16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4, 9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4, 16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9, 16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21551" y="2982575"/>
                <a:ext cx="1292353" cy="230832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05029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26776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At a restaurant, there are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4</m:t>
                    </m:r>
                  </m:oMath>
                </a14:m>
                <a:r>
                  <a:rPr lang="en-US" sz="2400" b="0" dirty="0">
                    <a:latin typeface="Candara" panose="020E0502030303020204" pitchFamily="34" charset="0"/>
                  </a:rPr>
                  <a:t> </a:t>
                </a:r>
                <a:r>
                  <a:rPr lang="en-US" sz="2400" dirty="0">
                    <a:latin typeface="Candara" panose="020E0502030303020204" pitchFamily="34" charset="0"/>
                  </a:rPr>
                  <a:t>choices for starters and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en-US" sz="2400" b="0" dirty="0">
                    <a:latin typeface="Candara" panose="020E0502030303020204" pitchFamily="34" charset="0"/>
                  </a:rPr>
                  <a:t> choices for mains.</a:t>
                </a: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A meal consists of one starter and one main.</a:t>
                </a:r>
              </a:p>
              <a:p>
                <a:r>
                  <a:rPr lang="en-US" sz="2400" b="0" dirty="0">
                    <a:latin typeface="Candara" panose="020E0502030303020204" pitchFamily="34" charset="0"/>
                  </a:rPr>
                  <a:t>How many different meals are possible?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2677656"/>
              </a:xfrm>
              <a:prstGeom prst="rect">
                <a:avLst/>
              </a:prstGeom>
              <a:blipFill>
                <a:blip r:embed="rId2"/>
                <a:stretch>
                  <a:fillRect l="-2000" t="-1822" r="-2800" b="-43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26776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At a restaurant, there are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choices for starters and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choices for mains.</a:t>
                </a: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A meal consists of one starter and one main.</a:t>
                </a: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How many different meals are possible?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2677656"/>
              </a:xfrm>
              <a:prstGeom prst="rect">
                <a:avLst/>
              </a:prstGeom>
              <a:blipFill>
                <a:blip r:embed="rId3"/>
                <a:stretch>
                  <a:fillRect l="-2000" t="-1822" r="-2800" b="-43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6370319" y="2672075"/>
                <a:ext cx="1292353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15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70319" y="2672075"/>
                <a:ext cx="1292353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4724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2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There are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20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girls and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16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boys in a tennis club.</a:t>
                </a: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For a mixed doubles match, 1 boy and 1 girl form a team.</a:t>
                </a: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How many different teams can be formed? </a:t>
                </a:r>
                <a:endParaRPr lang="en-US" sz="2400" b="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2308324"/>
              </a:xfrm>
              <a:prstGeom prst="rect">
                <a:avLst/>
              </a:prstGeom>
              <a:blipFill>
                <a:blip r:embed="rId2"/>
                <a:stretch>
                  <a:fillRect l="-2000" t="-2111" r="-3067" b="-501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There are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10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girls and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32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boys in a tennis club.</a:t>
                </a: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For a mixed doubles match, 1 boy and 1 girl form a team.</a:t>
                </a: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How many different teams can be formed? 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2308324"/>
              </a:xfrm>
              <a:prstGeom prst="rect">
                <a:avLst/>
              </a:prstGeom>
              <a:blipFill>
                <a:blip r:embed="rId3"/>
                <a:stretch>
                  <a:fillRect l="-2000" t="-2116" r="-3067" b="-529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4571999" y="2652576"/>
                <a:ext cx="4571999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320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2652576"/>
                <a:ext cx="4571999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38544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2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28623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latin typeface="Candara" panose="020E0502030303020204" pitchFamily="34" charset="0"/>
                  </a:rPr>
                  <a:t>There are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59</m:t>
                    </m:r>
                  </m:oMath>
                </a14:m>
                <a:r>
                  <a:rPr lang="en-US" b="0" dirty="0">
                    <a:latin typeface="Candara" panose="020E0502030303020204" pitchFamily="34" charset="0"/>
                  </a:rPr>
                  <a:t> girls and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78</m:t>
                    </m:r>
                  </m:oMath>
                </a14:m>
                <a:r>
                  <a:rPr lang="en-US" b="0" dirty="0">
                    <a:latin typeface="Candara" panose="020E0502030303020204" pitchFamily="34" charset="0"/>
                  </a:rPr>
                  <a:t> boys in Year 13 at a school. </a:t>
                </a:r>
              </a:p>
              <a:p>
                <a:r>
                  <a:rPr lang="en-US" dirty="0">
                    <a:latin typeface="Candara" panose="020E0502030303020204" pitchFamily="34" charset="0"/>
                  </a:rPr>
                  <a:t>One girl is chosen for the role of  Head Girl.</a:t>
                </a:r>
              </a:p>
              <a:p>
                <a:r>
                  <a:rPr lang="en-US" b="0" dirty="0">
                    <a:latin typeface="Candara" panose="020E0502030303020204" pitchFamily="34" charset="0"/>
                  </a:rPr>
                  <a:t>A different girl is chosen </a:t>
                </a:r>
                <a:r>
                  <a:rPr lang="en-US" dirty="0">
                    <a:latin typeface="Candara" panose="020E0502030303020204" pitchFamily="34" charset="0"/>
                  </a:rPr>
                  <a:t>for the role of</a:t>
                </a:r>
                <a:r>
                  <a:rPr lang="en-US" b="0" dirty="0">
                    <a:latin typeface="Candara" panose="020E0502030303020204" pitchFamily="34" charset="0"/>
                  </a:rPr>
                  <a:t> Deputy Head Girl.</a:t>
                </a:r>
              </a:p>
              <a:p>
                <a:r>
                  <a:rPr lang="en-US" b="0" dirty="0">
                    <a:latin typeface="Candara" panose="020E0502030303020204" pitchFamily="34" charset="0"/>
                  </a:rPr>
                  <a:t>One boy is chosen </a:t>
                </a:r>
                <a:r>
                  <a:rPr lang="en-US" dirty="0">
                    <a:latin typeface="Candara" panose="020E0502030303020204" pitchFamily="34" charset="0"/>
                  </a:rPr>
                  <a:t>for the role of</a:t>
                </a:r>
                <a:r>
                  <a:rPr lang="en-US" b="0" dirty="0">
                    <a:latin typeface="Candara" panose="020E0502030303020204" pitchFamily="34" charset="0"/>
                  </a:rPr>
                  <a:t> Head Boy.</a:t>
                </a:r>
              </a:p>
              <a:p>
                <a:r>
                  <a:rPr lang="en-US" b="0" dirty="0">
                    <a:latin typeface="Candara" panose="020E0502030303020204" pitchFamily="34" charset="0"/>
                  </a:rPr>
                  <a:t>A different boy is chosen for the role of Deputy Head boy.</a:t>
                </a:r>
              </a:p>
              <a:p>
                <a:endParaRPr lang="en-US" dirty="0">
                  <a:latin typeface="Candara" panose="020E0502030303020204" pitchFamily="34" charset="0"/>
                </a:endParaRPr>
              </a:p>
              <a:p>
                <a:r>
                  <a:rPr lang="en-US" b="0" dirty="0">
                    <a:latin typeface="Candara" panose="020E0502030303020204" pitchFamily="34" charset="0"/>
                  </a:rPr>
                  <a:t>How many different ways can this be done?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2862322"/>
              </a:xfrm>
              <a:prstGeom prst="rect">
                <a:avLst/>
              </a:prstGeom>
              <a:blipFill>
                <a:blip r:embed="rId2"/>
                <a:stretch>
                  <a:fillRect l="-1067" t="-1064" b="-234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28623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latin typeface="Candara" panose="020E0502030303020204" pitchFamily="34" charset="0"/>
                  </a:rPr>
                  <a:t>There are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95</m:t>
                    </m:r>
                  </m:oMath>
                </a14:m>
                <a:r>
                  <a:rPr lang="en-US" dirty="0">
                    <a:latin typeface="Candara" panose="020E0502030303020204" pitchFamily="34" charset="0"/>
                  </a:rPr>
                  <a:t> girls and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87</m:t>
                    </m:r>
                  </m:oMath>
                </a14:m>
                <a:r>
                  <a:rPr lang="en-US" dirty="0">
                    <a:latin typeface="Candara" panose="020E0502030303020204" pitchFamily="34" charset="0"/>
                  </a:rPr>
                  <a:t> boys in Year 13 at a school. </a:t>
                </a:r>
              </a:p>
              <a:p>
                <a:r>
                  <a:rPr lang="en-US" dirty="0">
                    <a:latin typeface="Candara" panose="020E0502030303020204" pitchFamily="34" charset="0"/>
                  </a:rPr>
                  <a:t>One girl is chosen for the role of  Head Girl.</a:t>
                </a:r>
              </a:p>
              <a:p>
                <a:r>
                  <a:rPr lang="en-US" dirty="0">
                    <a:latin typeface="Candara" panose="020E0502030303020204" pitchFamily="34" charset="0"/>
                  </a:rPr>
                  <a:t>A different girl is chosen for the role of Deputy Head Girl.</a:t>
                </a:r>
              </a:p>
              <a:p>
                <a:r>
                  <a:rPr lang="en-US" dirty="0">
                    <a:latin typeface="Candara" panose="020E0502030303020204" pitchFamily="34" charset="0"/>
                  </a:rPr>
                  <a:t>One boy is chosen for the role of Head Boy.</a:t>
                </a:r>
              </a:p>
              <a:p>
                <a:r>
                  <a:rPr lang="en-US" dirty="0">
                    <a:latin typeface="Candara" panose="020E0502030303020204" pitchFamily="34" charset="0"/>
                  </a:rPr>
                  <a:t>A different boy is chosen for the role of Deputy Head boy.</a:t>
                </a:r>
              </a:p>
              <a:p>
                <a:endParaRPr lang="en-US" dirty="0">
                  <a:latin typeface="Candara" panose="020E0502030303020204" pitchFamily="34" charset="0"/>
                </a:endParaRPr>
              </a:p>
              <a:p>
                <a:r>
                  <a:rPr lang="en-US" dirty="0">
                    <a:latin typeface="Candara" panose="020E0502030303020204" pitchFamily="34" charset="0"/>
                  </a:rPr>
                  <a:t>How many different ways can this be done?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2862322"/>
              </a:xfrm>
              <a:prstGeom prst="rect">
                <a:avLst/>
              </a:prstGeom>
              <a:blipFill>
                <a:blip r:embed="rId3"/>
                <a:stretch>
                  <a:fillRect l="-1067" t="-1279" b="-255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4572001" y="3198167"/>
                <a:ext cx="4571999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66814260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1" y="3198167"/>
                <a:ext cx="4571999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71600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2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4778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latin typeface="Candara" panose="020E0502030303020204" pitchFamily="34" charset="0"/>
                  </a:rPr>
                  <a:t>There are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24</m:t>
                    </m:r>
                  </m:oMath>
                </a14:m>
                <a:r>
                  <a:rPr lang="en-US" sz="2000" b="0" dirty="0">
                    <a:latin typeface="Candara" panose="020E0502030303020204" pitchFamily="34" charset="0"/>
                  </a:rPr>
                  <a:t> boys and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20</m:t>
                    </m:r>
                  </m:oMath>
                </a14:m>
                <a:r>
                  <a:rPr lang="en-US" sz="2000" b="0" dirty="0">
                    <a:latin typeface="Candara" panose="020E0502030303020204" pitchFamily="34" charset="0"/>
                  </a:rPr>
                  <a:t> girls in a clas</a:t>
                </a:r>
                <a:r>
                  <a:rPr lang="en-US" sz="2000" dirty="0">
                    <a:latin typeface="Candara" panose="020E0502030303020204" pitchFamily="34" charset="0"/>
                  </a:rPr>
                  <a:t>s.</a:t>
                </a:r>
              </a:p>
              <a:p>
                <a:endParaRPr lang="en-US" sz="2000" b="0" dirty="0">
                  <a:latin typeface="Candara" panose="020E0502030303020204" pitchFamily="34" charset="0"/>
                </a:endParaRPr>
              </a:p>
              <a:p>
                <a:r>
                  <a:rPr lang="en-US" sz="2000" dirty="0">
                    <a:latin typeface="Candara" panose="020E0502030303020204" pitchFamily="34" charset="0"/>
                  </a:rPr>
                  <a:t>The teacher will pick three students from the class and write their names in a list in order.</a:t>
                </a:r>
              </a:p>
              <a:p>
                <a:endParaRPr lang="en-US" sz="2000" b="0" dirty="0">
                  <a:latin typeface="Candara" panose="020E0502030303020204" pitchFamily="34" charset="0"/>
                </a:endParaRPr>
              </a:p>
              <a:p>
                <a:r>
                  <a:rPr lang="en-US" sz="2000" dirty="0">
                    <a:latin typeface="Candara" panose="020E0502030303020204" pitchFamily="34" charset="0"/>
                  </a:rPr>
                  <a:t>The order will be either:</a:t>
                </a:r>
              </a:p>
              <a:p>
                <a:pPr marL="285750" indent="-285750">
                  <a:buFontTx/>
                  <a:buChar char="-"/>
                </a:pPr>
                <a:r>
                  <a:rPr lang="en-US" sz="2000" dirty="0">
                    <a:latin typeface="Candara" panose="020E0502030303020204" pitchFamily="34" charset="0"/>
                  </a:rPr>
                  <a:t>Boy, girl, boy</a:t>
                </a:r>
              </a:p>
              <a:p>
                <a:pPr marL="285750" indent="-285750">
                  <a:buFontTx/>
                  <a:buChar char="-"/>
                </a:pPr>
                <a:r>
                  <a:rPr lang="en-US" sz="2000" dirty="0">
                    <a:latin typeface="Candara" panose="020E0502030303020204" pitchFamily="34" charset="0"/>
                  </a:rPr>
                  <a:t>Girl, boy, girl</a:t>
                </a:r>
              </a:p>
              <a:p>
                <a:pPr marL="285750" indent="-285750">
                  <a:buFontTx/>
                  <a:buChar char="-"/>
                </a:pPr>
                <a:endParaRPr lang="en-US" sz="2000" dirty="0">
                  <a:latin typeface="Candara" panose="020E0502030303020204" pitchFamily="34" charset="0"/>
                </a:endParaRPr>
              </a:p>
              <a:p>
                <a:r>
                  <a:rPr lang="en-US" sz="2000" dirty="0">
                    <a:latin typeface="Candara" panose="020E0502030303020204" pitchFamily="34" charset="0"/>
                  </a:rPr>
                  <a:t>How many different lists can be written?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477875"/>
              </a:xfrm>
              <a:prstGeom prst="rect">
                <a:avLst/>
              </a:prstGeom>
              <a:blipFill>
                <a:blip r:embed="rId2"/>
                <a:stretch>
                  <a:fillRect l="-1467" t="-876" r="-1467" b="-210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34778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latin typeface="Candara" panose="020E0502030303020204" pitchFamily="34" charset="0"/>
                  </a:rPr>
                  <a:t>There are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12</m:t>
                    </m:r>
                  </m:oMath>
                </a14:m>
                <a:r>
                  <a:rPr lang="en-US" sz="2000" dirty="0">
                    <a:latin typeface="Candara" panose="020E0502030303020204" pitchFamily="34" charset="0"/>
                  </a:rPr>
                  <a:t> boys and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10</m:t>
                    </m:r>
                  </m:oMath>
                </a14:m>
                <a:r>
                  <a:rPr lang="en-US" sz="2000" dirty="0">
                    <a:latin typeface="Candara" panose="020E0502030303020204" pitchFamily="34" charset="0"/>
                  </a:rPr>
                  <a:t> girls in a class.</a:t>
                </a:r>
              </a:p>
              <a:p>
                <a:endParaRPr lang="en-US" sz="2000" dirty="0">
                  <a:latin typeface="Candara" panose="020E0502030303020204" pitchFamily="34" charset="0"/>
                </a:endParaRPr>
              </a:p>
              <a:p>
                <a:r>
                  <a:rPr lang="en-US" sz="2000" dirty="0">
                    <a:latin typeface="Candara" panose="020E0502030303020204" pitchFamily="34" charset="0"/>
                  </a:rPr>
                  <a:t>The teacher will pick three students from the class and write their names in a list in order.</a:t>
                </a:r>
              </a:p>
              <a:p>
                <a:endParaRPr lang="en-US" sz="2000" dirty="0">
                  <a:latin typeface="Candara" panose="020E0502030303020204" pitchFamily="34" charset="0"/>
                </a:endParaRPr>
              </a:p>
              <a:p>
                <a:r>
                  <a:rPr lang="en-US" sz="2000" dirty="0">
                    <a:latin typeface="Candara" panose="020E0502030303020204" pitchFamily="34" charset="0"/>
                  </a:rPr>
                  <a:t>The order will be either:</a:t>
                </a:r>
              </a:p>
              <a:p>
                <a:pPr marL="285750" indent="-285750">
                  <a:buFontTx/>
                  <a:buChar char="-"/>
                </a:pPr>
                <a:r>
                  <a:rPr lang="en-US" sz="2000" dirty="0">
                    <a:latin typeface="Candara" panose="020E0502030303020204" pitchFamily="34" charset="0"/>
                  </a:rPr>
                  <a:t>Boy, girl, boy</a:t>
                </a:r>
              </a:p>
              <a:p>
                <a:pPr marL="285750" indent="-285750">
                  <a:buFontTx/>
                  <a:buChar char="-"/>
                </a:pPr>
                <a:r>
                  <a:rPr lang="en-US" sz="2000" dirty="0">
                    <a:latin typeface="Candara" panose="020E0502030303020204" pitchFamily="34" charset="0"/>
                  </a:rPr>
                  <a:t>Girl, boy, girl</a:t>
                </a:r>
              </a:p>
              <a:p>
                <a:pPr marL="285750" indent="-285750">
                  <a:buFontTx/>
                  <a:buChar char="-"/>
                </a:pPr>
                <a:endParaRPr lang="en-US" sz="2000" dirty="0">
                  <a:latin typeface="Candara" panose="020E0502030303020204" pitchFamily="34" charset="0"/>
                </a:endParaRPr>
              </a:p>
              <a:p>
                <a:r>
                  <a:rPr lang="en-US" sz="2000" dirty="0">
                    <a:latin typeface="Candara" panose="020E0502030303020204" pitchFamily="34" charset="0"/>
                  </a:rPr>
                  <a:t>How many different lists can be written?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3477875"/>
              </a:xfrm>
              <a:prstGeom prst="rect">
                <a:avLst/>
              </a:prstGeom>
              <a:blipFill>
                <a:blip r:embed="rId3"/>
                <a:stretch>
                  <a:fillRect l="-1467" t="-1053" r="-1467" b="-228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4572001" y="3926146"/>
                <a:ext cx="4571999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2400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1" y="3926146"/>
                <a:ext cx="4571999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316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2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There are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34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men in a group.</a:t>
                </a: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How many different pairs can be formed?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1200329"/>
              </a:xfrm>
              <a:prstGeom prst="rect">
                <a:avLst/>
              </a:prstGeom>
              <a:blipFill>
                <a:blip r:embed="rId2"/>
                <a:stretch>
                  <a:fillRect l="-2000" t="-4061" b="-106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There are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17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men in a group.</a:t>
                </a: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How many different pairs can be formed?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1200329"/>
              </a:xfrm>
              <a:prstGeom prst="rect">
                <a:avLst/>
              </a:prstGeom>
              <a:blipFill>
                <a:blip r:embed="rId3"/>
                <a:stretch>
                  <a:fillRect l="-2000" t="-4061" b="-106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4571999" y="1463934"/>
                <a:ext cx="4571999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136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463934"/>
                <a:ext cx="4571999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51188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2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I have a line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10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light bulbs. </a:t>
                </a: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Each bulb can be ON or OFF.</a:t>
                </a: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How many different possibilities are there for the line of lights?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1938992"/>
              </a:xfrm>
              <a:prstGeom prst="rect">
                <a:avLst/>
              </a:prstGeom>
              <a:blipFill>
                <a:blip r:embed="rId2"/>
                <a:stretch>
                  <a:fillRect l="-2000" t="-2516" b="-62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I have a line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light bulbs. </a:t>
                </a: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Each bulb can be ON or OFF.</a:t>
                </a: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How many different possibilities are there for the line of lights?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1938992"/>
              </a:xfrm>
              <a:prstGeom prst="rect">
                <a:avLst/>
              </a:prstGeom>
              <a:blipFill>
                <a:blip r:embed="rId3"/>
                <a:stretch>
                  <a:fillRect l="-2000" t="-2516" b="-62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4572001" y="2396192"/>
                <a:ext cx="4571999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32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1" y="2396192"/>
                <a:ext cx="4571999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93630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2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Negative numbers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0520126"/>
      </p:ext>
    </p:extLst>
  </p:cSld>
  <p:clrMapOvr>
    <a:masterClrMapping/>
  </p:clrMapOvr>
</p:sld>
</file>

<file path=ppt/slides/slide2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Order of operations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4307206"/>
      </p:ext>
    </p:extLst>
  </p:cSld>
  <p:clrMapOvr>
    <a:masterClrMapping/>
  </p:clrMapOvr>
</p:sld>
</file>

<file path=ppt/slides/slide2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Percentages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5456791"/>
      </p:ext>
    </p:extLst>
  </p:cSld>
  <p:clrMapOvr>
    <a:masterClrMapping/>
  </p:clrMapOvr>
</p:sld>
</file>

<file path=ppt/slides/slide3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Proportion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6815369"/>
      </p:ext>
    </p:extLst>
  </p:cSld>
  <p:clrMapOvr>
    <a:masterClrMapping/>
  </p:clrMapOvr>
</p:sld>
</file>

<file path=ppt/slides/slide3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Rates of flow/work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8163330"/>
      </p:ext>
    </p:extLst>
  </p:cSld>
  <p:clrMapOvr>
    <a:masterClrMapping/>
  </p:clrMapOvr>
</p:sld>
</file>

<file path=ppt/slides/slide3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Ratio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4138123"/>
      </p:ext>
    </p:extLst>
  </p:cSld>
  <p:clrMapOvr>
    <a:masterClrMapping/>
  </p:clrMapOvr>
</p:sld>
</file>

<file path=ppt/slides/slide3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Recurring decimals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7894797"/>
      </p:ext>
    </p:extLst>
  </p:cSld>
  <p:clrMapOvr>
    <a:masterClrMapping/>
  </p:clrMapOvr>
</p:sld>
</file>

<file path=ppt/slides/slide3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Rounding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7507566"/>
      </p:ext>
    </p:extLst>
  </p:cSld>
  <p:clrMapOvr>
    <a:masterClrMapping/>
  </p:clrMapOvr>
</p:sld>
</file>

<file path=ppt/slides/slide3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Sets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7034842"/>
      </p:ext>
    </p:extLst>
  </p:cSld>
  <p:clrMapOvr>
    <a:masterClrMapping/>
  </p:clrMapOvr>
</p:sld>
</file>

<file path=ppt/slides/slide4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Standard form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5696080"/>
      </p:ext>
    </p:extLst>
  </p:cSld>
  <p:clrMapOvr>
    <a:masterClrMapping/>
  </p:clrMapOvr>
</p:sld>
</file>

<file path=ppt/slides/slide4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Surds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93491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4479</TotalTime>
  <Words>21427</Words>
  <Application>Microsoft Office PowerPoint</Application>
  <PresentationFormat>On-screen Show (4:3)</PresentationFormat>
  <Paragraphs>8353</Paragraphs>
  <Slides>502</Slides>
  <Notes>32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502</vt:i4>
      </vt:variant>
    </vt:vector>
  </HeadingPairs>
  <TitlesOfParts>
    <vt:vector size="508" baseType="lpstr">
      <vt:lpstr>Arial</vt:lpstr>
      <vt:lpstr>Calibri</vt:lpstr>
      <vt:lpstr>Calibri Light</vt:lpstr>
      <vt:lpstr>Cambria Math</vt:lpstr>
      <vt:lpstr>Candara</vt:lpstr>
      <vt:lpstr>Office Theme</vt:lpstr>
      <vt:lpstr>PowerPoint Presentation</vt:lpstr>
      <vt:lpstr>PowerPoint Presentation</vt:lpstr>
      <vt:lpstr>NUMBER (GCSE / IGCSE)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Algebra</dc:title>
  <dc:creator>cspeller</dc:creator>
  <cp:lastModifiedBy>Chris Speller</cp:lastModifiedBy>
  <cp:revision>304</cp:revision>
  <dcterms:created xsi:type="dcterms:W3CDTF">2020-05-18T02:11:06Z</dcterms:created>
  <dcterms:modified xsi:type="dcterms:W3CDTF">2020-08-31T15:55:02Z</dcterms:modified>
</cp:coreProperties>
</file>