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15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75.xml" ContentType="application/vnd.openxmlformats-officedocument.presentationml.slide+xml"/>
  <Override PartName="/ppt/slides/slide22.xml" ContentType="application/vnd.openxmlformats-officedocument.presentationml.slide+xml"/>
  <Override PartName="/ppt/slides/slide238.xml" ContentType="application/vnd.openxmlformats-officedocument.presentationml.slide+xml"/>
  <Override PartName="/ppt/slides/slide251.xml" ContentType="application/vnd.openxmlformats-officedocument.presentationml.slide+xml"/>
  <Override PartName="/ppt/slides/slide259.xml" ContentType="application/vnd.openxmlformats-officedocument.presentationml.slide+xml"/>
  <Override PartName="/ppt/slides/slide266.xml" ContentType="application/vnd.openxmlformats-officedocument.presentationml.slide+xml"/>
  <Override PartName="/ppt/slides/slide3.xml" ContentType="application/vnd.openxmlformats-officedocument.presentationml.slide+xml"/>
  <Override PartName="/ppt/slides/slide315.xml" ContentType="application/vnd.openxmlformats-officedocument.presentationml.slide+xml"/>
  <Override PartName="/ppt/slides/slide329.xml" ContentType="application/vnd.openxmlformats-officedocument.presentationml.slide+xml"/>
  <Override PartName="/ppt/slides/slide334.xml" ContentType="application/vnd.openxmlformats-officedocument.presentationml.slide+xml"/>
  <Override PartName="/ppt/slides/slide367.xml" ContentType="application/vnd.openxmlformats-officedocument.presentationml.slide+xml"/>
  <Override PartName="/ppt/slides/slide383.xml" ContentType="application/vnd.openxmlformats-officedocument.presentationml.slide+xml"/>
  <Override PartName="/ppt/slides/slide391.xml" ContentType="application/vnd.openxmlformats-officedocument.presentationml.slide+xml"/>
  <Override PartName="/ppt/slides/slide4.xml" ContentType="application/vnd.openxmlformats-officedocument.presentationml.slide+xml"/>
  <Override PartName="/ppt/slides/slide429.xml" ContentType="application/vnd.openxmlformats-officedocument.presentationml.slide+xml"/>
  <Override PartName="/ppt/slides/slide448.xml" ContentType="application/vnd.openxmlformats-officedocument.presentationml.slide+xml"/>
  <Override PartName="/ppt/slides/slide48.xml" ContentType="application/vnd.openxmlformats-officedocument.presentationml.slide+xml"/>
  <Override PartName="/ppt/slides/slide52.xml" ContentType="application/vnd.openxmlformats-officedocument.presentationml.slide+xml"/>
  <Override PartName="/ppt/slides/slide73.xml" ContentType="application/vnd.openxmlformats-officedocument.presentationml.slide+xml"/>
  <Override PartName="/ppt/slides/slide9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04"/>
  </p:notesMasterIdLst>
  <p:handoutMasterIdLst>
    <p:handoutMasterId r:id="rId505"/>
  </p:handoutMasterIdLst>
  <p:sldIdLst>
    <p:sldId id="682" r:id="rId126"/>
    <p:sldId id="1092" r:id="rId127"/>
    <p:sldId id="683" r:id="rId128"/>
    <p:sldId id="1093" r:id="rId129"/>
    <p:sldId id="1091" r:id="rId130"/>
    <p:sldId id="1089" r:id="rId131"/>
    <p:sldId id="1090" r:id="rId132"/>
    <p:sldId id="684" r:id="rId133"/>
    <p:sldId id="685" r:id="rId134"/>
    <p:sldId id="1088" r:id="rId135"/>
    <p:sldId id="686" r:id="rId136"/>
    <p:sldId id="687" r:id="rId137"/>
    <p:sldId id="688" r:id="rId138"/>
    <p:sldId id="689" r:id="rId1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 Speller" initials="CS" lastIdx="1" clrIdx="0">
    <p:extLst>
      <p:ext uri="{19B8F6BF-5375-455C-9EA6-DF929625EA0E}">
        <p15:presenceInfo xmlns:p15="http://schemas.microsoft.com/office/powerpoint/2012/main" userId="S::Chris.Speller@paddington-academy.org::0a97f007-b978-4543-a8a0-9ee0abccdf0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6727" autoAdjust="0"/>
  </p:normalViewPr>
  <p:slideViewPr>
    <p:cSldViewPr snapToGrid="0">
      <p:cViewPr varScale="1">
        <p:scale>
          <a:sx n="127" d="100"/>
          <a:sy n="127" d="100"/>
        </p:scale>
        <p:origin x="116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72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26" Type="http://schemas.openxmlformats.org/officeDocument/2006/relationships/slide" Target="slides/slide125.xml"/><Relationship Id="rId127" Type="http://schemas.openxmlformats.org/officeDocument/2006/relationships/slide" Target="slides/slide126.xml"/><Relationship Id="rId128" Type="http://schemas.openxmlformats.org/officeDocument/2006/relationships/slide" Target="slides/slide127.xml"/><Relationship Id="rId129" Type="http://schemas.openxmlformats.org/officeDocument/2006/relationships/slide" Target="slides/slide128.xml"/><Relationship Id="rId130" Type="http://schemas.openxmlformats.org/officeDocument/2006/relationships/slide" Target="slides/slide129.xml"/><Relationship Id="rId131" Type="http://schemas.openxmlformats.org/officeDocument/2006/relationships/slide" Target="slides/slide130.xml"/><Relationship Id="rId132" Type="http://schemas.openxmlformats.org/officeDocument/2006/relationships/slide" Target="slides/slide131.xml"/><Relationship Id="rId133" Type="http://schemas.openxmlformats.org/officeDocument/2006/relationships/slide" Target="slides/slide132.xml"/><Relationship Id="rId134" Type="http://schemas.openxmlformats.org/officeDocument/2006/relationships/slide" Target="slides/slide133.xml"/><Relationship Id="rId135" Type="http://schemas.openxmlformats.org/officeDocument/2006/relationships/slide" Target="slides/slide134.xml"/><Relationship Id="rId136" Type="http://schemas.openxmlformats.org/officeDocument/2006/relationships/slide" Target="slides/slide135.xml"/><Relationship Id="rId137" Type="http://schemas.openxmlformats.org/officeDocument/2006/relationships/slide" Target="slides/slide136.xml"/><Relationship Id="rId138" Type="http://schemas.openxmlformats.org/officeDocument/2006/relationships/slide" Target="slides/slide137.xml"/><Relationship Id="rId139" Type="http://schemas.openxmlformats.org/officeDocument/2006/relationships/slide" Target="slides/slide138.xml"/><Relationship Id="rId504" Type="http://schemas.openxmlformats.org/officeDocument/2006/relationships/notesMaster" Target="notesMasters/notesMaster1.xml"/><Relationship Id="rId505" Type="http://schemas.openxmlformats.org/officeDocument/2006/relationships/handoutMaster" Target="handoutMasters/handoutMaster1.xml"/><Relationship Id="rId506" Type="http://schemas.openxmlformats.org/officeDocument/2006/relationships/commentAuthors" Target="commentAuthors.xml"/><Relationship Id="rId507" Type="http://schemas.openxmlformats.org/officeDocument/2006/relationships/presProps" Target="presProps.xml"/><Relationship Id="rId508" Type="http://schemas.openxmlformats.org/officeDocument/2006/relationships/viewProps" Target="viewProps.xml"/><Relationship Id="rId509" Type="http://schemas.openxmlformats.org/officeDocument/2006/relationships/theme" Target="theme/theme1.xml"/><Relationship Id="rId510" Type="http://schemas.openxmlformats.org/officeDocument/2006/relationships/tableStyles" Target="tableStyles.xml"/></Relationships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E093C5-A7AA-4F9C-9321-7804CC44E894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6AAA37-5910-444F-80B3-BCDA3469F9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31716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5C40DF-D931-48D1-9C66-5268A2E1CF8F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5A9C40-88FE-47C9-956E-7B2CA5F2B1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3596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6465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881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8494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4924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590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284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9014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2233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9648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651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63904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527222"/>
          </a:xfrm>
          <a:prstGeom prst="rect">
            <a:avLst/>
          </a:prstGeom>
        </p:spPr>
        <p:txBody>
          <a:bodyPr/>
          <a:lstStyle>
            <a:lvl1pPr algn="ctr">
              <a:defRPr sz="2400" b="1"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1170307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3149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Candara" panose="020E0502030303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4.xml"/><Relationship Id="rId3" Type="http://schemas.openxmlformats.org/officeDocument/2006/relationships/slide" Target="slide251.xml"/><Relationship Id="rId4" Type="http://schemas.openxmlformats.org/officeDocument/2006/relationships/slide" Target="slide22.xml"/><Relationship Id="rId5" Type="http://schemas.openxmlformats.org/officeDocument/2006/relationships/slide" Target="slide259.xml"/><Relationship Id="rId6" Type="http://schemas.openxmlformats.org/officeDocument/2006/relationships/slide" Target="slide48.xml"/><Relationship Id="rId7" Type="http://schemas.openxmlformats.org/officeDocument/2006/relationships/slide" Target="slide266.xml"/><Relationship Id="rId8" Type="http://schemas.openxmlformats.org/officeDocument/2006/relationships/slide" Target="slide52.xml"/><Relationship Id="rId9" Type="http://schemas.openxmlformats.org/officeDocument/2006/relationships/slide" Target="slide315.xml"/><Relationship Id="rId10" Type="http://schemas.openxmlformats.org/officeDocument/2006/relationships/slide" Target="slide73.xml"/><Relationship Id="rId11" Type="http://schemas.openxmlformats.org/officeDocument/2006/relationships/slide" Target="slide329.xml"/><Relationship Id="rId12" Type="http://schemas.openxmlformats.org/officeDocument/2006/relationships/slide" Target="slide96.xml"/><Relationship Id="rId13" Type="http://schemas.openxmlformats.org/officeDocument/2006/relationships/slide" Target="slide334.xml"/><Relationship Id="rId14" Type="http://schemas.openxmlformats.org/officeDocument/2006/relationships/slide" Target="slide115.xml"/><Relationship Id="rId15" Type="http://schemas.openxmlformats.org/officeDocument/2006/relationships/slide" Target="slide367.xml"/><Relationship Id="rId16" Type="http://schemas.openxmlformats.org/officeDocument/2006/relationships/slide" Target="slide125.xml"/><Relationship Id="rId17" Type="http://schemas.openxmlformats.org/officeDocument/2006/relationships/slide" Target="slide383.xml"/><Relationship Id="rId18" Type="http://schemas.openxmlformats.org/officeDocument/2006/relationships/slide" Target="slide139.xml"/><Relationship Id="rId19" Type="http://schemas.openxmlformats.org/officeDocument/2006/relationships/slide" Target="slide391.xml"/><Relationship Id="rId20" Type="http://schemas.openxmlformats.org/officeDocument/2006/relationships/slide" Target="slide175.xml"/><Relationship Id="rId21" Type="http://schemas.openxmlformats.org/officeDocument/2006/relationships/slide" Target="slide429.xml"/><Relationship Id="rId22" Type="http://schemas.openxmlformats.org/officeDocument/2006/relationships/slide" Target="slide238.xml"/><Relationship Id="rId23" Type="http://schemas.openxmlformats.org/officeDocument/2006/relationships/slide" Target="slide448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18.png"/><Relationship Id="rId3" Type="http://schemas.openxmlformats.org/officeDocument/2006/relationships/image" Target="../media/image219.png"/><Relationship Id="rId4" Type="http://schemas.openxmlformats.org/officeDocument/2006/relationships/image" Target="../media/image220.png"/></Relationships>
</file>

<file path=ppt/slides/_rels/slide1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491.png"/><Relationship Id="rId3" Type="http://schemas.openxmlformats.org/officeDocument/2006/relationships/image" Target="../media/image1502.png"/><Relationship Id="rId4" Type="http://schemas.openxmlformats.org/officeDocument/2006/relationships/image" Target="../media/image1512.png"/></Relationships>
</file>

<file path=ppt/slides/_rels/slide1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21.png"/><Relationship Id="rId3" Type="http://schemas.openxmlformats.org/officeDocument/2006/relationships/image" Target="../media/image222.png"/><Relationship Id="rId4" Type="http://schemas.openxmlformats.org/officeDocument/2006/relationships/image" Target="../media/image223.png"/></Relationships>
</file>

<file path=ppt/slides/_rels/slide1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24.png"/><Relationship Id="rId3" Type="http://schemas.openxmlformats.org/officeDocument/2006/relationships/image" Target="../media/image225.png"/><Relationship Id="rId4" Type="http://schemas.openxmlformats.org/officeDocument/2006/relationships/image" Target="../media/image226.png"/></Relationships>
</file>

<file path=ppt/slides/_rels/slide1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28.png"/><Relationship Id="rId3" Type="http://schemas.openxmlformats.org/officeDocument/2006/relationships/image" Target="../media/image229.png"/><Relationship Id="rId4" Type="http://schemas.openxmlformats.org/officeDocument/2006/relationships/image" Target="../media/image230.png"/></Relationships>
</file>

<file path=ppt/slides/_rels/slide1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31.png"/><Relationship Id="rId3" Type="http://schemas.openxmlformats.org/officeDocument/2006/relationships/image" Target="../media/image232.png"/><Relationship Id="rId4" Type="http://schemas.openxmlformats.org/officeDocument/2006/relationships/image" Target="../media/image233.png"/></Relationships>
</file>

<file path=ppt/slides/_rels/slide1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521.png"/><Relationship Id="rId3" Type="http://schemas.openxmlformats.org/officeDocument/2006/relationships/image" Target="../media/image1531.png"/><Relationship Id="rId4" Type="http://schemas.openxmlformats.org/officeDocument/2006/relationships/image" Target="../media/image1541.png"/></Relationships>
</file>

<file path=ppt/slides/_rels/slide1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551.png"/><Relationship Id="rId3" Type="http://schemas.openxmlformats.org/officeDocument/2006/relationships/image" Target="../media/image1561.png"/><Relationship Id="rId4" Type="http://schemas.openxmlformats.org/officeDocument/2006/relationships/image" Target="../media/image1571.png"/></Relationships>
</file>

<file path=ppt/slides/_rels/slide1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34.png"/><Relationship Id="rId3" Type="http://schemas.openxmlformats.org/officeDocument/2006/relationships/image" Target="../media/image235.png"/><Relationship Id="rId4" Type="http://schemas.openxmlformats.org/officeDocument/2006/relationships/image" Target="../media/image236.png"/></Relationships>
</file>

<file path=ppt/slides/_rels/slide1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581.png"/><Relationship Id="rId3" Type="http://schemas.openxmlformats.org/officeDocument/2006/relationships/image" Target="../media/image1591.png"/><Relationship Id="rId4" Type="http://schemas.openxmlformats.org/officeDocument/2006/relationships/image" Target="../media/image1602.png"/></Relationships>
</file>

<file path=ppt/slides/_rels/slide1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612.png"/><Relationship Id="rId3" Type="http://schemas.openxmlformats.org/officeDocument/2006/relationships/image" Target="../media/image1621.png"/><Relationship Id="rId4" Type="http://schemas.openxmlformats.org/officeDocument/2006/relationships/image" Target="../media/image1631.png"/></Relationships>
</file>

<file path=ppt/slides/_rels/slide1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641.png"/><Relationship Id="rId3" Type="http://schemas.openxmlformats.org/officeDocument/2006/relationships/image" Target="../media/image1651.png"/><Relationship Id="rId4" Type="http://schemas.openxmlformats.org/officeDocument/2006/relationships/image" Target="../media/image1661.png"/></Relationships>
</file>

<file path=ppt/slides/_rels/slide1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671.png"/><Relationship Id="rId3" Type="http://schemas.openxmlformats.org/officeDocument/2006/relationships/image" Target="../media/image1681.png"/><Relationship Id="rId4" Type="http://schemas.openxmlformats.org/officeDocument/2006/relationships/image" Target="../media/image1691.png"/></Relationships>
</file>

<file path=ppt/slides/_rels/slide1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NUMBER (GCSE / IGCSE)</a:t>
            </a:r>
            <a:endParaRPr lang="en-GB" sz="3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8772407"/>
              </p:ext>
            </p:extLst>
          </p:nvPr>
        </p:nvGraphicFramePr>
        <p:xfrm>
          <a:off x="0" y="806459"/>
          <a:ext cx="9144002" cy="45423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72001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  <a:gridCol w="4572001">
                  <a:extLst>
                    <a:ext uri="{9D8B030D-6E8A-4147-A177-3AD203B41FA5}">
                      <a16:colId xmlns:a16="http://schemas.microsoft.com/office/drawing/2014/main" val="3296919341"/>
                    </a:ext>
                  </a:extLst>
                </a:gridCol>
              </a:tblGrid>
              <a:tr h="4129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2" action="ppaction://hlinksldjump"/>
                        </a:rPr>
                        <a:t>Basic numeracy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3" action="ppaction://hlinksldjump"/>
                        </a:rPr>
                        <a:t>Negative numbers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4" action="ppaction://hlinksldjump"/>
                        </a:rPr>
                        <a:t>Bounds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5" action="ppaction://hlinksldjump"/>
                        </a:rPr>
                        <a:t>Order of operations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5927595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6" action="ppaction://hlinksldjump"/>
                        </a:rPr>
                        <a:t>Calculator skills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7" action="ppaction://hlinksldjump"/>
                        </a:rPr>
                        <a:t>Percentages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980631915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8" action="ppaction://hlinksldjump"/>
                        </a:rPr>
                        <a:t>Compound measures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9" action="ppaction://hlinksldjump"/>
                        </a:rPr>
                        <a:t>Proportion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047009995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0" action="ppaction://hlinksldjump"/>
                        </a:rPr>
                        <a:t>Converting between units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11" action="ppaction://hlinksldjump"/>
                        </a:rPr>
                        <a:t>Rates of flow/work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960935130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2" action="ppaction://hlinksldjump"/>
                        </a:rPr>
                        <a:t>Decimals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13" action="ppaction://hlinksldjump"/>
                        </a:rPr>
                        <a:t>Ratio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368824193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4" action="ppaction://hlinksldjump"/>
                        </a:rPr>
                        <a:t>Distance-time and speed-time graphs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5" action="ppaction://hlinksldjump"/>
                        </a:rPr>
                        <a:t>Recurring decimals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669074653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16" action="ppaction://hlinksldjump"/>
                        </a:rPr>
                        <a:t>Factors and multiples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7" action="ppaction://hlinksldjump"/>
                        </a:rPr>
                        <a:t>Rounding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572423761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18" action="ppaction://hlinksldjump"/>
                        </a:rPr>
                        <a:t>Fractions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9" action="ppaction://hlinksldjump"/>
                        </a:rPr>
                        <a:t>Sets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65154193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20" action="ppaction://hlinksldjump"/>
                        </a:rPr>
                        <a:t>Indices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1" action="ppaction://hlinksldjump"/>
                        </a:rPr>
                        <a:t>Standard form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9142441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22" action="ppaction://hlinksldjump"/>
                        </a:rPr>
                        <a:t>Listing strategies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23" action="ppaction://hlinksldjump"/>
                        </a:rPr>
                        <a:t>Surds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1899114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06211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Basic numeracy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24487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Bounds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155517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Calculator skills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287105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Compound measures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309922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Converting between units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7706913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Decimals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4535086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Distance-Time and Speed-Time Graphs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1774850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Factors and multiples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4989970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1" y="463897"/>
                <a:ext cx="457200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List the arrays that form: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20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50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" y="463897"/>
                <a:ext cx="4572000" cy="3416320"/>
              </a:xfrm>
              <a:prstGeom prst="rect">
                <a:avLst/>
              </a:prstGeom>
              <a:blipFill>
                <a:blip r:embed="rId2"/>
                <a:stretch>
                  <a:fillRect l="-2000" t="-14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List the arrays that form: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40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85965"/>
                <a:ext cx="4572001" cy="304698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1×40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40×1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2×20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20×2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4×10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10×4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5×8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8×5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85965"/>
                <a:ext cx="4572001" cy="304698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59210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1" y="463897"/>
                <a:ext cx="4572000" cy="4524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List the factors of:</a:t>
                </a:r>
                <a:endParaRPr lang="en-US" sz="24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dirty="0" smtClean="0">
                          <a:latin typeface="Cambria Math" panose="02040503050406030204" pitchFamily="18" charset="0"/>
                        </a:rPr>
                        <m:t>27</m:t>
                      </m:r>
                    </m:oMath>
                  </m:oMathPara>
                </a14:m>
                <a:endParaRPr lang="en-US" sz="2400" i="1" dirty="0">
                  <a:latin typeface="Cambria Math" panose="02040503050406030204" pitchFamily="18" charset="0"/>
                </a:endParaRPr>
              </a:p>
              <a:p>
                <a:endParaRPr lang="en-GB" sz="2400" i="1" dirty="0">
                  <a:latin typeface="Cambria Math" panose="02040503050406030204" pitchFamily="18" charset="0"/>
                </a:endParaRPr>
              </a:p>
              <a:p>
                <a:endParaRPr lang="en-GB" sz="2400" i="1" dirty="0">
                  <a:latin typeface="Cambria Math" panose="02040503050406030204" pitchFamily="18" charset="0"/>
                </a:endParaRPr>
              </a:p>
              <a:p>
                <a:endParaRPr lang="en-GB" sz="2400" i="1" dirty="0">
                  <a:latin typeface="Cambria Math" panose="02040503050406030204" pitchFamily="18" charset="0"/>
                </a:endParaRPr>
              </a:p>
              <a:p>
                <a:endParaRPr lang="en-GB" sz="24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dirty="0" smtClean="0">
                          <a:latin typeface="Cambria Math" panose="02040503050406030204" pitchFamily="18" charset="0"/>
                        </a:rPr>
                        <m:t>28</m:t>
                      </m:r>
                    </m:oMath>
                  </m:oMathPara>
                </a14:m>
                <a:endParaRPr lang="en-US" sz="2400" i="1" dirty="0">
                  <a:latin typeface="Cambria Math" panose="02040503050406030204" pitchFamily="18" charset="0"/>
                </a:endParaRPr>
              </a:p>
              <a:p>
                <a:endParaRPr lang="en-GB" sz="2400" i="1" dirty="0">
                  <a:latin typeface="Cambria Math" panose="02040503050406030204" pitchFamily="18" charset="0"/>
                </a:endParaRPr>
              </a:p>
              <a:p>
                <a:endParaRPr lang="en-GB" sz="2400" i="1" dirty="0">
                  <a:latin typeface="Cambria Math" panose="02040503050406030204" pitchFamily="18" charset="0"/>
                </a:endParaRPr>
              </a:p>
              <a:p>
                <a:endParaRPr lang="en-GB" sz="2400" i="1" dirty="0">
                  <a:latin typeface="Cambria Math" panose="02040503050406030204" pitchFamily="18" charset="0"/>
                </a:endParaRPr>
              </a:p>
              <a:p>
                <a:endParaRPr lang="en-GB" sz="24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dirty="0" smtClean="0">
                          <a:latin typeface="Cambria Math" panose="02040503050406030204" pitchFamily="18" charset="0"/>
                        </a:rPr>
                        <m:t>29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" y="463897"/>
                <a:ext cx="4572000" cy="4524315"/>
              </a:xfrm>
              <a:prstGeom prst="rect">
                <a:avLst/>
              </a:prstGeom>
              <a:blipFill>
                <a:blip r:embed="rId2"/>
                <a:stretch>
                  <a:fillRect l="-2000" t="-10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4524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List the factors of:</a:t>
                </a:r>
                <a:endParaRPr lang="en-US" sz="24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35</m:t>
                      </m:r>
                    </m:oMath>
                  </m:oMathPara>
                </a14:m>
                <a:endParaRPr lang="en-GB" sz="2400" i="1" dirty="0">
                  <a:latin typeface="Cambria Math" panose="02040503050406030204" pitchFamily="18" charset="0"/>
                </a:endParaRPr>
              </a:p>
              <a:p>
                <a:endParaRPr lang="en-GB" sz="2400" i="1" dirty="0">
                  <a:latin typeface="Cambria Math" panose="02040503050406030204" pitchFamily="18" charset="0"/>
                </a:endParaRPr>
              </a:p>
              <a:p>
                <a:endParaRPr lang="en-GB" sz="2400" i="1" dirty="0">
                  <a:latin typeface="Cambria Math" panose="02040503050406030204" pitchFamily="18" charset="0"/>
                </a:endParaRPr>
              </a:p>
              <a:p>
                <a:endParaRPr lang="en-US" sz="2400" i="1" dirty="0">
                  <a:latin typeface="Cambria Math" panose="02040503050406030204" pitchFamily="18" charset="0"/>
                </a:endParaRPr>
              </a:p>
              <a:p>
                <a:endParaRPr lang="en-GB" sz="24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36</m:t>
                      </m:r>
                    </m:oMath>
                  </m:oMathPara>
                </a14:m>
                <a:endParaRPr lang="en-US" sz="2400" i="1" dirty="0">
                  <a:latin typeface="Cambria Math" panose="02040503050406030204" pitchFamily="18" charset="0"/>
                </a:endParaRPr>
              </a:p>
              <a:p>
                <a:endParaRPr lang="en-GB" sz="2400" i="1" dirty="0">
                  <a:latin typeface="Cambria Math" panose="02040503050406030204" pitchFamily="18" charset="0"/>
                </a:endParaRPr>
              </a:p>
              <a:p>
                <a:endParaRPr lang="en-GB" sz="2400" i="1" dirty="0">
                  <a:latin typeface="Cambria Math" panose="02040503050406030204" pitchFamily="18" charset="0"/>
                </a:endParaRPr>
              </a:p>
              <a:p>
                <a:endParaRPr lang="en-GB" sz="2400" i="1" dirty="0">
                  <a:latin typeface="Cambria Math" panose="02040503050406030204" pitchFamily="18" charset="0"/>
                </a:endParaRPr>
              </a:p>
              <a:p>
                <a:endParaRPr lang="en-GB" sz="24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37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4524315"/>
              </a:xfrm>
              <a:prstGeom prst="rect">
                <a:avLst/>
              </a:prstGeom>
              <a:blipFill>
                <a:blip r:embed="rId3"/>
                <a:stretch>
                  <a:fillRect l="-2000" t="-10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85965"/>
                <a:ext cx="4572001" cy="415498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1, 5, 7, 35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1, 2, 3, 4, 6, 9, 12, 18, 36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1, 37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85965"/>
                <a:ext cx="4572001" cy="415498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18405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1" y="463897"/>
                <a:ext cx="4572000" cy="63709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List the factors of:</a:t>
                </a:r>
                <a:endParaRPr lang="en-US" sz="24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7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11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" y="463897"/>
                <a:ext cx="4572000" cy="6370975"/>
              </a:xfrm>
              <a:prstGeom prst="rect">
                <a:avLst/>
              </a:prstGeom>
              <a:blipFill>
                <a:blip r:embed="rId2"/>
                <a:stretch>
                  <a:fillRect l="-2000" t="-76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63709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List the factors of:</a:t>
                </a:r>
                <a:endParaRPr lang="en-US" sz="24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13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17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19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23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29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6370975"/>
              </a:xfrm>
              <a:prstGeom prst="rect">
                <a:avLst/>
              </a:prstGeom>
              <a:blipFill>
                <a:blip r:embed="rId3"/>
                <a:stretch>
                  <a:fillRect l="-2000" t="-76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5240593" y="823849"/>
                <a:ext cx="4572001" cy="67403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1, 13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1, 17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1, 19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1, 23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1, 29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r>
                  <a:rPr lang="en-US" sz="2400" b="0" dirty="0">
                    <a:solidFill>
                      <a:srgbClr val="FF0000"/>
                    </a:solidFill>
                    <a:ea typeface="Cambria Math" panose="02040503050406030204" pitchFamily="18" charset="0"/>
                  </a:rPr>
                  <a:t>			</a:t>
                </a:r>
              </a:p>
              <a:p>
                <a:pPr algn="ctr">
                  <a:spcBef>
                    <a:spcPts val="0"/>
                  </a:spcBef>
                </a:pPr>
                <a:r>
                  <a:rPr lang="en-US" sz="2400" b="0" dirty="0">
                    <a:solidFill>
                      <a:srgbClr val="FF0000"/>
                    </a:solidFill>
                    <a:ea typeface="Cambria Math" panose="02040503050406030204" pitchFamily="18" charset="0"/>
                  </a:rPr>
                  <a:t>	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only. NOT prime</a:t>
                </a: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0593" y="823849"/>
                <a:ext cx="4572001" cy="674030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02312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1" y="463897"/>
                <a:ext cx="4572000" cy="4154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List the factors of:</a:t>
                </a:r>
                <a:endParaRPr lang="en-US" sz="24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9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16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" y="463897"/>
                <a:ext cx="4572000" cy="4154984"/>
              </a:xfrm>
              <a:prstGeom prst="rect">
                <a:avLst/>
              </a:prstGeom>
              <a:blipFill>
                <a:blip r:embed="rId2"/>
                <a:stretch>
                  <a:fillRect l="-2000" t="-11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List the factors of:</a:t>
                </a:r>
                <a:endParaRPr lang="en-US" sz="24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25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85965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1, 5, 25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85965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77585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1" y="463897"/>
                <a:ext cx="4572000" cy="5262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List the multiples of: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10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" y="463897"/>
                <a:ext cx="4572000" cy="5262979"/>
              </a:xfrm>
              <a:prstGeom prst="rect">
                <a:avLst/>
              </a:prstGeom>
              <a:blipFill>
                <a:blip r:embed="rId2"/>
                <a:stretch>
                  <a:fillRect l="-2000" t="-92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List the multiples of: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8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196160"/>
                <a:ext cx="4572001" cy="4658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8, 16, 24, 32, 40, …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196160"/>
                <a:ext cx="4572001" cy="46583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39692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1" y="463897"/>
                <a:ext cx="4572000" cy="5262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List the factors and multiples of: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10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" y="463897"/>
                <a:ext cx="4572000" cy="5262979"/>
              </a:xfrm>
              <a:prstGeom prst="rect">
                <a:avLst/>
              </a:prstGeom>
              <a:blipFill>
                <a:blip r:embed="rId2"/>
                <a:stretch>
                  <a:fillRect l="-2000" t="-92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List the factors and multiples of: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8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196160"/>
                <a:ext cx="4572001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Factors: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1, 2, 4, 8</m:t>
                    </m:r>
                  </m:oMath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Multiples: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8, 16, 24, 32, 40,…</m:t>
                    </m:r>
                  </m:oMath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196160"/>
                <a:ext cx="4572001" cy="830997"/>
              </a:xfrm>
              <a:prstGeom prst="rect">
                <a:avLst/>
              </a:prstGeom>
              <a:blipFill>
                <a:blip r:embed="rId4"/>
                <a:stretch>
                  <a:fillRect t="-5839" b="-15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77484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1" y="463897"/>
                <a:ext cx="457200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Express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24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as a product of prime factors.</a:t>
                </a: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r>
                  <a:rPr lang="en-GB" sz="2400" dirty="0">
                    <a:latin typeface="Candara" panose="020E0502030303020204" pitchFamily="34" charset="0"/>
                  </a:rPr>
                  <a:t>Express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72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as a product of prime factors.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" y="463897"/>
                <a:ext cx="4572000" cy="3416320"/>
              </a:xfrm>
              <a:prstGeom prst="rect">
                <a:avLst/>
              </a:prstGeom>
              <a:blipFill>
                <a:blip r:embed="rId2"/>
                <a:stretch>
                  <a:fillRect l="-2000" t="-1426" b="-303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Express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48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as a product of prime factors.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85965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×3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85965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84213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1" y="463897"/>
                <a:ext cx="457200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Express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24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as a product of prime factors.</a:t>
                </a: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r>
                  <a:rPr lang="en-GB" sz="2400" dirty="0">
                    <a:latin typeface="Candara" panose="020E0502030303020204" pitchFamily="34" charset="0"/>
                  </a:rPr>
                  <a:t>Express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7200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as a product of prime factors.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" y="463897"/>
                <a:ext cx="4572000" cy="3416320"/>
              </a:xfrm>
              <a:prstGeom prst="rect">
                <a:avLst/>
              </a:prstGeom>
              <a:blipFill>
                <a:blip r:embed="rId2"/>
                <a:stretch>
                  <a:fillRect l="-2000" t="-1426" r="-3333" b="-303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Express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480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as a product of prime factors.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 r="-3333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85965"/>
                <a:ext cx="4572001" cy="4658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×3×5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85965"/>
                <a:ext cx="4572001" cy="46583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89755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1" y="463897"/>
                <a:ext cx="457200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Write the prime factorisation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48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Write the prime factorisation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24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" y="463897"/>
                <a:ext cx="4572000" cy="3416320"/>
              </a:xfrm>
              <a:prstGeom prst="rect">
                <a:avLst/>
              </a:prstGeom>
              <a:blipFill>
                <a:blip r:embed="rId2"/>
                <a:stretch>
                  <a:fillRect l="-2000" t="-14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Write the prime factorisation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24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85965"/>
                <a:ext cx="4572001" cy="4658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24=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×3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85965"/>
                <a:ext cx="4572001" cy="46583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79363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1" y="463897"/>
                <a:ext cx="457200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Find the highest common factor (HCF) of: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20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8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24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48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" y="463897"/>
                <a:ext cx="4572000" cy="3416320"/>
              </a:xfrm>
              <a:prstGeom prst="rect">
                <a:avLst/>
              </a:prstGeom>
              <a:blipFill>
                <a:blip r:embed="rId2"/>
                <a:stretch>
                  <a:fillRect l="-2000" t="-1426" b="-303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Find the highest common factor (HCF) of: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18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54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630257"/>
                <a:ext cx="4572001" cy="4658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18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630257"/>
                <a:ext cx="4572001" cy="46583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84558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1" y="463897"/>
                <a:ext cx="457200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Find the lowest common multiple (LCM) of: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20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8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24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48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" y="463897"/>
                <a:ext cx="4572000" cy="3416320"/>
              </a:xfrm>
              <a:prstGeom prst="rect">
                <a:avLst/>
              </a:prstGeom>
              <a:blipFill>
                <a:blip r:embed="rId2"/>
                <a:stretch>
                  <a:fillRect l="-2000" t="-1426" r="-1733" b="-303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Find the lowest common multiple (LCM) of: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18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54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 r="-1733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630257"/>
                <a:ext cx="4572001" cy="4658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54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630257"/>
                <a:ext cx="4572001" cy="46583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9943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1" y="463897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Find the HCF and LCM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15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24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" y="463897"/>
                <a:ext cx="4572000" cy="830997"/>
              </a:xfrm>
              <a:prstGeom prst="rect">
                <a:avLst/>
              </a:prstGeom>
              <a:blipFill>
                <a:blip r:embed="rId2"/>
                <a:stretch>
                  <a:fillRect l="-2000" t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Find the HCF and LCM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18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30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85965"/>
                <a:ext cx="4572001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HCF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=6</m:t>
                    </m:r>
                  </m:oMath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LCM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=90</m:t>
                    </m:r>
                  </m:oMath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85965"/>
                <a:ext cx="4572001" cy="830997"/>
              </a:xfrm>
              <a:prstGeom prst="rect">
                <a:avLst/>
              </a:prstGeom>
              <a:blipFill>
                <a:blip r:embed="rId4"/>
                <a:stretch>
                  <a:fillRect t="-5882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27641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1" y="463897"/>
                <a:ext cx="4572000" cy="16012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Find the HCF and LCM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×3×5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r>
                  <a:rPr lang="en-US" sz="2400" b="0" dirty="0"/>
                  <a:t>  	 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   ×7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" y="463897"/>
                <a:ext cx="4572000" cy="1601272"/>
              </a:xfrm>
              <a:prstGeom prst="rect">
                <a:avLst/>
              </a:prstGeom>
              <a:blipFill>
                <a:blip r:embed="rId2"/>
                <a:stretch>
                  <a:fillRect l="-2000" t="-30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Find the HCF and LCM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40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×5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r>
                  <a:rPr lang="en-US" sz="2400" dirty="0"/>
                  <a:t>  	  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×3         ×7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569660"/>
              </a:xfrm>
              <a:prstGeom prst="rect">
                <a:avLst/>
              </a:prstGeom>
              <a:blipFill>
                <a:blip r:embed="rId3"/>
                <a:stretch>
                  <a:fillRect l="-2000" t="-31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2149441"/>
                <a:ext cx="4572001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HCF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=24</m:t>
                    </m:r>
                  </m:oMath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LCM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=5040</m:t>
                    </m:r>
                  </m:oMath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2149441"/>
                <a:ext cx="4572001" cy="830997"/>
              </a:xfrm>
              <a:prstGeom prst="rect">
                <a:avLst/>
              </a:prstGeom>
              <a:blipFill>
                <a:blip r:embed="rId4"/>
                <a:stretch>
                  <a:fillRect t="-5882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82493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Fractions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2819589"/>
      </p:ext>
    </p:extLst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Indices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4348906"/>
      </p:ext>
    </p:extLst>
  </p:cSld>
  <p:clrMapOvr>
    <a:masterClrMapping/>
  </p:clrMapOvr>
</p:sld>
</file>

<file path=ppt/slides/slide2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Listing strategies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1917671"/>
      </p:ext>
    </p:extLst>
  </p:cSld>
  <p:clrMapOvr>
    <a:masterClrMapping/>
  </p:clrMapOvr>
</p:sld>
</file>

<file path=ppt/slides/slide2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Negative numbers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0520126"/>
      </p:ext>
    </p:extLst>
  </p:cSld>
  <p:clrMapOvr>
    <a:masterClrMapping/>
  </p:clrMapOvr>
</p:sld>
</file>

<file path=ppt/slides/slide2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Order of operations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4307206"/>
      </p:ext>
    </p:extLst>
  </p:cSld>
  <p:clrMapOvr>
    <a:masterClrMapping/>
  </p:clrMapOvr>
</p:sld>
</file>

<file path=ppt/slides/slide2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Percentages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5456791"/>
      </p:ext>
    </p:extLst>
  </p:cSld>
  <p:clrMapOvr>
    <a:masterClrMapping/>
  </p:clrMapOvr>
</p:sld>
</file>

<file path=ppt/slides/slide3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Proportion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6815369"/>
      </p:ext>
    </p:extLst>
  </p:cSld>
  <p:clrMapOvr>
    <a:masterClrMapping/>
  </p:clrMapOvr>
</p:sld>
</file>

<file path=ppt/slides/slide3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Rates of flow/work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8163330"/>
      </p:ext>
    </p:extLst>
  </p:cSld>
  <p:clrMapOvr>
    <a:masterClrMapping/>
  </p:clrMapOvr>
</p:sld>
</file>

<file path=ppt/slides/slide3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Ratio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4138123"/>
      </p:ext>
    </p:extLst>
  </p:cSld>
  <p:clrMapOvr>
    <a:masterClrMapping/>
  </p:clrMapOvr>
</p:sld>
</file>

<file path=ppt/slides/slide3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Recurring decimals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7894797"/>
      </p:ext>
    </p:extLst>
  </p:cSld>
  <p:clrMapOvr>
    <a:masterClrMapping/>
  </p:clrMapOvr>
</p:sld>
</file>

<file path=ppt/slides/slide3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Rounding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7507566"/>
      </p:ext>
    </p:extLst>
  </p:cSld>
  <p:clrMapOvr>
    <a:masterClrMapping/>
  </p:clrMapOvr>
</p:sld>
</file>

<file path=ppt/slides/slide3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Sets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7034842"/>
      </p:ext>
    </p:extLst>
  </p:cSld>
  <p:clrMapOvr>
    <a:masterClrMapping/>
  </p:clrMapOvr>
</p:sld>
</file>

<file path=ppt/slides/slide4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Standard form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5696080"/>
      </p:ext>
    </p:extLst>
  </p:cSld>
  <p:clrMapOvr>
    <a:masterClrMapping/>
  </p:clrMapOvr>
</p:sld>
</file>

<file path=ppt/slides/slide4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Surds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93491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4479</TotalTime>
  <Words>21427</Words>
  <Application>Microsoft Office PowerPoint</Application>
  <PresentationFormat>On-screen Show (4:3)</PresentationFormat>
  <Paragraphs>8353</Paragraphs>
  <Slides>502</Slides>
  <Notes>32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502</vt:i4>
      </vt:variant>
    </vt:vector>
  </HeadingPairs>
  <TitlesOfParts>
    <vt:vector size="508" baseType="lpstr">
      <vt:lpstr>Arial</vt:lpstr>
      <vt:lpstr>Calibri</vt:lpstr>
      <vt:lpstr>Calibri Light</vt:lpstr>
      <vt:lpstr>Cambria Math</vt:lpstr>
      <vt:lpstr>Candara</vt:lpstr>
      <vt:lpstr>Office Theme</vt:lpstr>
      <vt:lpstr>PowerPoint Presentation</vt:lpstr>
      <vt:lpstr>PowerPoint Presentation</vt:lpstr>
      <vt:lpstr>NUMBER (GCSE / IGCSE)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</dc:title>
  <dc:creator>cspeller</dc:creator>
  <cp:lastModifiedBy>Chris Speller</cp:lastModifiedBy>
  <cp:revision>304</cp:revision>
  <dcterms:created xsi:type="dcterms:W3CDTF">2020-05-18T02:11:06Z</dcterms:created>
  <dcterms:modified xsi:type="dcterms:W3CDTF">2020-08-31T15:55:02Z</dcterms:modified>
</cp:coreProperties>
</file>