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39.xml" ContentType="application/vnd.openxmlformats-officedocument.presentationml.slide+xml"/>
  <Override PartName="/ppt/slides/slide175.xml" ContentType="application/vnd.openxmlformats-officedocument.presentationml.slide+xml"/>
  <Override PartName="/ppt/slides/slide22.xml" ContentType="application/vnd.openxmlformats-officedocument.presentationml.slide+xml"/>
  <Override PartName="/ppt/slides/slide238.xml" ContentType="application/vnd.openxmlformats-officedocument.presentationml.slide+xml"/>
  <Override PartName="/ppt/slides/slide251.xml" ContentType="application/vnd.openxmlformats-officedocument.presentationml.slide+xml"/>
  <Override PartName="/ppt/slides/slide259.xml" ContentType="application/vnd.openxmlformats-officedocument.presentationml.slide+xml"/>
  <Override PartName="/ppt/slides/slide266.xml" ContentType="application/vnd.openxmlformats-officedocument.presentationml.slide+xml"/>
  <Override PartName="/ppt/slides/slide3.xml" ContentType="application/vnd.openxmlformats-officedocument.presentationml.slide+xml"/>
  <Override PartName="/ppt/slides/slide315.xml" ContentType="application/vnd.openxmlformats-officedocument.presentationml.slide+xml"/>
  <Override PartName="/ppt/slides/slide329.xml" ContentType="application/vnd.openxmlformats-officedocument.presentationml.slide+xml"/>
  <Override PartName="/ppt/slides/slide334.xml" ContentType="application/vnd.openxmlformats-officedocument.presentationml.slide+xml"/>
  <Override PartName="/ppt/slides/slide367.xml" ContentType="application/vnd.openxmlformats-officedocument.presentationml.slide+xml"/>
  <Override PartName="/ppt/slides/slide383.xml" ContentType="application/vnd.openxmlformats-officedocument.presentationml.slide+xml"/>
  <Override PartName="/ppt/slides/slide391.xml" ContentType="application/vnd.openxmlformats-officedocument.presentationml.slide+xml"/>
  <Override PartName="/ppt/slides/slide4.xml" ContentType="application/vnd.openxmlformats-officedocument.presentationml.slide+xml"/>
  <Override PartName="/ppt/slides/slide429.xml" ContentType="application/vnd.openxmlformats-officedocument.presentationml.slide+xml"/>
  <Override PartName="/ppt/slides/slide448.xml" ContentType="application/vnd.openxmlformats-officedocument.presentationml.slide+xml"/>
  <Override PartName="/ppt/slides/slide48.xml" ContentType="application/vnd.openxmlformats-officedocument.presentationml.slide+xml"/>
  <Override PartName="/ppt/slides/slide52.xml" ContentType="application/vnd.openxmlformats-officedocument.presentationml.slide+xml"/>
  <Override PartName="/ppt/slides/slide73.xml" ContentType="application/vnd.openxmlformats-officedocument.presentationml.slide+xml"/>
  <Override PartName="/ppt/slides/slide9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4"/>
  </p:notesMasterIdLst>
  <p:handoutMasterIdLst>
    <p:handoutMasterId r:id="rId505"/>
  </p:handoutMasterIdLst>
  <p:sldIdLst>
    <p:sldId id="1065" r:id="rId116"/>
    <p:sldId id="1066" r:id="rId117"/>
    <p:sldId id="1068" r:id="rId118"/>
    <p:sldId id="1067" r:id="rId119"/>
    <p:sldId id="1069" r:id="rId120"/>
    <p:sldId id="1070" r:id="rId121"/>
    <p:sldId id="1071" r:id="rId122"/>
    <p:sldId id="1072" r:id="rId123"/>
    <p:sldId id="1073" r:id="rId124"/>
    <p:sldId id="1074" r:id="rId1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Speller" initials="CS" lastIdx="1" clrIdx="0">
    <p:extLst>
      <p:ext uri="{19B8F6BF-5375-455C-9EA6-DF929625EA0E}">
        <p15:presenceInfo xmlns:p15="http://schemas.microsoft.com/office/powerpoint/2012/main" userId="S::Chris.Speller@paddington-academy.org::0a97f007-b978-4543-a8a0-9ee0abccdf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727" autoAdjust="0"/>
  </p:normalViewPr>
  <p:slideViewPr>
    <p:cSldViewPr snapToGrid="0">
      <p:cViewPr varScale="1">
        <p:scale>
          <a:sx n="127" d="100"/>
          <a:sy n="127" d="100"/>
        </p:scale>
        <p:origin x="11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504" Type="http://schemas.openxmlformats.org/officeDocument/2006/relationships/notesMaster" Target="notesMasters/notesMaster1.xml"/><Relationship Id="rId505" Type="http://schemas.openxmlformats.org/officeDocument/2006/relationships/handoutMaster" Target="handoutMasters/handoutMaster1.xml"/><Relationship Id="rId506" Type="http://schemas.openxmlformats.org/officeDocument/2006/relationships/commentAuthors" Target="commentAuthors.xml"/><Relationship Id="rId507" Type="http://schemas.openxmlformats.org/officeDocument/2006/relationships/presProps" Target="presProps.xml"/><Relationship Id="rId508" Type="http://schemas.openxmlformats.org/officeDocument/2006/relationships/viewProps" Target="viewProps.xml"/><Relationship Id="rId509" Type="http://schemas.openxmlformats.org/officeDocument/2006/relationships/theme" Target="theme/theme1.xml"/><Relationship Id="rId510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1551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837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Corbettmaths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2975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804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8212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5596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6559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9247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705220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1.xml"/><Relationship Id="rId4" Type="http://schemas.openxmlformats.org/officeDocument/2006/relationships/slide" Target="slide22.xml"/><Relationship Id="rId5" Type="http://schemas.openxmlformats.org/officeDocument/2006/relationships/slide" Target="slide259.xml"/><Relationship Id="rId6" Type="http://schemas.openxmlformats.org/officeDocument/2006/relationships/slide" Target="slide48.xml"/><Relationship Id="rId7" Type="http://schemas.openxmlformats.org/officeDocument/2006/relationships/slide" Target="slide266.xml"/><Relationship Id="rId8" Type="http://schemas.openxmlformats.org/officeDocument/2006/relationships/slide" Target="slide52.xml"/><Relationship Id="rId9" Type="http://schemas.openxmlformats.org/officeDocument/2006/relationships/slide" Target="slide315.xml"/><Relationship Id="rId10" Type="http://schemas.openxmlformats.org/officeDocument/2006/relationships/slide" Target="slide73.xml"/><Relationship Id="rId11" Type="http://schemas.openxmlformats.org/officeDocument/2006/relationships/slide" Target="slide329.xml"/><Relationship Id="rId12" Type="http://schemas.openxmlformats.org/officeDocument/2006/relationships/slide" Target="slide96.xml"/><Relationship Id="rId13" Type="http://schemas.openxmlformats.org/officeDocument/2006/relationships/slide" Target="slide334.xml"/><Relationship Id="rId14" Type="http://schemas.openxmlformats.org/officeDocument/2006/relationships/slide" Target="slide115.xml"/><Relationship Id="rId15" Type="http://schemas.openxmlformats.org/officeDocument/2006/relationships/slide" Target="slide367.xml"/><Relationship Id="rId16" Type="http://schemas.openxmlformats.org/officeDocument/2006/relationships/slide" Target="slide125.xml"/><Relationship Id="rId17" Type="http://schemas.openxmlformats.org/officeDocument/2006/relationships/slide" Target="slide383.xml"/><Relationship Id="rId18" Type="http://schemas.openxmlformats.org/officeDocument/2006/relationships/slide" Target="slide139.xml"/><Relationship Id="rId19" Type="http://schemas.openxmlformats.org/officeDocument/2006/relationships/slide" Target="slide391.xml"/><Relationship Id="rId20" Type="http://schemas.openxmlformats.org/officeDocument/2006/relationships/slide" Target="slide175.xml"/><Relationship Id="rId21" Type="http://schemas.openxmlformats.org/officeDocument/2006/relationships/slide" Target="slide429.xml"/><Relationship Id="rId22" Type="http://schemas.openxmlformats.org/officeDocument/2006/relationships/slide" Target="slide238.xml"/><Relationship Id="rId23" Type="http://schemas.openxmlformats.org/officeDocument/2006/relationships/slide" Target="slide44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8.png"/><Relationship Id="rId4" Type="http://schemas.openxmlformats.org/officeDocument/2006/relationships/image" Target="../media/image189.png"/><Relationship Id="rId5" Type="http://schemas.openxmlformats.org/officeDocument/2006/relationships/image" Target="../media/image190.png"/><Relationship Id="rId6" Type="http://schemas.openxmlformats.org/officeDocument/2006/relationships/hyperlink" Target="https://corbettmaths.com/" TargetMode="Externa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1.png"/><Relationship Id="rId4" Type="http://schemas.openxmlformats.org/officeDocument/2006/relationships/image" Target="../media/image189.png"/><Relationship Id="rId5" Type="http://schemas.openxmlformats.org/officeDocument/2006/relationships/image" Target="../media/image190.png"/><Relationship Id="rId6" Type="http://schemas.openxmlformats.org/officeDocument/2006/relationships/hyperlink" Target="https://corbettmaths.com/" TargetMode="Externa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2.png"/><Relationship Id="rId4" Type="http://schemas.openxmlformats.org/officeDocument/2006/relationships/image" Target="../media/image189.png"/><Relationship Id="rId5" Type="http://schemas.openxmlformats.org/officeDocument/2006/relationships/image" Target="../media/image190.png"/><Relationship Id="rId6" Type="http://schemas.openxmlformats.org/officeDocument/2006/relationships/hyperlink" Target="https://corbettmaths.com/" TargetMode="Externa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3.png"/><Relationship Id="rId4" Type="http://schemas.openxmlformats.org/officeDocument/2006/relationships/image" Target="../media/image194.png"/><Relationship Id="rId5" Type="http://schemas.openxmlformats.org/officeDocument/2006/relationships/image" Target="../media/image195.png"/><Relationship Id="rId6" Type="http://schemas.openxmlformats.org/officeDocument/2006/relationships/image" Target="../media/image196.png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7.png"/><Relationship Id="rId4" Type="http://schemas.openxmlformats.org/officeDocument/2006/relationships/image" Target="../media/image198.png"/><Relationship Id="rId5" Type="http://schemas.openxmlformats.org/officeDocument/2006/relationships/image" Target="../media/image199.png"/><Relationship Id="rId6" Type="http://schemas.openxmlformats.org/officeDocument/2006/relationships/image" Target="../media/image200.png"/><Relationship Id="rId7" Type="http://schemas.openxmlformats.org/officeDocument/2006/relationships/image" Target="../media/image201.pn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2.png"/><Relationship Id="rId4" Type="http://schemas.openxmlformats.org/officeDocument/2006/relationships/image" Target="../media/image203.png"/><Relationship Id="rId5" Type="http://schemas.openxmlformats.org/officeDocument/2006/relationships/image" Target="../media/image204.png"/><Relationship Id="rId6" Type="http://schemas.openxmlformats.org/officeDocument/2006/relationships/hyperlink" Target="https://mathsmadeeasy.co.uk/" TargetMode="Externa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5.png"/><Relationship Id="rId4" Type="http://schemas.openxmlformats.org/officeDocument/2006/relationships/image" Target="../media/image206.png"/><Relationship Id="rId5" Type="http://schemas.openxmlformats.org/officeDocument/2006/relationships/image" Target="../media/image207.png"/><Relationship Id="rId6" Type="http://schemas.openxmlformats.org/officeDocument/2006/relationships/image" Target="../media/image208.png"/><Relationship Id="rId7" Type="http://schemas.openxmlformats.org/officeDocument/2006/relationships/hyperlink" Target="https://mathsmadeeasy.co.uk/" TargetMode="Externa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9.png"/><Relationship Id="rId4" Type="http://schemas.openxmlformats.org/officeDocument/2006/relationships/image" Target="../media/image210.png"/><Relationship Id="rId5" Type="http://schemas.openxmlformats.org/officeDocument/2006/relationships/image" Target="../media/image211.png"/><Relationship Id="rId6" Type="http://schemas.openxmlformats.org/officeDocument/2006/relationships/image" Target="../media/image212.png"/><Relationship Id="rId7" Type="http://schemas.openxmlformats.org/officeDocument/2006/relationships/image" Target="../media/image213.png"/><Relationship Id="rId8" Type="http://schemas.openxmlformats.org/officeDocument/2006/relationships/hyperlink" Target="https://mathsmadeeasy.co.uk/" TargetMode="Externa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4.png"/><Relationship Id="rId4" Type="http://schemas.openxmlformats.org/officeDocument/2006/relationships/image" Target="../media/image215.png"/><Relationship Id="rId5" Type="http://schemas.openxmlformats.org/officeDocument/2006/relationships/image" Target="../media/image212.png"/><Relationship Id="rId6" Type="http://schemas.openxmlformats.org/officeDocument/2006/relationships/image" Target="../media/image213.png"/><Relationship Id="rId7" Type="http://schemas.openxmlformats.org/officeDocument/2006/relationships/hyperlink" Target="https://mathsmadeeasy.co.uk/" TargetMode="Externa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NUMBER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772407"/>
              </p:ext>
            </p:extLst>
          </p:nvPr>
        </p:nvGraphicFramePr>
        <p:xfrm>
          <a:off x="0" y="806459"/>
          <a:ext cx="9144002" cy="4542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Basic numeracy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Negative numbers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Bounds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Order of operations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Calculator skills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Percentages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Compound measures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9" action="ppaction://hlinksldjump"/>
                        </a:rPr>
                        <a:t>Proportion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Converting between units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1" action="ppaction://hlinksldjump"/>
                        </a:rPr>
                        <a:t>Rates of flow/work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3" action="ppaction://hlinksldjump"/>
                        </a:rPr>
                        <a:t>Ratio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Distance-time and speed-time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Recurring 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6" action="ppaction://hlinksldjump"/>
                        </a:rPr>
                        <a:t>Factors and multiples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Rounding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Fractions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Sets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0" action="ppaction://hlinksldjump"/>
                        </a:rPr>
                        <a:t>Indices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Standard form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2" action="ppaction://hlinksldjump"/>
                        </a:rPr>
                        <a:t>Listing strategies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3" action="ppaction://hlinksldjump"/>
                        </a:rPr>
                        <a:t>Surds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Basic numeracy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Bounds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5551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Calculator skills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710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Compound measures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0992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Converting between units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70691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53508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Distance-Time and Speed-Time Graphs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77485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ndara" panose="020E0502030303020204" pitchFamily="34" charset="0"/>
                <a:ea typeface="Cambria Math" panose="02040503050406030204" pitchFamily="18" charset="0"/>
              </a:rPr>
              <a:t>Study the distance-time graph below.</a:t>
            </a:r>
          </a:p>
          <a:p>
            <a:endParaRPr lang="en-US" sz="2000" dirty="0"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r>
              <a:rPr lang="en-US" sz="2000" dirty="0">
                <a:latin typeface="Candara" panose="020E0502030303020204" pitchFamily="34" charset="0"/>
                <a:ea typeface="Cambria Math" panose="02040503050406030204" pitchFamily="18" charset="0"/>
              </a:rPr>
              <a:t>How far was the person from home at 8.30am?</a:t>
            </a:r>
          </a:p>
          <a:p>
            <a:pPr marL="457200" indent="-457200">
              <a:buAutoNum type="alphaLcParenR"/>
            </a:pPr>
            <a:endParaRPr lang="en-US" sz="2000" dirty="0"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pPr marL="457200" indent="-457200">
              <a:buAutoNum type="alphaLcParenR"/>
            </a:pPr>
            <a:r>
              <a:rPr lang="en-US" sz="2000" dirty="0">
                <a:latin typeface="Candara" panose="020E0502030303020204" pitchFamily="34" charset="0"/>
                <a:ea typeface="Cambria Math" panose="02040503050406030204" pitchFamily="18" charset="0"/>
              </a:rPr>
              <a:t>How long did the person stop for?</a:t>
            </a:r>
          </a:p>
          <a:p>
            <a:pPr marL="457200" indent="-457200">
              <a:buAutoNum type="alphaLcParenR"/>
            </a:pPr>
            <a:endParaRPr lang="en-US" sz="2000" dirty="0"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pPr marL="457200" indent="-457200">
              <a:buAutoNum type="alphaLcParenR"/>
            </a:pPr>
            <a:r>
              <a:rPr lang="en-US" sz="2000" dirty="0">
                <a:latin typeface="Candara" panose="020E0502030303020204" pitchFamily="34" charset="0"/>
                <a:ea typeface="Cambria Math" panose="02040503050406030204" pitchFamily="18" charset="0"/>
              </a:rPr>
              <a:t>How far did the person travel in total?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ndara" panose="020E0502030303020204" pitchFamily="34" charset="0"/>
                <a:ea typeface="Cambria Math" panose="02040503050406030204" pitchFamily="18" charset="0"/>
              </a:rPr>
              <a:t>Study the distance-time graph below </a:t>
            </a:r>
          </a:p>
          <a:p>
            <a:endParaRPr lang="en-US" sz="2000" dirty="0"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r>
              <a:rPr lang="en-US" sz="2000" dirty="0">
                <a:latin typeface="Candara" panose="020E0502030303020204" pitchFamily="34" charset="0"/>
                <a:ea typeface="Cambria Math" panose="02040503050406030204" pitchFamily="18" charset="0"/>
              </a:rPr>
              <a:t>How far was the person from home at 11.20?</a:t>
            </a:r>
          </a:p>
          <a:p>
            <a:pPr marL="457200" indent="-457200">
              <a:buAutoNum type="alphaLcParenR"/>
            </a:pPr>
            <a:endParaRPr lang="en-US" sz="2000" dirty="0"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pPr marL="457200" indent="-457200">
              <a:buAutoNum type="alphaLcParenR"/>
            </a:pPr>
            <a:r>
              <a:rPr lang="en-US" sz="2000" dirty="0">
                <a:latin typeface="Candara" panose="020E0502030303020204" pitchFamily="34" charset="0"/>
                <a:ea typeface="Cambria Math" panose="02040503050406030204" pitchFamily="18" charset="0"/>
              </a:rPr>
              <a:t>How long did the person stop for?</a:t>
            </a:r>
          </a:p>
          <a:p>
            <a:pPr marL="457200" indent="-457200">
              <a:buAutoNum type="alphaLcParenR"/>
            </a:pPr>
            <a:endParaRPr lang="en-US" sz="2000" dirty="0"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pPr marL="457200" indent="-457200">
              <a:buAutoNum type="alphaLcParenR"/>
            </a:pPr>
            <a:r>
              <a:rPr lang="en-US" sz="2000" dirty="0">
                <a:latin typeface="Candara" panose="020E0502030303020204" pitchFamily="34" charset="0"/>
                <a:ea typeface="Cambria Math" panose="02040503050406030204" pitchFamily="18" charset="0"/>
              </a:rPr>
              <a:t>How far did the person travel in total?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383878"/>
                <a:ext cx="4572001" cy="22467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4 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US" sz="20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minutes</a:t>
                </a: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8 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383878"/>
                <a:ext cx="4572001" cy="22467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486" y="3584448"/>
            <a:ext cx="3673863" cy="30956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5652" y="3584448"/>
            <a:ext cx="4192488" cy="289619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4EF7E28-6D2C-4493-97DF-79D0E59D5841}"/>
              </a:ext>
            </a:extLst>
          </p:cNvPr>
          <p:cNvSpPr txBox="1"/>
          <p:nvPr/>
        </p:nvSpPr>
        <p:spPr>
          <a:xfrm>
            <a:off x="-2" y="6550223"/>
            <a:ext cx="9144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32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ndara" panose="020E0502030303020204" pitchFamily="34" charset="0"/>
                <a:ea typeface="Cambria Math" panose="02040503050406030204" pitchFamily="18" charset="0"/>
              </a:rPr>
              <a:t>Study the distance-time graph below.</a:t>
            </a:r>
          </a:p>
          <a:p>
            <a:endParaRPr lang="en-US" sz="2000" dirty="0"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r>
              <a:rPr lang="en-US" sz="2000" dirty="0">
                <a:latin typeface="Candara" panose="020E0502030303020204" pitchFamily="34" charset="0"/>
                <a:ea typeface="Cambria Math" panose="02040503050406030204" pitchFamily="18" charset="0"/>
              </a:rPr>
              <a:t>What was the person’s speed in each section of the journey:</a:t>
            </a:r>
          </a:p>
          <a:p>
            <a:endParaRPr lang="en-US" sz="2000" dirty="0"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r>
              <a:rPr lang="en-US" sz="2000" dirty="0">
                <a:latin typeface="Candara" panose="020E0502030303020204" pitchFamily="34" charset="0"/>
                <a:ea typeface="Cambria Math" panose="02040503050406030204" pitchFamily="18" charset="0"/>
              </a:rPr>
              <a:t>A</a:t>
            </a:r>
          </a:p>
          <a:p>
            <a:r>
              <a:rPr lang="en-US" sz="2000" dirty="0">
                <a:latin typeface="Candara" panose="020E0502030303020204" pitchFamily="34" charset="0"/>
                <a:ea typeface="Cambria Math" panose="02040503050406030204" pitchFamily="18" charset="0"/>
              </a:rPr>
              <a:t>B</a:t>
            </a:r>
          </a:p>
          <a:p>
            <a:r>
              <a:rPr lang="en-US" sz="2000" dirty="0">
                <a:latin typeface="Candara" panose="020E0502030303020204" pitchFamily="34" charset="0"/>
                <a:ea typeface="Cambria Math" panose="02040503050406030204" pitchFamily="18" charset="0"/>
              </a:rPr>
              <a:t>C</a:t>
            </a:r>
          </a:p>
          <a:p>
            <a:r>
              <a:rPr lang="en-US" sz="2000" dirty="0">
                <a:latin typeface="Candara" panose="020E0502030303020204" pitchFamily="34" charset="0"/>
                <a:ea typeface="Cambria Math" panose="02040503050406030204" pitchFamily="18" charset="0"/>
              </a:rPr>
              <a:t>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ndara" panose="020E0502030303020204" pitchFamily="34" charset="0"/>
                <a:ea typeface="Cambria Math" panose="02040503050406030204" pitchFamily="18" charset="0"/>
              </a:rPr>
              <a:t>Study the distance-time graph below.</a:t>
            </a:r>
          </a:p>
          <a:p>
            <a:endParaRPr lang="en-US" sz="2000" dirty="0"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r>
              <a:rPr lang="en-US" sz="2000" dirty="0">
                <a:latin typeface="Candara" panose="020E0502030303020204" pitchFamily="34" charset="0"/>
                <a:ea typeface="Cambria Math" panose="02040503050406030204" pitchFamily="18" charset="0"/>
              </a:rPr>
              <a:t>What was the person’s speed in each section of the journey:</a:t>
            </a:r>
          </a:p>
          <a:p>
            <a:endParaRPr lang="en-US" sz="2000" dirty="0"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r>
              <a:rPr lang="en-US" sz="2000" dirty="0">
                <a:latin typeface="Candara" panose="020E0502030303020204" pitchFamily="34" charset="0"/>
                <a:ea typeface="Cambria Math" panose="02040503050406030204" pitchFamily="18" charset="0"/>
              </a:rPr>
              <a:t>A</a:t>
            </a:r>
          </a:p>
          <a:p>
            <a:r>
              <a:rPr lang="en-US" sz="2000" dirty="0">
                <a:latin typeface="Candara" panose="020E0502030303020204" pitchFamily="34" charset="0"/>
                <a:ea typeface="Cambria Math" panose="02040503050406030204" pitchFamily="18" charset="0"/>
              </a:rPr>
              <a:t>B</a:t>
            </a:r>
          </a:p>
          <a:p>
            <a:r>
              <a:rPr lang="en-US" sz="2000" dirty="0">
                <a:latin typeface="Candara" panose="020E0502030303020204" pitchFamily="34" charset="0"/>
                <a:ea typeface="Cambria Math" panose="02040503050406030204" pitchFamily="18" charset="0"/>
              </a:rPr>
              <a:t>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5895" y="2309855"/>
                <a:ext cx="4572001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16 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𝑘𝑚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𝑘𝑚</m:t>
                    </m:r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12 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𝑘𝑚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5895" y="2309855"/>
                <a:ext cx="4572001" cy="1015663"/>
              </a:xfrm>
              <a:prstGeom prst="rect">
                <a:avLst/>
              </a:prstGeom>
              <a:blipFill>
                <a:blip r:embed="rId3"/>
                <a:stretch>
                  <a:fillRect b="-47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714486" y="3584448"/>
            <a:ext cx="3673863" cy="3095696"/>
            <a:chOff x="714486" y="3584448"/>
            <a:chExt cx="3673863" cy="309569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4486" y="3584448"/>
              <a:ext cx="3673863" cy="3095696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719072" y="4873317"/>
              <a:ext cx="2926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</a:t>
              </a:r>
              <a:endParaRPr lang="en-GB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551417" y="3880976"/>
              <a:ext cx="2926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B</a:t>
              </a:r>
              <a:endParaRPr lang="en-GB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323579" y="4065642"/>
              <a:ext cx="2926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  <a:endParaRPr lang="en-GB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858767" y="5188556"/>
              <a:ext cx="2926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</a:t>
              </a:r>
              <a:endParaRPr lang="en-GB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755652" y="3555873"/>
            <a:ext cx="4192488" cy="2924765"/>
            <a:chOff x="4755652" y="3555873"/>
            <a:chExt cx="4192488" cy="292476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55652" y="3584448"/>
              <a:ext cx="4192488" cy="2896190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8084555" y="4663211"/>
              <a:ext cx="2926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  <a:endParaRPr lang="en-GB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944603" y="3555873"/>
              <a:ext cx="2926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B</a:t>
              </a:r>
              <a:endParaRPr lang="en-GB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59515" y="4583523"/>
              <a:ext cx="2926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</a:t>
              </a:r>
              <a:endParaRPr lang="en-GB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7B362C0C-FC1D-41A6-AD92-89A76190E452}"/>
              </a:ext>
            </a:extLst>
          </p:cNvPr>
          <p:cNvSpPr txBox="1"/>
          <p:nvPr/>
        </p:nvSpPr>
        <p:spPr>
          <a:xfrm>
            <a:off x="-2" y="6550223"/>
            <a:ext cx="9144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77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ndara" panose="020E0502030303020204" pitchFamily="34" charset="0"/>
                <a:ea typeface="Cambria Math" panose="02040503050406030204" pitchFamily="18" charset="0"/>
              </a:rPr>
              <a:t>Study the distance-time graph below.</a:t>
            </a:r>
          </a:p>
          <a:p>
            <a:endParaRPr lang="en-US" sz="2000" dirty="0"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r>
              <a:rPr lang="en-US" sz="2000" dirty="0">
                <a:latin typeface="Candara" panose="020E0502030303020204" pitchFamily="34" charset="0"/>
                <a:ea typeface="Cambria Math" panose="02040503050406030204" pitchFamily="18" charset="0"/>
              </a:rPr>
              <a:t>What was the person’s average speed for the whole journey?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ndara" panose="020E0502030303020204" pitchFamily="34" charset="0"/>
                <a:ea typeface="Cambria Math" panose="02040503050406030204" pitchFamily="18" charset="0"/>
              </a:rPr>
              <a:t>Study the distance-time graph below.</a:t>
            </a:r>
          </a:p>
          <a:p>
            <a:endParaRPr lang="en-US" sz="2000" dirty="0">
              <a:latin typeface="Candara" panose="020E0502030303020204" pitchFamily="34" charset="0"/>
              <a:ea typeface="Cambria Math" panose="02040503050406030204" pitchFamily="18" charset="0"/>
            </a:endParaRPr>
          </a:p>
          <a:p>
            <a:r>
              <a:rPr lang="en-US" sz="2000" dirty="0">
                <a:latin typeface="Candara" panose="020E0502030303020204" pitchFamily="34" charset="0"/>
                <a:ea typeface="Cambria Math" panose="02040503050406030204" pitchFamily="18" charset="0"/>
              </a:rPr>
              <a:t>What was the person’s average speed for the whole journey?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2141042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8.72 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𝑘𝑚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141042"/>
                <a:ext cx="4572001" cy="400110"/>
              </a:xfrm>
              <a:prstGeom prst="rect">
                <a:avLst/>
              </a:prstGeom>
              <a:blipFill>
                <a:blip r:embed="rId3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486" y="3584448"/>
            <a:ext cx="3673863" cy="30956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5652" y="3584448"/>
            <a:ext cx="4192488" cy="28961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E61FED4-8094-48A2-B13B-EA655195B79F}"/>
              </a:ext>
            </a:extLst>
          </p:cNvPr>
          <p:cNvSpPr txBox="1"/>
          <p:nvPr/>
        </p:nvSpPr>
        <p:spPr>
          <a:xfrm>
            <a:off x="-2" y="6550223"/>
            <a:ext cx="91440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6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671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77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A person leaves home at 13:00. </a:t>
                </a:r>
              </a:p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She drives for 1 hour at a constant speed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20 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𝑚𝑝h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She then stops for a break. </a:t>
                </a:r>
              </a:p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She then drives to the hospital at a constant speed.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She then is at the hospital for 90 minutes.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She then drives home at a constant speed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48 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𝑚𝑝h</m:t>
                    </m:r>
                  </m:oMath>
                </a14:m>
                <a:r>
                  <a:rPr lang="en-US" sz="2000" b="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What time does she arrive home?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77875"/>
              </a:xfrm>
              <a:prstGeom prst="rect">
                <a:avLst/>
              </a:prstGeom>
              <a:blipFill>
                <a:blip r:embed="rId3"/>
                <a:stretch>
                  <a:fillRect l="-1333" t="-876" r="-1333" b="-21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3477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A person leaves home at 13:00. </a:t>
                </a:r>
              </a:p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She drives for 30 minutes at a constant speed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0 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𝑚𝑝h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She then stops for a break. </a:t>
                </a:r>
              </a:p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She then drives to the hospital at a constant speed.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She then is at the hospital for 60 minutes.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She then drives home at a constant speed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32 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𝑚𝑝h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What time does she arrive home?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3477875"/>
              </a:xfrm>
              <a:prstGeom prst="rect">
                <a:avLst/>
              </a:prstGeom>
              <a:blipFill>
                <a:blip r:embed="rId4"/>
                <a:stretch>
                  <a:fillRect l="-1333" t="-1053" b="-22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4035814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16:45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035814"/>
                <a:ext cx="4572001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575" y="4120280"/>
            <a:ext cx="4171969" cy="230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037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The graph shows the velocity,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, of a parachutist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seconds after leaving a plane.</a:t>
                </a:r>
              </a:p>
              <a:p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Calculate an estimate for the acceleration of the parachutist 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=6</m:t>
                    </m:r>
                  </m:oMath>
                </a14:m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1333" t="-1572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The graph shows the speed,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en-US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, of a runner,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seconds after the start of a race.</a:t>
                </a:r>
              </a:p>
              <a:p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Calculate an estimate for the acceleration of the runner at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</m:t>
                    </m:r>
                  </m:oMath>
                </a14:m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blipFill>
                <a:blip r:embed="rId4"/>
                <a:stretch>
                  <a:fillRect l="-1333" t="-1887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2441278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0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Any value between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1.3 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441278"/>
                <a:ext cx="4572001" cy="400110"/>
              </a:xfrm>
              <a:prstGeom prst="rect">
                <a:avLst/>
              </a:prstGeom>
              <a:blipFill>
                <a:blip r:embed="rId5"/>
                <a:stretch>
                  <a:fillRect t="-7576" b="-25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643" y="2731008"/>
            <a:ext cx="4346094" cy="39864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5241" y="2886474"/>
            <a:ext cx="4032416" cy="359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241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ndara" panose="020E0502030303020204" pitchFamily="34" charset="0"/>
                <a:ea typeface="Cambria Math" panose="02040503050406030204" pitchFamily="18" charset="0"/>
              </a:rPr>
              <a:t>Below is the speed-time graph of 40-second cycle journey.</a:t>
            </a:r>
          </a:p>
          <a:p>
            <a:r>
              <a:rPr lang="en-US" sz="2000" dirty="0">
                <a:latin typeface="Candara" panose="020E0502030303020204" pitchFamily="34" charset="0"/>
                <a:ea typeface="Cambria Math" panose="02040503050406030204" pitchFamily="18" charset="0"/>
              </a:rPr>
              <a:t>Work out the total distance travelled by the cyclist over the journey.</a:t>
            </a:r>
          </a:p>
          <a:p>
            <a:endParaRPr lang="en-US" sz="20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0" y="454968"/>
            <a:ext cx="457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ndara" panose="020E0502030303020204" pitchFamily="34" charset="0"/>
                <a:ea typeface="Cambria Math" panose="02040503050406030204" pitchFamily="18" charset="0"/>
              </a:rPr>
              <a:t>Below is the speed-time graph of a 50-second car journey.</a:t>
            </a:r>
          </a:p>
          <a:p>
            <a:r>
              <a:rPr lang="en-US" sz="2000" dirty="0">
                <a:latin typeface="Candara" panose="020E0502030303020204" pitchFamily="34" charset="0"/>
                <a:ea typeface="Cambria Math" panose="02040503050406030204" pitchFamily="18" charset="0"/>
              </a:rPr>
              <a:t>Work out the total distance travelled by the car over the journey.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833265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675 </m:t>
                      </m:r>
                      <m:r>
                        <a:rPr lang="en-US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833265"/>
                <a:ext cx="4572001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688" y="3846472"/>
            <a:ext cx="3960623" cy="28957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2300" y="4188240"/>
            <a:ext cx="4271398" cy="242563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2ABB0F-8F20-4AC8-814F-5D3AA3046D6C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mathsmadeeasy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 </a:t>
            </a:r>
            <a:r>
              <a:rPr kumimoji="0" lang="en-GB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https://mathsmadeeasy.co.uk/</a:t>
            </a:r>
            <a:r>
              <a:rPr kumimoji="0" lang="en-GB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73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Below is a speed-time graph for a car journey.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The car travelled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3500 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seconds.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Calculate the value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</m:oMath>
                </a14:m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631216"/>
              </a:xfrm>
              <a:prstGeom prst="rect">
                <a:avLst/>
              </a:prstGeom>
              <a:blipFill>
                <a:blip r:embed="rId3"/>
                <a:stretch>
                  <a:fillRect l="-1333" t="-1866" b="-55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Below is a speed-time graph for a car journey.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The car travelled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1750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in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seconds.</a:t>
                </a:r>
              </a:p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Calculate the value of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</m:oMath>
                </a14:m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631216"/>
              </a:xfrm>
              <a:prstGeom prst="rect">
                <a:avLst/>
              </a:prstGeom>
              <a:blipFill>
                <a:blip r:embed="rId4"/>
                <a:stretch>
                  <a:fillRect l="-1333" t="-2247" b="-59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2064039"/>
                <a:ext cx="457200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r>
                        <a:rPr lang="en-US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=25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064039"/>
                <a:ext cx="4572001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787855"/>
            <a:ext cx="4206240" cy="26673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4580" y="3787855"/>
            <a:ext cx="4206240" cy="26673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6E2CB3-8610-40BF-A97A-DDC9AD1E5BC8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mathsmadeeasy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 </a:t>
            </a:r>
            <a:r>
              <a:rPr kumimoji="0" lang="en-GB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https://mathsmadeeasy.co.uk/</a:t>
            </a:r>
            <a:r>
              <a:rPr kumimoji="0" lang="en-GB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42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Below is a speed-time graph showing the speed, in metres per second, of an object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seconds after it started to move.</a:t>
                </a:r>
              </a:p>
              <a:p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Use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strips of equal width to find an estimate for the distance travelled in the first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10 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seconds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246769"/>
              </a:xfrm>
              <a:prstGeom prst="rect">
                <a:avLst/>
              </a:prstGeom>
              <a:blipFill>
                <a:blip r:embed="rId3"/>
                <a:stretch>
                  <a:fillRect l="-1333" t="-1355" r="-1600" b="-37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Below is a speed-time graph showing the speed, in metres per second, of an object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seconds after it started to move.</a:t>
                </a:r>
              </a:p>
              <a:p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Use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strips of equal width to find an estimate for the distance travelled between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</m:t>
                    </m:r>
                  </m:oMath>
                </a14:m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2246769"/>
              </a:xfrm>
              <a:prstGeom prst="rect">
                <a:avLst/>
              </a:prstGeom>
              <a:blipFill>
                <a:blip r:embed="rId4"/>
                <a:stretch>
                  <a:fillRect l="-1333" t="-1630" r="-1200" b="-40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7179693" y="2302743"/>
                <a:ext cx="1853184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21.4 </m:t>
                      </m:r>
                      <m:r>
                        <a:rPr lang="en-US" sz="2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9693" y="2302743"/>
                <a:ext cx="1853184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3124" y="2943147"/>
            <a:ext cx="4349753" cy="36734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099" y="2932739"/>
            <a:ext cx="3898414" cy="35703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870D32-EAB1-47AE-9498-3E44ECE04215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mathsmadeeasy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 </a:t>
            </a:r>
            <a:r>
              <a:rPr kumimoji="0" lang="en-GB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8"/>
              </a:rPr>
              <a:t>https://mathsmadeeasy.co.uk/</a:t>
            </a:r>
            <a:r>
              <a:rPr kumimoji="0" lang="en-GB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49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Below is a speed-time graph showing the speed, in metres per second, of an object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seconds after it started to move.</a:t>
                </a:r>
              </a:p>
              <a:p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Is your estimate an overestimate or underestimate?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1333" t="-1572" r="-1200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Below is a speed-time graph showing the speed, in metres per second, of an object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 seconds after it started to move.</a:t>
                </a:r>
              </a:p>
              <a:p>
                <a:endParaRPr lang="en-US" sz="200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r>
                  <a:rPr lang="en-US" sz="2000" dirty="0">
                    <a:latin typeface="Candara" panose="020E0502030303020204" pitchFamily="34" charset="0"/>
                    <a:ea typeface="Cambria Math" panose="02040503050406030204" pitchFamily="18" charset="0"/>
                  </a:rPr>
                  <a:t>Is your estimate an overestimate or underestimate?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938992"/>
              </a:xfrm>
              <a:prstGeom prst="rect">
                <a:avLst/>
              </a:prstGeom>
              <a:blipFill>
                <a:blip r:embed="rId4"/>
                <a:stretch>
                  <a:fillRect l="-1333" t="-1887" r="-1200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4571998" y="2302743"/>
            <a:ext cx="45720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0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Underestimate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3124" y="2943147"/>
            <a:ext cx="4349753" cy="36734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099" y="2932739"/>
            <a:ext cx="3898414" cy="35703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190A6E-9603-4842-8473-1B694D8FEB66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mathsmadeeasy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 </a:t>
            </a:r>
            <a:r>
              <a:rPr kumimoji="0" lang="en-GB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https://mathsmadeeasy.co.uk/</a:t>
            </a:r>
            <a:r>
              <a:rPr kumimoji="0" lang="en-GB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766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Factors and multiples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98997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81958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348906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Listing strategies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917671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Negative numbers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520126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Order of operations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307206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Percentages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456791"/>
      </p:ext>
    </p:extLst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Proportion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815369"/>
      </p:ext>
    </p:extLst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Rates of flow/work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163330"/>
      </p:ext>
    </p:extLst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138123"/>
      </p:ext>
    </p:extLst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Recurring 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894797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Rounding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507566"/>
      </p:ext>
    </p:extLst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034842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Standard 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696080"/>
      </p:ext>
    </p:extLst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49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4479</TotalTime>
  <Words>21427</Words>
  <Application>Microsoft Office PowerPoint</Application>
  <PresentationFormat>On-screen Show (4:3)</PresentationFormat>
  <Paragraphs>8353</Paragraphs>
  <Slides>502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502</vt:i4>
      </vt:variant>
    </vt:vector>
  </HeadingPairs>
  <TitlesOfParts>
    <vt:vector size="508" baseType="lpstr">
      <vt:lpstr>Arial</vt:lpstr>
      <vt:lpstr>Calibri</vt:lpstr>
      <vt:lpstr>Calibri Light</vt:lpstr>
      <vt:lpstr>Cambria Math</vt:lpstr>
      <vt:lpstr>Candara</vt:lpstr>
      <vt:lpstr>Office Theme</vt:lpstr>
      <vt:lpstr>PowerPoint Presentation</vt:lpstr>
      <vt:lpstr>PowerPoint Presentation</vt:lpstr>
      <vt:lpstr>NUMBER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304</cp:revision>
  <dcterms:created xsi:type="dcterms:W3CDTF">2020-05-18T02:11:06Z</dcterms:created>
  <dcterms:modified xsi:type="dcterms:W3CDTF">2020-08-31T15:55:02Z</dcterms:modified>
</cp:coreProperties>
</file>