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618" r:id="rId53"/>
    <p:sldId id="643" r:id="rId54"/>
    <p:sldId id="647" r:id="rId55"/>
    <p:sldId id="646" r:id="rId56"/>
    <p:sldId id="644" r:id="rId57"/>
    <p:sldId id="645" r:id="rId58"/>
    <p:sldId id="619" r:id="rId59"/>
    <p:sldId id="620" r:id="rId60"/>
    <p:sldId id="621" r:id="rId61"/>
    <p:sldId id="622" r:id="rId62"/>
    <p:sldId id="623" r:id="rId63"/>
    <p:sldId id="624" r:id="rId64"/>
    <p:sldId id="625" r:id="rId65"/>
    <p:sldId id="626" r:id="rId66"/>
    <p:sldId id="628" r:id="rId67"/>
    <p:sldId id="721" r:id="rId68"/>
    <p:sldId id="629" r:id="rId69"/>
    <p:sldId id="722" r:id="rId70"/>
    <p:sldId id="723" r:id="rId71"/>
    <p:sldId id="960" r:id="rId72"/>
    <p:sldId id="959" r:id="rId7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0.png"/><Relationship Id="rId3" Type="http://schemas.openxmlformats.org/officeDocument/2006/relationships/image" Target="../media/image630.png"/><Relationship Id="rId4" Type="http://schemas.openxmlformats.org/officeDocument/2006/relationships/image" Target="../media/image640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50.png"/><Relationship Id="rId3" Type="http://schemas.openxmlformats.org/officeDocument/2006/relationships/image" Target="../media/image660.png"/><Relationship Id="rId4" Type="http://schemas.openxmlformats.org/officeDocument/2006/relationships/image" Target="../media/image670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80.png"/><Relationship Id="rId3" Type="http://schemas.openxmlformats.org/officeDocument/2006/relationships/image" Target="../media/image690.png"/><Relationship Id="rId4" Type="http://schemas.openxmlformats.org/officeDocument/2006/relationships/image" Target="../media/image701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11.png"/><Relationship Id="rId3" Type="http://schemas.openxmlformats.org/officeDocument/2006/relationships/image" Target="../media/image720.png"/><Relationship Id="rId4" Type="http://schemas.openxmlformats.org/officeDocument/2006/relationships/image" Target="../media/image730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40.png"/><Relationship Id="rId3" Type="http://schemas.openxmlformats.org/officeDocument/2006/relationships/image" Target="../media/image750.png"/><Relationship Id="rId4" Type="http://schemas.openxmlformats.org/officeDocument/2006/relationships/image" Target="../media/image760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7.png"/><Relationship Id="rId3" Type="http://schemas.openxmlformats.org/officeDocument/2006/relationships/image" Target="../media/image311.png"/><Relationship Id="rId4" Type="http://schemas.openxmlformats.org/officeDocument/2006/relationships/image" Target="../media/image410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10.png"/><Relationship Id="rId3" Type="http://schemas.openxmlformats.org/officeDocument/2006/relationships/image" Target="../media/image610.png"/><Relationship Id="rId4" Type="http://schemas.openxmlformats.org/officeDocument/2006/relationships/image" Target="../media/image710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10.png"/><Relationship Id="rId3" Type="http://schemas.openxmlformats.org/officeDocument/2006/relationships/image" Target="../media/image910.png"/><Relationship Id="rId4" Type="http://schemas.openxmlformats.org/officeDocument/2006/relationships/image" Target="../media/image1010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10.png"/><Relationship Id="rId3" Type="http://schemas.openxmlformats.org/officeDocument/2006/relationships/image" Target="../media/image1210.png"/><Relationship Id="rId4" Type="http://schemas.openxmlformats.org/officeDocument/2006/relationships/image" Target="../media/image1310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10.png"/><Relationship Id="rId3" Type="http://schemas.openxmlformats.org/officeDocument/2006/relationships/image" Target="../media/image1510.png"/><Relationship Id="rId4" Type="http://schemas.openxmlformats.org/officeDocument/2006/relationships/image" Target="../media/image1610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10.png"/><Relationship Id="rId3" Type="http://schemas.openxmlformats.org/officeDocument/2006/relationships/image" Target="../media/image1810.png"/><Relationship Id="rId4" Type="http://schemas.openxmlformats.org/officeDocument/2006/relationships/image" Target="../media/image1910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70.png"/><Relationship Id="rId3" Type="http://schemas.openxmlformats.org/officeDocument/2006/relationships/image" Target="../media/image780.png"/><Relationship Id="rId4" Type="http://schemas.openxmlformats.org/officeDocument/2006/relationships/image" Target="../media/image790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10.png"/><Relationship Id="rId3" Type="http://schemas.openxmlformats.org/officeDocument/2006/relationships/image" Target="../media/image8111.png"/><Relationship Id="rId4" Type="http://schemas.openxmlformats.org/officeDocument/2006/relationships/image" Target="../media/image820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30.png"/><Relationship Id="rId3" Type="http://schemas.openxmlformats.org/officeDocument/2006/relationships/image" Target="../media/image840.png"/><Relationship Id="rId4" Type="http://schemas.openxmlformats.org/officeDocument/2006/relationships/image" Target="../media/image850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60.png"/><Relationship Id="rId3" Type="http://schemas.openxmlformats.org/officeDocument/2006/relationships/image" Target="../media/image870.png"/><Relationship Id="rId4" Type="http://schemas.openxmlformats.org/officeDocument/2006/relationships/image" Target="../media/image880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91.png"/><Relationship Id="rId3" Type="http://schemas.openxmlformats.org/officeDocument/2006/relationships/image" Target="../media/image902.png"/><Relationship Id="rId4" Type="http://schemas.openxmlformats.org/officeDocument/2006/relationships/image" Target="../media/image912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21.png"/><Relationship Id="rId3" Type="http://schemas.openxmlformats.org/officeDocument/2006/relationships/image" Target="../media/image931.png"/><Relationship Id="rId4" Type="http://schemas.openxmlformats.org/officeDocument/2006/relationships/image" Target="../media/image941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51.png"/><Relationship Id="rId3" Type="http://schemas.openxmlformats.org/officeDocument/2006/relationships/image" Target="../media/image961.png"/><Relationship Id="rId4" Type="http://schemas.openxmlformats.org/officeDocument/2006/relationships/image" Target="../media/image971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61.png"/><Relationship Id="rId3" Type="http://schemas.openxmlformats.org/officeDocument/2006/relationships/image" Target="../media/image1171.png"/><Relationship Id="rId4" Type="http://schemas.openxmlformats.org/officeDocument/2006/relationships/image" Target="../media/image1181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91.png"/><Relationship Id="rId3" Type="http://schemas.openxmlformats.org/officeDocument/2006/relationships/image" Target="../media/image1201.png"/><Relationship Id="rId4" Type="http://schemas.openxmlformats.org/officeDocument/2006/relationships/image" Target="../media/image1212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travels a distance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20 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metres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seconds.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Calculate its average speed.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travels a distance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metres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seconds.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Calculate its average speed.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753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travels at an average speed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seconds.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How far did it travel?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travels at an average speed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seconds.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How far did it travel?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069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travels a distance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20 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metres </a:t>
                </a:r>
                <a:r>
                  <a:rPr lang="en-US" sz="2400" dirty="0">
                    <a:latin typeface="Candara" panose="020E0502030303020204" pitchFamily="34" charset="0"/>
                  </a:rPr>
                  <a:t>at an average speed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How long was the journey?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r="-1600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travels a distance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metres </a:t>
                </a:r>
                <a:r>
                  <a:rPr lang="en-US" sz="2400" dirty="0">
                    <a:latin typeface="Candara" panose="020E0502030303020204" pitchFamily="34" charset="0"/>
                  </a:rPr>
                  <a:t>at an average speed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5 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How long was the journey?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r="-1600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94553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seconds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94553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593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travels a distance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30 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kilometres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hours. Calculate its average speed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travels a distance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kilomeres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hours.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Calculate its average speed.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7.5 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003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travels a distance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20 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kilometres at an average speed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How long was the journey?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travels a distance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kilometres at an average speed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5 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𝑘𝑚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How long was the journey?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86770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hours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86770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009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applies a force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900 </m:t>
                    </m:r>
                  </m:oMath>
                </a14:m>
                <a:r>
                  <a:rPr lang="en-US" sz="2400" dirty="0" err="1">
                    <a:latin typeface="Candara" panose="020E0502030303020204" pitchFamily="34" charset="0"/>
                  </a:rPr>
                  <a:t>Newtons</a:t>
                </a:r>
                <a:r>
                  <a:rPr lang="en-US" sz="2400" dirty="0">
                    <a:latin typeface="Candara" panose="020E0502030303020204" pitchFamily="34" charset="0"/>
                  </a:rPr>
                  <a:t> on an area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pressure exerted.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applies a force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300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err="1">
                    <a:latin typeface="Candara" panose="020E0502030303020204" pitchFamily="34" charset="0"/>
                  </a:rPr>
                  <a:t>Newtons</a:t>
                </a:r>
                <a:r>
                  <a:rPr lang="en-US" sz="2400" dirty="0">
                    <a:latin typeface="Candara" panose="020E0502030303020204" pitchFamily="34" charset="0"/>
                  </a:rPr>
                  <a:t> on an area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pressure exerted.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211249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11249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333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exerts a pressure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on an area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Calculate the force applied.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exerts a pressure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on an area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0 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Calculate the force applied.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78933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78933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365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exerts a pressure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on an area.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 force applied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900 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area in contact with the object.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r="-1200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exerts a pressure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on an area.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 force applied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300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the area in contact with the object.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r="-1200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223313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223313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236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has a mass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900 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Its volume is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60 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its density.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has a mass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300 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Its volume is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its density.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293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has a density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Its volume is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60 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its mass.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has a density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15 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Its volume is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its mass.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01793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1793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468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has a density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Its mass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900 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its volume.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object has a density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15 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Its mass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300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Calculate its volume.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01793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1793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310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metal alloy is made from: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metal A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metal B.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Metal A has density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21.9 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Metal B has density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37.5 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Work out the density of the alloy.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2000" t="-2111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An metal alloy is made from:</a:t>
                </a: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00 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metal A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metal B.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Metal A has density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10.9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Metal B has density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Work out the density of the alloy.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6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76998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17.2 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76998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430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drink is made from: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liquid A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liquid B.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Liquid A has density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1.05 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Liquid B has density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0.8 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Work out the density of the drink.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2000" t="-2111" r="-933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drink is made from:</a:t>
                </a: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00 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liquid A</a:t>
                </a: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liquid B.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L</a:t>
                </a:r>
                <a:r>
                  <a:rPr lang="en-GB" sz="2400" dirty="0" err="1">
                    <a:latin typeface="Candara" panose="020E0502030303020204" pitchFamily="34" charset="0"/>
                  </a:rPr>
                  <a:t>iquid</a:t>
                </a:r>
                <a:r>
                  <a:rPr lang="en-US" sz="2400" dirty="0">
                    <a:latin typeface="Candara" panose="020E0502030303020204" pitchFamily="34" charset="0"/>
                  </a:rPr>
                  <a:t> A has density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2.1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L</a:t>
                </a:r>
                <a:r>
                  <a:rPr lang="en-GB" sz="2400" dirty="0" err="1">
                    <a:latin typeface="Candara" panose="020E0502030303020204" pitchFamily="34" charset="0"/>
                  </a:rPr>
                  <a:t>iquid</a:t>
                </a:r>
                <a:r>
                  <a:rPr lang="en-US" sz="2400" dirty="0">
                    <a:latin typeface="Candara" panose="020E0502030303020204" pitchFamily="34" charset="0"/>
                  </a:rPr>
                  <a:t> B has density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0.4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Work out the density of the drink.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6" r="-933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76998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0.74 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76998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889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drink is made from: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liquid A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liquid B.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Liquid A has density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1.05 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Liquid B has density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0.8 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Work out the density of the drink.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2000" t="-2111" r="-933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drink is made from:</a:t>
                </a: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liquid A</a:t>
                </a: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liquid B.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L</a:t>
                </a:r>
                <a:r>
                  <a:rPr lang="en-GB" sz="2400" dirty="0" err="1">
                    <a:latin typeface="Candara" panose="020E0502030303020204" pitchFamily="34" charset="0"/>
                  </a:rPr>
                  <a:t>iquid</a:t>
                </a:r>
                <a:r>
                  <a:rPr lang="en-US" sz="2400" dirty="0">
                    <a:latin typeface="Candara" panose="020E0502030303020204" pitchFamily="34" charset="0"/>
                  </a:rPr>
                  <a:t> A has density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2.1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L</a:t>
                </a:r>
                <a:r>
                  <a:rPr lang="en-GB" sz="2400" dirty="0" err="1">
                    <a:latin typeface="Candara" panose="020E0502030303020204" pitchFamily="34" charset="0"/>
                  </a:rPr>
                  <a:t>iquid</a:t>
                </a:r>
                <a:r>
                  <a:rPr lang="en-US" sz="2400" dirty="0">
                    <a:latin typeface="Candara" panose="020E0502030303020204" pitchFamily="34" charset="0"/>
                  </a:rPr>
                  <a:t> B has density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0.4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Work out the density of the drink.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6" r="-933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76998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1.37 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76998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214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densities of two liquids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are 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3:4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 mass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liquid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0.9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liquid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mixed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liquid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liquid C.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Work out the density of liquid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 r="-1867" b="-3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densities of two liquids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are in the ratio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3: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 mass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liquid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.8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liquid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mixed with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liquid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 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of liquid C.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Work out the density of liquid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blipFill>
                <a:blip r:embed="rId3"/>
                <a:stretch>
                  <a:fillRect l="-2000" t="-1603" r="-1867" b="-38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34290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2.6 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4290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924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The force exerted by an object on a surface 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50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. The surface area in contact with the object 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. What is the pressure exerted by the object?</a:t>
                </a: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r>
                  <a:rPr lang="en-GB" dirty="0">
                    <a:latin typeface="Candara" panose="020E0502030303020204" pitchFamily="34" charset="0"/>
                  </a:rPr>
                  <a:t>The pressure exerted on a surface by an object 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50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. The surface area in contact with the object 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. What is the force exerted?</a:t>
                </a: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r>
                  <a:rPr lang="en-GB" dirty="0">
                    <a:latin typeface="Candara" panose="020E0502030303020204" pitchFamily="34" charset="0"/>
                  </a:rPr>
                  <a:t>The pressure exerted on a surface by an object 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50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. The force exerted on the surface 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. What is the surface area in contact with the object?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632311"/>
              </a:xfrm>
              <a:prstGeom prst="rect">
                <a:avLst/>
              </a:prstGeom>
              <a:blipFill>
                <a:blip r:embed="rId2"/>
                <a:stretch>
                  <a:fillRect l="-1067" t="-541" r="-1467" b="-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The force exerted by an object on a surface is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. The surface area in contact with the object is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. What is the pressure exerted by the object?</a:t>
                </a: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r>
                  <a:rPr lang="en-GB" dirty="0">
                    <a:latin typeface="Candara" panose="020E0502030303020204" pitchFamily="34" charset="0"/>
                  </a:rPr>
                  <a:t>The pressure exerted on a surface by an object is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. The surface area in contact with the object is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. What is the force exerted?</a:t>
                </a: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r>
                  <a:rPr lang="en-GB" dirty="0">
                    <a:latin typeface="Candara" panose="020E0502030303020204" pitchFamily="34" charset="0"/>
                  </a:rPr>
                  <a:t>The pressure exerted on a surface by an object is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. The force exerted on the surface is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. What is the surface area in contact with the object?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632311"/>
              </a:xfrm>
              <a:prstGeom prst="rect">
                <a:avLst/>
              </a:prstGeom>
              <a:blipFill>
                <a:blip r:embed="rId3"/>
                <a:stretch>
                  <a:fillRect l="-1067" t="-649" r="-1467" b="-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80127"/>
                <a:ext cx="4572001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</a:t>
                </a: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0.25 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80127"/>
                <a:ext cx="4572001" cy="48936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760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70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The mass of an object is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 The volume is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 What is the density of the object?</a:t>
                </a: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The density of an object is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 The volume is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 What is the mass?</a:t>
                </a: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The density of an object is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 The mass is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 What is the volume?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708981"/>
              </a:xfrm>
              <a:prstGeom prst="rect">
                <a:avLst/>
              </a:prstGeom>
              <a:blipFill>
                <a:blip r:embed="rId2"/>
                <a:stretch>
                  <a:fillRect l="-1333" t="-648" r="-933" b="-14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9859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The mass of an object is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 The volume is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 What is the density of the object?</a:t>
                </a: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The density of an object is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 The volume is </a:t>
                </a:r>
                <a14:m>
                  <m:oMath xmlns:m="http://schemas.openxmlformats.org/officeDocument/2006/math">
                    <m:r>
                      <a:rPr lang="en-GB" sz="200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 What is the mass?</a:t>
                </a: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The density of an object is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 The mass is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 What is the volume?</a:t>
                </a: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985980"/>
              </a:xfrm>
              <a:prstGeom prst="rect">
                <a:avLst/>
              </a:prstGeom>
              <a:blipFill>
                <a:blip r:embed="rId3"/>
                <a:stretch>
                  <a:fillRect l="-1333" t="-733" r="-9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423348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</a:t>
                </a: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0.4 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423348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049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70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A car travels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50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miles in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hours. What speed does it travel at?</a:t>
                </a: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A car travels at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50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𝑚𝑝h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(miles per hour) for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hours. How far does it travel?</a:t>
                </a: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A car travels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50 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miles at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25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𝑚𝑝h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(miles per hour). How long does it take?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708981"/>
              </a:xfrm>
              <a:prstGeom prst="rect">
                <a:avLst/>
              </a:prstGeom>
              <a:blipFill>
                <a:blip r:embed="rId2"/>
                <a:stretch>
                  <a:fillRect l="-1333" t="-648" b="-14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70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car travels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60</m:t>
                    </m:r>
                  </m:oMath>
                </a14:m>
                <a:r>
                  <a:rPr lang="en-GB" sz="2000" dirty="0"/>
                  <a:t> miles in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/>
                  <a:t> hours. What speed does it travel at?</a:t>
                </a:r>
              </a:p>
              <a:p>
                <a:endParaRPr lang="en-GB" sz="2000" dirty="0"/>
              </a:p>
              <a:p>
                <a:endParaRPr lang="en-GB" sz="2000" dirty="0"/>
              </a:p>
              <a:p>
                <a:endParaRPr lang="en-GB" sz="2000" dirty="0"/>
              </a:p>
              <a:p>
                <a:endParaRPr lang="en-GB" sz="2000" dirty="0"/>
              </a:p>
              <a:p>
                <a:r>
                  <a:rPr lang="en-GB" sz="2000" dirty="0"/>
                  <a:t>A car travels at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𝑚𝑝h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/>
                  <a:t>(miles per hour) for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/>
                  <a:t> hours. How far does it travel?</a:t>
                </a:r>
              </a:p>
              <a:p>
                <a:endParaRPr lang="en-GB" sz="2000" dirty="0"/>
              </a:p>
              <a:p>
                <a:endParaRPr lang="en-GB" sz="2000" dirty="0"/>
              </a:p>
              <a:p>
                <a:endParaRPr lang="en-GB" sz="2000" dirty="0"/>
              </a:p>
              <a:p>
                <a:endParaRPr lang="en-GB" sz="2000" dirty="0"/>
              </a:p>
              <a:p>
                <a:endParaRPr lang="en-GB" sz="2000" dirty="0"/>
              </a:p>
              <a:p>
                <a:r>
                  <a:rPr lang="en-GB" sz="2000" dirty="0"/>
                  <a:t>A car travels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30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/>
                  <a:t>miles at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𝑚𝑝h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/>
                  <a:t>(miles per hour). How long does it take?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708981"/>
              </a:xfrm>
              <a:prstGeom prst="rect">
                <a:avLst/>
              </a:prstGeom>
              <a:blipFill>
                <a:blip r:embed="rId3"/>
                <a:stretch>
                  <a:fillRect l="-1333" t="-777" b="-14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55124"/>
                <a:ext cx="4572001" cy="45243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30 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miles per hour</a:t>
                </a: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120 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miles</a:t>
                </a: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0.5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hours (30 minutes)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55124"/>
                <a:ext cx="4572001" cy="4524315"/>
              </a:xfrm>
              <a:prstGeom prst="rect">
                <a:avLst/>
              </a:prstGeom>
              <a:blipFill>
                <a:blip r:embed="rId4"/>
                <a:stretch>
                  <a:fillRect t="-1077" b="-20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058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The distance from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miles.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distance from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9 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miles.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Person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drives from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then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leaves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10:00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drives from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at an average speed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miles per hour.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wants to get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10:35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Work out the average speed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must drive from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blipFill>
                <a:blip r:embed="rId2"/>
                <a:stretch>
                  <a:fillRect l="-1333" t="-1064" r="-267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The distance from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miles.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distance from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18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miles.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Person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drives from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leaves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10:00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drives from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at an average speed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miles per hour.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wants to get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10:35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Work out the average speed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must drive from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862322"/>
              </a:xfrm>
              <a:prstGeom prst="rect">
                <a:avLst/>
              </a:prstGeom>
              <a:blipFill>
                <a:blip r:embed="rId3"/>
                <a:stretch>
                  <a:fillRect l="-1333" t="-1279" r="-267" b="-29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319816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54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miles per hour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19816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870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Person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made a journey on Monday.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made the same journey on Tuesday.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’s average speed on Tuesday was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50%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greater than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’s average speed on Monday.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Calculate the percentage reduction in the time the journey took on Tuesday compared with Monday.</a:t>
                </a:r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554545"/>
              </a:xfrm>
              <a:prstGeom prst="rect">
                <a:avLst/>
              </a:prstGeom>
              <a:blipFill>
                <a:blip r:embed="rId2"/>
                <a:stretch>
                  <a:fillRect l="-1333" t="-1193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Person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made a journey on Monday.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made the same journey on Tuesday.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’s average speed on Tuesday was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greater than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’s average speed on Monday.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Calculate the percentage reduction in the time the journey took on Tuesday compared with Monday.</a:t>
                </a:r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554545"/>
              </a:xfrm>
              <a:prstGeom prst="rect">
                <a:avLst/>
              </a:prstGeom>
              <a:blipFill>
                <a:blip r:embed="rId3"/>
                <a:stretch>
                  <a:fillRect l="-1333" t="-1432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319816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20%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19816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704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