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38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.xml" ContentType="application/vnd.openxmlformats-officedocument.presentationml.slide+xml"/>
  <Override PartName="/ppt/slides/slide26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15.xml" ContentType="application/vnd.openxmlformats-officedocument.presentationml.slide+xml"/>
  <Override PartName="/ppt/slides/slide32.xml" ContentType="application/vnd.openxmlformats-officedocument.presentationml.slide+xml"/>
  <Override PartName="/ppt/slides/slide329.xml" ContentType="application/vnd.openxmlformats-officedocument.presentationml.slide+xml"/>
  <Override PartName="/ppt/slides/slide33.xml" ContentType="application/vnd.openxmlformats-officedocument.presentationml.slide+xml"/>
  <Override PartName="/ppt/slides/slide334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67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29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48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635" r:id="rId23"/>
    <p:sldId id="708" r:id="rId24"/>
    <p:sldId id="709" r:id="rId25"/>
    <p:sldId id="704" r:id="rId26"/>
    <p:sldId id="705" r:id="rId27"/>
    <p:sldId id="706" r:id="rId28"/>
    <p:sldId id="710" r:id="rId29"/>
    <p:sldId id="711" r:id="rId30"/>
    <p:sldId id="712" r:id="rId31"/>
    <p:sldId id="939" r:id="rId32"/>
    <p:sldId id="940" r:id="rId33"/>
    <p:sldId id="941" r:id="rId34"/>
    <p:sldId id="943" r:id="rId35"/>
    <p:sldId id="942" r:id="rId36"/>
    <p:sldId id="944" r:id="rId37"/>
    <p:sldId id="945" r:id="rId38"/>
    <p:sldId id="946" r:id="rId39"/>
    <p:sldId id="947" r:id="rId40"/>
    <p:sldId id="948" r:id="rId41"/>
    <p:sldId id="949" r:id="rId42"/>
    <p:sldId id="950" r:id="rId43"/>
    <p:sldId id="951" r:id="rId44"/>
    <p:sldId id="952" r:id="rId45"/>
    <p:sldId id="1082" r:id="rId46"/>
    <p:sldId id="1085" r:id="rId47"/>
    <p:sldId id="1084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88311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0.png"/><Relationship Id="rId3" Type="http://schemas.openxmlformats.org/officeDocument/2006/relationships/image" Target="../media/image2.png"/><Relationship Id="rId4" Type="http://schemas.openxmlformats.org/officeDocument/2006/relationships/image" Target="../media/image7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image" Target="../media/image9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.png"/><Relationship Id="rId3" Type="http://schemas.openxmlformats.org/officeDocument/2006/relationships/image" Target="../media/image93.png"/><Relationship Id="rId4" Type="http://schemas.openxmlformats.org/officeDocument/2006/relationships/image" Target="../media/image94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97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Relationship Id="rId4" Type="http://schemas.openxmlformats.org/officeDocument/2006/relationships/image" Target="../media/image100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1.png"/><Relationship Id="rId3" Type="http://schemas.openxmlformats.org/officeDocument/2006/relationships/image" Target="../media/image102.png"/><Relationship Id="rId4" Type="http://schemas.openxmlformats.org/officeDocument/2006/relationships/image" Target="../media/image103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4.png"/><Relationship Id="rId3" Type="http://schemas.openxmlformats.org/officeDocument/2006/relationships/image" Target="../media/image105.png"/><Relationship Id="rId4" Type="http://schemas.openxmlformats.org/officeDocument/2006/relationships/image" Target="../media/image106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.png"/><Relationship Id="rId3" Type="http://schemas.openxmlformats.org/officeDocument/2006/relationships/image" Target="../media/image108.png"/><Relationship Id="rId4" Type="http://schemas.openxmlformats.org/officeDocument/2006/relationships/image" Target="../media/image109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.png"/><Relationship Id="rId3" Type="http://schemas.openxmlformats.org/officeDocument/2006/relationships/image" Target="../media/image111.png"/><Relationship Id="rId4" Type="http://schemas.openxmlformats.org/officeDocument/2006/relationships/image" Target="../media/image112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118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Relationship Id="rId4" Type="http://schemas.openxmlformats.org/officeDocument/2006/relationships/image" Target="../media/image121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6.png"/><Relationship Id="rId3" Type="http://schemas.openxmlformats.org/officeDocument/2006/relationships/image" Target="../media/image217.png"/><Relationship Id="rId4" Type="http://schemas.openxmlformats.org/officeDocument/2006/relationships/image" Target="../media/image122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upper and lower bound: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integer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ten</a:t>
                </a: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hundred</a:t>
                </a: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=300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fifty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 b="-1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upper and lower bound: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=500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integer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=500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ten</a:t>
                </a: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=500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hundred</a:t>
                </a: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=500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twenty</a:t>
                </a: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001643"/>
              </a:xfrm>
              <a:prstGeom prst="rect">
                <a:avLst/>
              </a:prstGeom>
              <a:blipFill>
                <a:blip r:embed="rId3"/>
                <a:stretch>
                  <a:fillRect l="-2000"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08577" y="1224635"/>
                <a:ext cx="4535424" cy="563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=500.5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=499.5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=505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=49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=550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50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=510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490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577" y="1224635"/>
                <a:ext cx="4535424" cy="5632311"/>
              </a:xfrm>
              <a:prstGeom prst="rect">
                <a:avLst/>
              </a:prstGeom>
              <a:blipFill>
                <a:blip r:embed="rId4"/>
                <a:stretch>
                  <a:fillRect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663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upper and lower bound: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tenth</a:t>
                </a: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=2.34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hundredth</a:t>
                </a: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=2.345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thousandth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upper and lower bound: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=9.8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tenth</a:t>
                </a: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=9.87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hundredth</a:t>
                </a: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=9.876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thousandth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08577" y="1224635"/>
                <a:ext cx="4535424" cy="4524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=9.85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=9.75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Upper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bound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=9.875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Lower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bound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9.865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=9.8765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=9.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8755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577" y="1224635"/>
                <a:ext cx="4535424" cy="4524315"/>
              </a:xfrm>
              <a:prstGeom prst="rect">
                <a:avLst/>
              </a:prstGeom>
              <a:blipFill>
                <a:blip r:embed="rId4"/>
                <a:stretch>
                  <a:fillRect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43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error intervals:</a:t>
                </a: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=4000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=4000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significant figures: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=4000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error intervals:</a:t>
                </a: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=3000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=3000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significant figures: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=3000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023511"/>
                <a:ext cx="4535424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2500≤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&lt;3500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2950≤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&lt;3050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2995≤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&lt;3005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23511"/>
                <a:ext cx="4535424" cy="34163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61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error intervals:</a:t>
                </a: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=0.007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=0.0073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significant figures: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=0.00738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error intervals:</a:t>
                </a: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=0.027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significant figures: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=0.0274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when rounded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023511"/>
                <a:ext cx="4535424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0.015≤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&lt;0.025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0.0265≤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&lt;0.0275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0.02735≤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&lt;0.02745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23511"/>
                <a:ext cx="4535424" cy="34163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570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An object’s length,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, is measured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400" i="1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i="1" dirty="0">
                    <a:latin typeface="Candara" panose="020E0502030303020204" pitchFamily="34" charset="0"/>
                  </a:rPr>
                  <a:t> </a:t>
                </a:r>
                <a:r>
                  <a:rPr lang="en-GB" sz="2400" dirty="0">
                    <a:latin typeface="Candara" panose="020E0502030303020204" pitchFamily="34" charset="0"/>
                  </a:rPr>
                  <a:t>to the nearest centimetre. Write the error interval</a:t>
                </a: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An object’s mass,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54.3 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tenth of a gram. Write the error interval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r="-213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An object’s height,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, is measured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𝑐𝑚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to the nearest centimetre. Write the error interval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20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01793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86.5≤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&lt;87.5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1793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261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18304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=350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ten,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=270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integer, Find the upper and lower bound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18304" cy="3785652"/>
              </a:xfrm>
              <a:prstGeom prst="rect">
                <a:avLst/>
              </a:prstGeom>
              <a:blipFill>
                <a:blip r:embed="rId2"/>
                <a:stretch>
                  <a:fillRect l="-1938" t="-1288" b="-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=720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ten,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=530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integer, Find the upper and lower bound: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017932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=1255.5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=1244.5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=195.5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=184.5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17932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 t="-1600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456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8" cy="4744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=350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ten,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=270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integer, Find the upper and lower bound: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8" cy="4744376"/>
              </a:xfrm>
              <a:prstGeom prst="rect">
                <a:avLst/>
              </a:prstGeom>
              <a:blipFill>
                <a:blip r:embed="rId2"/>
                <a:stretch>
                  <a:fillRect l="-2000" t="-10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744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=720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ten,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=530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the nearest integer, Find the upper and lower bound: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744376"/>
              </a:xfrm>
              <a:prstGeom prst="rect">
                <a:avLst/>
              </a:prstGeom>
              <a:blipFill>
                <a:blip r:embed="rId3"/>
                <a:stretch>
                  <a:fillRect l="-2000" t="-10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7" y="1872572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=384612.5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378592.5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1.369216242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1.347785108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Upper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bound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0.741958042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Lower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bound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0.7303448276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7" y="1872572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673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A rectangle has width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length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both measured to the nearest metre. Find the maximum and minimum area.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8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28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A rectangle has width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length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both measured to the nearest metre. Find the maximum and minimum area.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28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8" y="1909148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Maximum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=86.25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Minimum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=59.25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1909148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775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5734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object’s length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It is measured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2.4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cm to the nearest millimetre.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down the error interval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57344" cy="1569660"/>
              </a:xfrm>
              <a:prstGeom prst="rect">
                <a:avLst/>
              </a:prstGeom>
              <a:blipFill>
                <a:blip r:embed="rId2"/>
                <a:stretch>
                  <a:fillRect l="-1963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65734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object’s length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cm.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It is measured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cm to the nearest millimetre.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down the error interval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657342" cy="1569660"/>
              </a:xfrm>
              <a:prstGeom prst="rect">
                <a:avLst/>
              </a:prstGeom>
              <a:blipFill>
                <a:blip r:embed="rId3"/>
                <a:stretch>
                  <a:fillRect l="-1963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8" y="190914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3.45≤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&lt;3.55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190914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470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number,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when truncated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place, is equal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123.4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.</a:t>
                </a:r>
              </a:p>
              <a:p>
                <a:r>
                  <a:rPr lang="en-US" sz="2400" b="0" dirty="0">
                    <a:latin typeface="Candara" panose="020E0502030303020204" pitchFamily="34" charset="0"/>
                  </a:rPr>
                  <a:t>Write dow</a:t>
                </a:r>
                <a:r>
                  <a:rPr lang="en-US" sz="2400" dirty="0">
                    <a:latin typeface="Candara" panose="020E0502030303020204" pitchFamily="34" charset="0"/>
                  </a:rPr>
                  <a:t>n the upper and lower bounds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8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number,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when truncated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place,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567.8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down the upper and lower bounds of the number.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8" y="1909148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=567.9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=567.8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1909148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908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817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number,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when truncated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place,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123.4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.</a:t>
                </a:r>
              </a:p>
              <a:p>
                <a:r>
                  <a:rPr lang="en-US" sz="2400" b="0" dirty="0">
                    <a:latin typeface="Candara" panose="020E0502030303020204" pitchFamily="34" charset="0"/>
                  </a:rPr>
                  <a:t>Write dow</a:t>
                </a:r>
                <a:r>
                  <a:rPr lang="en-US" sz="2400" dirty="0">
                    <a:latin typeface="Candara" panose="020E0502030303020204" pitchFamily="34" charset="0"/>
                  </a:rPr>
                  <a:t>n the error interval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81728" cy="1200329"/>
              </a:xfrm>
              <a:prstGeom prst="rect">
                <a:avLst/>
              </a:prstGeom>
              <a:blipFill>
                <a:blip r:embed="rId2"/>
                <a:stretch>
                  <a:fillRect l="-1953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6817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number,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when truncated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place,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567.8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.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Write down the error interval for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681728" cy="1200329"/>
              </a:xfrm>
              <a:prstGeom prst="rect">
                <a:avLst/>
              </a:prstGeom>
              <a:blipFill>
                <a:blip r:embed="rId3"/>
                <a:stretch>
                  <a:fillRect l="-1953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552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567.8≤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&lt;567.9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52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49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8172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number,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when truncated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place,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12.34 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Write dow</a:t>
                </a:r>
                <a:r>
                  <a:rPr lang="en-US" sz="2400" dirty="0">
                    <a:latin typeface="Candara" panose="020E0502030303020204" pitchFamily="34" charset="0"/>
                  </a:rPr>
                  <a:t>n the upper and lower bound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81728" cy="1569660"/>
              </a:xfrm>
              <a:prstGeom prst="rect">
                <a:avLst/>
              </a:prstGeom>
              <a:blipFill>
                <a:blip r:embed="rId2"/>
                <a:stretch>
                  <a:fillRect l="-1953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68172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number,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when truncated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place,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56.78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down the upper and lower bound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681728" cy="1569660"/>
              </a:xfrm>
              <a:prstGeom prst="rect">
                <a:avLst/>
              </a:prstGeom>
              <a:blipFill>
                <a:blip r:embed="rId3"/>
                <a:stretch>
                  <a:fillRect l="-1953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017931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=56.79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Lower bound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=56.78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17931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738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817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number,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when truncated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place,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12.34 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Write dow</a:t>
                </a:r>
                <a:r>
                  <a:rPr lang="en-US" sz="2400" dirty="0">
                    <a:latin typeface="Candara" panose="020E0502030303020204" pitchFamily="34" charset="0"/>
                  </a:rPr>
                  <a:t>n the error interval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81728" cy="1200329"/>
              </a:xfrm>
              <a:prstGeom prst="rect">
                <a:avLst/>
              </a:prstGeom>
              <a:blipFill>
                <a:blip r:embed="rId2"/>
                <a:stretch>
                  <a:fillRect l="-1953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68172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number,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when truncated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place,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56.78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. Write down the error interval for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681728" cy="1200329"/>
              </a:xfrm>
              <a:prstGeom prst="rect">
                <a:avLst/>
              </a:prstGeom>
              <a:blipFill>
                <a:blip r:embed="rId3"/>
                <a:stretch>
                  <a:fillRect l="-1953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552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56.78≤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&lt;56.79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52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058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5488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correct to 1 significant figure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=6.4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correct to 1 decimal place.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upper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54880" cy="2308324"/>
              </a:xfrm>
              <a:prstGeom prst="rect">
                <a:avLst/>
              </a:prstGeom>
              <a:blipFill>
                <a:blip r:embed="rId2"/>
                <a:stretch>
                  <a:fillRect l="-1923" r="-64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75488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correct to 1 significant figure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5.6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correct to 1 decimal place.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upper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754880" cy="2308324"/>
              </a:xfrm>
              <a:prstGeom prst="rect">
                <a:avLst/>
              </a:prstGeom>
              <a:blipFill>
                <a:blip r:embed="rId3"/>
                <a:stretch>
                  <a:fillRect l="-1923" r="-25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7565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811.6295625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5659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992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5488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correct to 1 significant figure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=6.4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correct to 1 decimal place.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54880" cy="2308324"/>
              </a:xfrm>
              <a:prstGeom prst="rect">
                <a:avLst/>
              </a:prstGeom>
              <a:blipFill>
                <a:blip r:embed="rId2"/>
                <a:stretch>
                  <a:fillRect l="-1923" r="-64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75488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correct to 1 significant figure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5.6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correct to 1 decimal place.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754880" cy="2308324"/>
              </a:xfrm>
              <a:prstGeom prst="rect">
                <a:avLst/>
              </a:prstGeom>
              <a:blipFill>
                <a:blip r:embed="rId3"/>
                <a:stretch>
                  <a:fillRect l="-1923" r="-25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7565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598.3385625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5659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67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54880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=6.4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upper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54880" cy="2185214"/>
              </a:xfrm>
              <a:prstGeom prst="rect">
                <a:avLst/>
              </a:prstGeom>
              <a:blipFill>
                <a:blip r:embed="rId2"/>
                <a:stretch>
                  <a:fillRect l="-1923" b="-5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754880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5.6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upper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754880" cy="2185214"/>
              </a:xfrm>
              <a:prstGeom prst="rect">
                <a:avLst/>
              </a:prstGeom>
              <a:blipFill>
                <a:blip r:embed="rId3"/>
                <a:stretch>
                  <a:fillRect l="-1923" b="-5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264687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44.75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64687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63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54880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=6.4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54880" cy="2185214"/>
              </a:xfrm>
              <a:prstGeom prst="rect">
                <a:avLst/>
              </a:prstGeom>
              <a:blipFill>
                <a:blip r:embed="rId2"/>
                <a:stretch>
                  <a:fillRect l="-1923" b="-5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754880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5.6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754880" cy="2185214"/>
              </a:xfrm>
              <a:prstGeom prst="rect">
                <a:avLst/>
              </a:prstGeom>
              <a:blipFill>
                <a:blip r:embed="rId3"/>
                <a:stretch>
                  <a:fillRect l="-1923" b="-5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63348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39.25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63348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864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54880" cy="2815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the nearest integer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=6.4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1 decimal place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=2.93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correct to 3 significant figures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upper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54880" cy="2815066"/>
              </a:xfrm>
              <a:prstGeom prst="rect">
                <a:avLst/>
              </a:prstGeom>
              <a:blipFill>
                <a:blip r:embed="rId2"/>
                <a:stretch>
                  <a:fillRect l="-1923" b="-3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754880" cy="2812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=51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the nearest integer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4.6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1 decimal place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=3.92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significant figures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upper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754880" cy="2812693"/>
              </a:xfrm>
              <a:prstGeom prst="rect">
                <a:avLst/>
              </a:prstGeom>
              <a:blipFill>
                <a:blip r:embed="rId3"/>
                <a:stretch>
                  <a:fillRect l="-1923" b="-4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18401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82.4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18401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412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54880" cy="2815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the nearest integer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=6.4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1 decimal place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=2.93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correct to 3 significant figures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54880" cy="2815066"/>
              </a:xfrm>
              <a:prstGeom prst="rect">
                <a:avLst/>
              </a:prstGeom>
              <a:blipFill>
                <a:blip r:embed="rId2"/>
                <a:stretch>
                  <a:fillRect l="-1923" b="-3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754880" cy="28126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=51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the nearest integer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4.6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1 decimal place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=3.92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significant figures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754880" cy="2812693"/>
              </a:xfrm>
              <a:prstGeom prst="rect">
                <a:avLst/>
              </a:prstGeom>
              <a:blipFill>
                <a:blip r:embed="rId3"/>
                <a:stretch>
                  <a:fillRect l="-1923" b="-41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18401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68.70748299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18401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002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54880" cy="2907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=6.47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decimal places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upper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54880" cy="2907078"/>
              </a:xfrm>
              <a:prstGeom prst="rect">
                <a:avLst/>
              </a:prstGeom>
              <a:blipFill>
                <a:blip r:embed="rId2"/>
                <a:stretch>
                  <a:fillRect l="-1923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754880" cy="2907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5.1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7.46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decimal places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upper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754880" cy="2907078"/>
              </a:xfrm>
              <a:prstGeom prst="rect">
                <a:avLst/>
              </a:prstGeom>
              <a:blipFill>
                <a:blip r:embed="rId3"/>
                <a:stretch>
                  <a:fillRect l="-1923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35534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0.8311507299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5534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308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54880" cy="2907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=6.47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decimal places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54880" cy="2907078"/>
              </a:xfrm>
              <a:prstGeom prst="rect">
                <a:avLst/>
              </a:prstGeom>
              <a:blipFill>
                <a:blip r:embed="rId2"/>
                <a:stretch>
                  <a:fillRect l="-1923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754880" cy="2907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5.1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significant figures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7.46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correct to 2 decimal places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754880" cy="2907078"/>
              </a:xfrm>
              <a:prstGeom prst="rect">
                <a:avLst/>
              </a:prstGeom>
              <a:blipFill>
                <a:blip r:embed="rId3"/>
                <a:stretch>
                  <a:fillRect l="-1923"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35534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0.8224902966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5534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790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75488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>
                    <a:latin typeface="Candara" panose="020E0502030303020204" pitchFamily="34" charset="0"/>
                  </a:rPr>
                  <a:t>A road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3540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m long, correct to the nearest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m.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A person drives along the road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315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seconds, to the nearest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seconds.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What could the person’s greatest speed have been, to 1 decimal place, in </a:t>
                </a:r>
                <a:r>
                  <a:rPr lang="en-US" sz="2000" dirty="0" err="1">
                    <a:latin typeface="Candara" panose="020E0502030303020204" pitchFamily="34" charset="0"/>
                  </a:rPr>
                  <a:t>kilometres</a:t>
                </a:r>
                <a:r>
                  <a:rPr lang="en-US" sz="2000" dirty="0">
                    <a:latin typeface="Candara" panose="020E0502030303020204" pitchFamily="34" charset="0"/>
                  </a:rPr>
                  <a:t> per hour?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754880" cy="2246769"/>
              </a:xfrm>
              <a:prstGeom prst="rect">
                <a:avLst/>
              </a:prstGeom>
              <a:blipFill>
                <a:blip r:embed="rId3"/>
                <a:stretch>
                  <a:fillRect l="-1282" t="-1355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75488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A road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453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m long, correct to the nearest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m.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A person drives along the road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seconds, to the nearest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seconds.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What could the person’s greatest speed have been, to 1 decimal place, in </a:t>
                </a:r>
                <a:r>
                  <a:rPr lang="en-US" sz="2000" dirty="0" err="1">
                    <a:latin typeface="Candara" panose="020E0502030303020204" pitchFamily="34" charset="0"/>
                  </a:rPr>
                  <a:t>kilometres</a:t>
                </a:r>
                <a:r>
                  <a:rPr lang="en-US" sz="2000" dirty="0">
                    <a:latin typeface="Candara" panose="020E0502030303020204" pitchFamily="34" charset="0"/>
                  </a:rPr>
                  <a:t> per hour?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754880" cy="2246769"/>
              </a:xfrm>
              <a:prstGeom prst="rect">
                <a:avLst/>
              </a:prstGeom>
              <a:blipFill>
                <a:blip r:embed="rId4"/>
                <a:stretch>
                  <a:fillRect l="-1282" t="-1630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70173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80.6 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01737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227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Correct to two significant figures, the area of a square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630 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for the perimeter of the square.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01" r="-2133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Correct to two significant figures, the area of a square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230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lower bound for the perimeter of the square.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213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8" y="19082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19082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912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Correct to two </a:t>
                </a:r>
                <a:r>
                  <a:rPr lang="en-US" sz="2400" dirty="0">
                    <a:latin typeface="Candara" panose="020E0502030303020204" pitchFamily="34" charset="0"/>
                  </a:rPr>
                  <a:t>decimal places, the volume of a solid cube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15.63 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Calculate the lower bound for the surface area of the cube.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21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Correct to two </a:t>
                </a:r>
                <a:r>
                  <a:rPr lang="en-US" sz="2400" dirty="0">
                    <a:latin typeface="Candara" panose="020E0502030303020204" pitchFamily="34" charset="0"/>
                  </a:rPr>
                  <a:t>decimal places, the volume of a solid cube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42.88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Calculate the lower bound for the surface area of the cube.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21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8" y="238726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73.5 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238726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849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572000" cy="411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Estimate: </a:t>
                </a:r>
                <a:endParaRPr lang="en-GB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12.3+456.78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13579−2468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86.42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135.79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×0.0456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572000" cy="4110164"/>
              </a:xfrm>
              <a:prstGeom prst="rect">
                <a:avLst/>
              </a:prstGeom>
              <a:blipFill>
                <a:blip r:embed="rId2"/>
                <a:stretch>
                  <a:fillRect l="-2000" t="-11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11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Estimate: </a:t>
                </a:r>
                <a:endParaRPr lang="en-GB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8.76+54.321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86420−7531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246.8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9.7531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×0.00654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110164"/>
              </a:xfrm>
              <a:prstGeom prst="rect">
                <a:avLst/>
              </a:prstGeom>
              <a:blipFill>
                <a:blip r:embed="rId3"/>
                <a:stretch>
                  <a:fillRect l="-2000" t="-11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82000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0.14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37856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059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