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15.xml" ContentType="application/vnd.openxmlformats-officedocument.presentationml.slide+xml"/>
  <Override PartName="/ppt/slides/slide12.xml" ContentType="application/vnd.openxmlformats-officedocument.presentationml.slide+xml"/>
  <Override PartName="/ppt/slides/slide125.xml" ContentType="application/vnd.openxmlformats-officedocument.presentationml.slide+xml"/>
  <Override PartName="/ppt/slides/slide13.xml" ContentType="application/vnd.openxmlformats-officedocument.presentationml.slide+xml"/>
  <Override PartName="/ppt/slides/slide139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75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8.xml" ContentType="application/vnd.openxmlformats-officedocument.presentationml.slide+xml"/>
  <Override PartName="/ppt/slides/slide251.xml" ContentType="application/vnd.openxmlformats-officedocument.presentationml.slide+xml"/>
  <Override PartName="/ppt/slides/slide259.xml" ContentType="application/vnd.openxmlformats-officedocument.presentationml.slide+xml"/>
  <Override PartName="/ppt/slides/slide266.xml" ContentType="application/vnd.openxmlformats-officedocument.presentationml.slide+xml"/>
  <Override PartName="/ppt/slides/slide3.xml" ContentType="application/vnd.openxmlformats-officedocument.presentationml.slide+xml"/>
  <Override PartName="/ppt/slides/slide315.xml" ContentType="application/vnd.openxmlformats-officedocument.presentationml.slide+xml"/>
  <Override PartName="/ppt/slides/slide329.xml" ContentType="application/vnd.openxmlformats-officedocument.presentationml.slide+xml"/>
  <Override PartName="/ppt/slides/slide334.xml" ContentType="application/vnd.openxmlformats-officedocument.presentationml.slide+xml"/>
  <Override PartName="/ppt/slides/slide367.xml" ContentType="application/vnd.openxmlformats-officedocument.presentationml.slide+xml"/>
  <Override PartName="/ppt/slides/slide383.xml" ContentType="application/vnd.openxmlformats-officedocument.presentationml.slide+xml"/>
  <Override PartName="/ppt/slides/slide391.xml" ContentType="application/vnd.openxmlformats-officedocument.presentationml.slide+xml"/>
  <Override PartName="/ppt/slides/slide4.xml" ContentType="application/vnd.openxmlformats-officedocument.presentationml.slide+xml"/>
  <Override PartName="/ppt/slides/slide429.xml" ContentType="application/vnd.openxmlformats-officedocument.presentationml.slide+xml"/>
  <Override PartName="/ppt/slides/slide448.xml" ContentType="application/vnd.openxmlformats-officedocument.presentationml.slide+xml"/>
  <Override PartName="/ppt/slides/slide48.xml" ContentType="application/vnd.openxmlformats-officedocument.presentationml.slide+xml"/>
  <Override PartName="/ppt/slides/slide5.xml" ContentType="application/vnd.openxmlformats-officedocument.presentationml.slide+xml"/>
  <Override PartName="/ppt/slides/slide52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73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9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04"/>
  </p:notesMasterIdLst>
  <p:handoutMasterIdLst>
    <p:handoutMasterId r:id="rId505"/>
  </p:handoutMasterIdLst>
  <p:sldIdLst>
    <p:sldId id="580" r:id="rId5"/>
    <p:sldId id="584" r:id="rId6"/>
    <p:sldId id="585" r:id="rId7"/>
    <p:sldId id="586" r:id="rId8"/>
    <p:sldId id="611" r:id="rId9"/>
    <p:sldId id="612" r:id="rId10"/>
    <p:sldId id="613" r:id="rId11"/>
    <p:sldId id="614" r:id="rId12"/>
    <p:sldId id="615" r:id="rId13"/>
    <p:sldId id="581" r:id="rId14"/>
    <p:sldId id="616" r:id="rId15"/>
    <p:sldId id="592" r:id="rId16"/>
    <p:sldId id="593" r:id="rId17"/>
    <p:sldId id="632" r:id="rId18"/>
    <p:sldId id="634" r:id="rId19"/>
    <p:sldId id="633" r:id="rId20"/>
    <p:sldId id="642" r:id="rId21"/>
    <p:sldId id="656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 Speller" initials="CS" lastIdx="1" clrIdx="0">
    <p:extLst>
      <p:ext uri="{19B8F6BF-5375-455C-9EA6-DF929625EA0E}">
        <p15:presenceInfo xmlns:p15="http://schemas.microsoft.com/office/powerpoint/2012/main" userId="S::Chris.Speller@paddington-academy.org::0a97f007-b978-4543-a8a0-9ee0abccdf0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6727" autoAdjust="0"/>
  </p:normalViewPr>
  <p:slideViewPr>
    <p:cSldViewPr snapToGrid="0">
      <p:cViewPr varScale="1">
        <p:scale>
          <a:sx n="127" d="100"/>
          <a:sy n="127" d="100"/>
        </p:scale>
        <p:origin x="116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72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504" Type="http://schemas.openxmlformats.org/officeDocument/2006/relationships/notesMaster" Target="notesMasters/notesMaster1.xml"/><Relationship Id="rId505" Type="http://schemas.openxmlformats.org/officeDocument/2006/relationships/handoutMaster" Target="handoutMasters/handoutMaster1.xml"/><Relationship Id="rId506" Type="http://schemas.openxmlformats.org/officeDocument/2006/relationships/commentAuthors" Target="commentAuthors.xml"/><Relationship Id="rId507" Type="http://schemas.openxmlformats.org/officeDocument/2006/relationships/presProps" Target="presProps.xml"/><Relationship Id="rId508" Type="http://schemas.openxmlformats.org/officeDocument/2006/relationships/viewProps" Target="viewProps.xml"/><Relationship Id="rId509" Type="http://schemas.openxmlformats.org/officeDocument/2006/relationships/theme" Target="theme/theme1.xml"/><Relationship Id="rId510" Type="http://schemas.openxmlformats.org/officeDocument/2006/relationships/tableStyles" Target="tableStyles.xml"/></Relationships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E093C5-A7AA-4F9C-9321-7804CC44E894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6AAA37-5910-444F-80B3-BCDA3469F9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31716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5C40DF-D931-48D1-9C66-5268A2E1CF8F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5A9C40-88FE-47C9-956E-7B2CA5F2B1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3596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6465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881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8494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4924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590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8284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9014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2233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9648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651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63904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527222"/>
          </a:xfrm>
          <a:prstGeom prst="rect">
            <a:avLst/>
          </a:prstGeom>
        </p:spPr>
        <p:txBody>
          <a:bodyPr/>
          <a:lstStyle>
            <a:lvl1pPr algn="ctr">
              <a:defRPr sz="2400" b="1"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1170307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3149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Candara" panose="020E0502030303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4.xml"/><Relationship Id="rId3" Type="http://schemas.openxmlformats.org/officeDocument/2006/relationships/slide" Target="slide251.xml"/><Relationship Id="rId4" Type="http://schemas.openxmlformats.org/officeDocument/2006/relationships/slide" Target="slide22.xml"/><Relationship Id="rId5" Type="http://schemas.openxmlformats.org/officeDocument/2006/relationships/slide" Target="slide259.xml"/><Relationship Id="rId6" Type="http://schemas.openxmlformats.org/officeDocument/2006/relationships/slide" Target="slide48.xml"/><Relationship Id="rId7" Type="http://schemas.openxmlformats.org/officeDocument/2006/relationships/slide" Target="slide266.xml"/><Relationship Id="rId8" Type="http://schemas.openxmlformats.org/officeDocument/2006/relationships/slide" Target="slide52.xml"/><Relationship Id="rId9" Type="http://schemas.openxmlformats.org/officeDocument/2006/relationships/slide" Target="slide315.xml"/><Relationship Id="rId10" Type="http://schemas.openxmlformats.org/officeDocument/2006/relationships/slide" Target="slide73.xml"/><Relationship Id="rId11" Type="http://schemas.openxmlformats.org/officeDocument/2006/relationships/slide" Target="slide329.xml"/><Relationship Id="rId12" Type="http://schemas.openxmlformats.org/officeDocument/2006/relationships/slide" Target="slide96.xml"/><Relationship Id="rId13" Type="http://schemas.openxmlformats.org/officeDocument/2006/relationships/slide" Target="slide334.xml"/><Relationship Id="rId14" Type="http://schemas.openxmlformats.org/officeDocument/2006/relationships/slide" Target="slide115.xml"/><Relationship Id="rId15" Type="http://schemas.openxmlformats.org/officeDocument/2006/relationships/slide" Target="slide367.xml"/><Relationship Id="rId16" Type="http://schemas.openxmlformats.org/officeDocument/2006/relationships/slide" Target="slide125.xml"/><Relationship Id="rId17" Type="http://schemas.openxmlformats.org/officeDocument/2006/relationships/slide" Target="slide383.xml"/><Relationship Id="rId18" Type="http://schemas.openxmlformats.org/officeDocument/2006/relationships/slide" Target="slide139.xml"/><Relationship Id="rId19" Type="http://schemas.openxmlformats.org/officeDocument/2006/relationships/slide" Target="slide391.xml"/><Relationship Id="rId20" Type="http://schemas.openxmlformats.org/officeDocument/2006/relationships/slide" Target="slide175.xml"/><Relationship Id="rId21" Type="http://schemas.openxmlformats.org/officeDocument/2006/relationships/slide" Target="slide429.xml"/><Relationship Id="rId22" Type="http://schemas.openxmlformats.org/officeDocument/2006/relationships/slide" Target="slide238.xml"/><Relationship Id="rId23" Type="http://schemas.openxmlformats.org/officeDocument/2006/relationships/slide" Target="slide448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image" Target="../media/image1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Relationship Id="rId4" Type="http://schemas.openxmlformats.org/officeDocument/2006/relationships/image" Target="../media/image14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5.png"/><Relationship Id="rId3" Type="http://schemas.openxmlformats.org/officeDocument/2006/relationships/image" Target="../media/image16.png"/><Relationship Id="rId4" Type="http://schemas.openxmlformats.org/officeDocument/2006/relationships/image" Target="../media/image17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8.png"/><Relationship Id="rId3" Type="http://schemas.openxmlformats.org/officeDocument/2006/relationships/image" Target="../media/image19.png"/><Relationship Id="rId4" Type="http://schemas.openxmlformats.org/officeDocument/2006/relationships/image" Target="../media/image20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1.png"/><Relationship Id="rId3" Type="http://schemas.openxmlformats.org/officeDocument/2006/relationships/image" Target="../media/image22.png"/><Relationship Id="rId4" Type="http://schemas.openxmlformats.org/officeDocument/2006/relationships/image" Target="../media/image23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4.png"/><Relationship Id="rId3" Type="http://schemas.openxmlformats.org/officeDocument/2006/relationships/image" Target="../media/image25.png"/><Relationship Id="rId4" Type="http://schemas.openxmlformats.org/officeDocument/2006/relationships/image" Target="../media/image26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7.png"/><Relationship Id="rId3" Type="http://schemas.openxmlformats.org/officeDocument/2006/relationships/image" Target="../media/image28.png"/><Relationship Id="rId4" Type="http://schemas.openxmlformats.org/officeDocument/2006/relationships/image" Target="../media/image29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0.png"/><Relationship Id="rId3" Type="http://schemas.openxmlformats.org/officeDocument/2006/relationships/image" Target="../media/image31.png"/><Relationship Id="rId4" Type="http://schemas.openxmlformats.org/officeDocument/2006/relationships/image" Target="../media/image3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3.png"/><Relationship Id="rId3" Type="http://schemas.openxmlformats.org/officeDocument/2006/relationships/image" Target="../media/image34.png"/><Relationship Id="rId4" Type="http://schemas.openxmlformats.org/officeDocument/2006/relationships/image" Target="../media/image35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6.png"/><Relationship Id="rId3" Type="http://schemas.openxmlformats.org/officeDocument/2006/relationships/image" Target="../media/image37.png"/><Relationship Id="rId4" Type="http://schemas.openxmlformats.org/officeDocument/2006/relationships/image" Target="../media/image38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9.png"/><Relationship Id="rId3" Type="http://schemas.openxmlformats.org/officeDocument/2006/relationships/image" Target="../media/image40.png"/><Relationship Id="rId4" Type="http://schemas.openxmlformats.org/officeDocument/2006/relationships/image" Target="../media/image41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2.png"/><Relationship Id="rId3" Type="http://schemas.openxmlformats.org/officeDocument/2006/relationships/image" Target="../media/image43.png"/><Relationship Id="rId4" Type="http://schemas.openxmlformats.org/officeDocument/2006/relationships/image" Target="../media/image44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5.png"/><Relationship Id="rId3" Type="http://schemas.openxmlformats.org/officeDocument/2006/relationships/image" Target="../media/image46.png"/><Relationship Id="rId4" Type="http://schemas.openxmlformats.org/officeDocument/2006/relationships/image" Target="../media/image47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8.png"/><Relationship Id="rId3" Type="http://schemas.openxmlformats.org/officeDocument/2006/relationships/image" Target="../media/image49.png"/><Relationship Id="rId4" Type="http://schemas.openxmlformats.org/officeDocument/2006/relationships/image" Target="../media/image50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1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NUMBER (GCSE / IGCSE)</a:t>
            </a:r>
            <a:endParaRPr lang="en-GB" sz="3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8772407"/>
              </p:ext>
            </p:extLst>
          </p:nvPr>
        </p:nvGraphicFramePr>
        <p:xfrm>
          <a:off x="0" y="806459"/>
          <a:ext cx="9144002" cy="45423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72001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  <a:gridCol w="4572001">
                  <a:extLst>
                    <a:ext uri="{9D8B030D-6E8A-4147-A177-3AD203B41FA5}">
                      <a16:colId xmlns:a16="http://schemas.microsoft.com/office/drawing/2014/main" val="3296919341"/>
                    </a:ext>
                  </a:extLst>
                </a:gridCol>
              </a:tblGrid>
              <a:tr h="4129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2" action="ppaction://hlinksldjump"/>
                        </a:rPr>
                        <a:t>Basic numeracy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3" action="ppaction://hlinksldjump"/>
                        </a:rPr>
                        <a:t>Negative numbers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4" action="ppaction://hlinksldjump"/>
                        </a:rPr>
                        <a:t>Bounds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5" action="ppaction://hlinksldjump"/>
                        </a:rPr>
                        <a:t>Order of operations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5927595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6" action="ppaction://hlinksldjump"/>
                        </a:rPr>
                        <a:t>Calculator skills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7" action="ppaction://hlinksldjump"/>
                        </a:rPr>
                        <a:t>Percentages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980631915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8" action="ppaction://hlinksldjump"/>
                        </a:rPr>
                        <a:t>Compound measures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9" action="ppaction://hlinksldjump"/>
                        </a:rPr>
                        <a:t>Proportion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047009995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0" action="ppaction://hlinksldjump"/>
                        </a:rPr>
                        <a:t>Converting between units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11" action="ppaction://hlinksldjump"/>
                        </a:rPr>
                        <a:t>Rates of flow/work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960935130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2" action="ppaction://hlinksldjump"/>
                        </a:rPr>
                        <a:t>Decimals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13" action="ppaction://hlinksldjump"/>
                        </a:rPr>
                        <a:t>Ratio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368824193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4" action="ppaction://hlinksldjump"/>
                        </a:rPr>
                        <a:t>Distance-time and speed-time graphs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5" action="ppaction://hlinksldjump"/>
                        </a:rPr>
                        <a:t>Recurring decimals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669074653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16" action="ppaction://hlinksldjump"/>
                        </a:rPr>
                        <a:t>Factors and multiples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7" action="ppaction://hlinksldjump"/>
                        </a:rPr>
                        <a:t>Rounding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572423761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18" action="ppaction://hlinksldjump"/>
                        </a:rPr>
                        <a:t>Fractions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9" action="ppaction://hlinksldjump"/>
                        </a:rPr>
                        <a:t>Sets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65154193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20" action="ppaction://hlinksldjump"/>
                        </a:rPr>
                        <a:t>Indices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1" action="ppaction://hlinksldjump"/>
                        </a:rPr>
                        <a:t>Standard form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9142441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22" action="ppaction://hlinksldjump"/>
                        </a:rPr>
                        <a:t>Listing strategies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23" action="ppaction://hlinksldjump"/>
                        </a:rPr>
                        <a:t>Surds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1899114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06211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Basic numeracy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24487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81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×3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56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×7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27</m:t>
                      </m:r>
                      <m:r>
                        <a:rPr lang="en-US" sz="24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×9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918865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243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918865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25104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0469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81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56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×73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04698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27</m:t>
                      </m:r>
                      <m:r>
                        <a:rPr lang="en-US" sz="24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2400" b="0" i="0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72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918865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1944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918865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734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0469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81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9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568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×73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04698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27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24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2400" b="0" i="0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72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918865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19656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918865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13909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18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÷2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78</m:t>
                      </m:r>
                      <m:r>
                        <a:rPr lang="en-US" sz="24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96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÷2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918865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48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918865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44892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19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÷2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73</m:t>
                      </m:r>
                      <m:r>
                        <a:rPr lang="en-US" sz="24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91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÷2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918865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40.5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918865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25783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÷2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70</m:t>
                      </m:r>
                      <m:r>
                        <a:rPr lang="en-US" sz="24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9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÷2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918865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45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918865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74488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÷2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US" sz="24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sz="24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918865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21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918865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78777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÷2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84</m:t>
                      </m:r>
                      <m:r>
                        <a:rPr lang="en-US" sz="24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US" sz="24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918865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26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918865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4402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7856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186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÷2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185</m:t>
                      </m:r>
                      <m:r>
                        <a:rPr lang="en-US" sz="24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÷3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78565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372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÷2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918865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186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918865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77416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168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÷24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333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÷37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16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÷27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918865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8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918865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55235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7856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Write the additive inverse:</a:t>
                </a: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+          =0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−3 +         =0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785652"/>
              </a:xfrm>
              <a:prstGeom prst="rect">
                <a:avLst/>
              </a:prstGeom>
              <a:blipFill>
                <a:blip r:embed="rId2"/>
                <a:stretch>
                  <a:fillRect l="-2000" t="-128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Write the additive inverse:</a:t>
                </a: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2 +          =0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650385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650385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67594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55465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Write the multiplicative inverse of: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5546518"/>
              </a:xfrm>
              <a:prstGeom prst="rect">
                <a:avLst/>
              </a:prstGeom>
              <a:blipFill>
                <a:blip r:embed="rId2"/>
                <a:stretch>
                  <a:fillRect l="-2000" t="-8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55395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400" dirty="0" smtClean="0">
                          <a:latin typeface="Candara" panose="020E0502030303020204" pitchFamily="34" charset="0"/>
                        </a:rPr>
                        <m:t>Write</m:t>
                      </m:r>
                      <m:r>
                        <m:rPr>
                          <m:nor/>
                        </m:rPr>
                        <a:rPr lang="en-US" sz="2400" dirty="0" smtClean="0">
                          <a:latin typeface="Candara" panose="020E0502030303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dirty="0" smtClean="0">
                          <a:latin typeface="Candara" panose="020E0502030303020204" pitchFamily="34" charset="0"/>
                        </a:rPr>
                        <m:t>the</m:t>
                      </m:r>
                      <m:r>
                        <m:rPr>
                          <m:nor/>
                        </m:rPr>
                        <a:rPr lang="en-US" sz="2400" dirty="0" smtClean="0">
                          <a:latin typeface="Candara" panose="020E0502030303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dirty="0" smtClean="0">
                          <a:latin typeface="Candara" panose="020E0502030303020204" pitchFamily="34" charset="0"/>
                        </a:rPr>
                        <m:t>multiplicative</m:t>
                      </m:r>
                      <m:r>
                        <m:rPr>
                          <m:nor/>
                        </m:rPr>
                        <a:rPr lang="en-US" sz="2400" dirty="0" smtClean="0">
                          <a:latin typeface="Candara" panose="020E0502030303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dirty="0" smtClean="0">
                          <a:latin typeface="Candara" panose="020E0502030303020204" pitchFamily="34" charset="0"/>
                        </a:rPr>
                        <m:t>inverse</m:t>
                      </m:r>
                      <m:r>
                        <m:rPr>
                          <m:nor/>
                        </m:rPr>
                        <a:rPr lang="en-US" sz="2400" dirty="0" smtClean="0">
                          <a:latin typeface="Candara" panose="020E0502030303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dirty="0" smtClean="0">
                          <a:latin typeface="Candara" panose="020E0502030303020204" pitchFamily="34" charset="0"/>
                        </a:rPr>
                        <m:t>of</m:t>
                      </m:r>
                      <m:r>
                        <m:rPr>
                          <m:nor/>
                        </m:rPr>
                        <a:rPr lang="en-US" sz="2400" dirty="0" smtClean="0">
                          <a:latin typeface="Candara" panose="020E0502030303020204" pitchFamily="34" charset="0"/>
                        </a:rPr>
                        <m:t>: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11</m:t>
                          </m:r>
                        </m:den>
                      </m:f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553959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650385"/>
                <a:ext cx="4572001" cy="517205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11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650385"/>
                <a:ext cx="4572001" cy="517205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51798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657344" cy="48936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Calculate the </a:t>
                </a:r>
                <a:r>
                  <a:rPr lang="en-US" sz="2400" b="1" dirty="0">
                    <a:latin typeface="Candara" panose="020E0502030303020204" pitchFamily="34" charset="0"/>
                  </a:rPr>
                  <a:t>sum</a:t>
                </a:r>
                <a:r>
                  <a:rPr lang="en-US" sz="2400" dirty="0">
                    <a:latin typeface="Candara" panose="020E0502030303020204" pitchFamily="34" charset="0"/>
                  </a:rPr>
                  <a:t>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7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8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Calculate the </a:t>
                </a:r>
                <a:r>
                  <a:rPr lang="en-US" sz="2400" b="1" dirty="0">
                    <a:latin typeface="Candara" panose="020E0502030303020204" pitchFamily="34" charset="0"/>
                  </a:rPr>
                  <a:t>product </a:t>
                </a:r>
                <a:r>
                  <a:rPr lang="en-US" sz="2400" dirty="0">
                    <a:latin typeface="Candara" panose="020E0502030303020204" pitchFamily="34" charset="0"/>
                  </a:rPr>
                  <a:t>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7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8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Calculate the </a:t>
                </a:r>
                <a:r>
                  <a:rPr lang="en-US" sz="2400" b="1" dirty="0">
                    <a:latin typeface="Candara" panose="020E0502030303020204" pitchFamily="34" charset="0"/>
                  </a:rPr>
                  <a:t>sum</a:t>
                </a:r>
                <a:r>
                  <a:rPr lang="en-US" sz="2400" dirty="0">
                    <a:latin typeface="Candara" panose="020E0502030303020204" pitchFamily="34" charset="0"/>
                  </a:rPr>
                  <a:t>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11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12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Calculate the </a:t>
                </a:r>
                <a:r>
                  <a:rPr lang="en-US" sz="2400" b="1" dirty="0">
                    <a:latin typeface="Candara" panose="020E0502030303020204" pitchFamily="34" charset="0"/>
                  </a:rPr>
                  <a:t>product</a:t>
                </a:r>
                <a:r>
                  <a:rPr lang="en-US" sz="2400" dirty="0">
                    <a:latin typeface="Candara" panose="020E0502030303020204" pitchFamily="34" charset="0"/>
                  </a:rPr>
                  <a:t>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11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12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657344" cy="4893647"/>
              </a:xfrm>
              <a:prstGeom prst="rect">
                <a:avLst/>
              </a:prstGeom>
              <a:blipFill>
                <a:blip r:embed="rId2"/>
                <a:stretch>
                  <a:fillRect l="-1963" t="-996" r="-262" b="-18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Calculate the </a:t>
                </a:r>
                <a:r>
                  <a:rPr lang="en-US" sz="2400" b="1" dirty="0">
                    <a:latin typeface="Candara" panose="020E0502030303020204" pitchFamily="34" charset="0"/>
                  </a:rPr>
                  <a:t>sum</a:t>
                </a:r>
                <a:r>
                  <a:rPr lang="en-US" sz="2400" dirty="0">
                    <a:latin typeface="Candara" panose="020E0502030303020204" pitchFamily="34" charset="0"/>
                  </a:rPr>
                  <a:t>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6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8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Calculate the </a:t>
                </a:r>
                <a:r>
                  <a:rPr lang="en-US" sz="2400" b="1" dirty="0">
                    <a:latin typeface="Candara" panose="020E0502030303020204" pitchFamily="34" charset="0"/>
                  </a:rPr>
                  <a:t>product </a:t>
                </a:r>
                <a:r>
                  <a:rPr lang="en-US" sz="2400" dirty="0">
                    <a:latin typeface="Candara" panose="020E0502030303020204" pitchFamily="34" charset="0"/>
                  </a:rPr>
                  <a:t>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6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8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569660"/>
              </a:xfrm>
              <a:prstGeom prst="rect">
                <a:avLst/>
              </a:prstGeom>
              <a:blipFill>
                <a:blip r:embed="rId3"/>
                <a:stretch>
                  <a:fillRect l="-2000" t="-3113" b="-81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4571999" y="834616"/>
                <a:ext cx="4572001" cy="15696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14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56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834616"/>
                <a:ext cx="4572001" cy="156966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09691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693920" cy="48936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Calculate the </a:t>
                </a:r>
                <a:r>
                  <a:rPr lang="en-US" sz="2400" b="1" dirty="0">
                    <a:latin typeface="Candara" panose="020E0502030303020204" pitchFamily="34" charset="0"/>
                  </a:rPr>
                  <a:t>sum</a:t>
                </a:r>
                <a:r>
                  <a:rPr lang="en-US" sz="2400" dirty="0">
                    <a:latin typeface="Candara" panose="020E0502030303020204" pitchFamily="34" charset="0"/>
                  </a:rPr>
                  <a:t>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7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8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Calculate the </a:t>
                </a:r>
                <a:r>
                  <a:rPr lang="en-US" sz="2400" b="1" dirty="0">
                    <a:latin typeface="Candara" panose="020E0502030303020204" pitchFamily="34" charset="0"/>
                  </a:rPr>
                  <a:t>difference </a:t>
                </a:r>
                <a:r>
                  <a:rPr lang="en-US" sz="2400" dirty="0">
                    <a:latin typeface="Candara" panose="020E0502030303020204" pitchFamily="34" charset="0"/>
                  </a:rPr>
                  <a:t>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7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8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Calculate the </a:t>
                </a:r>
                <a:r>
                  <a:rPr lang="en-US" sz="2400" b="1" dirty="0">
                    <a:latin typeface="Candara" panose="020E0502030303020204" pitchFamily="34" charset="0"/>
                  </a:rPr>
                  <a:t>sum</a:t>
                </a:r>
                <a:r>
                  <a:rPr lang="en-US" sz="2400" dirty="0">
                    <a:latin typeface="Candara" panose="020E0502030303020204" pitchFamily="34" charset="0"/>
                  </a:rPr>
                  <a:t>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11 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Calculate the </a:t>
                </a:r>
                <a:r>
                  <a:rPr lang="en-US" sz="2400" b="1" dirty="0">
                    <a:latin typeface="Candara" panose="020E0502030303020204" pitchFamily="34" charset="0"/>
                  </a:rPr>
                  <a:t>difference</a:t>
                </a:r>
                <a:r>
                  <a:rPr lang="en-US" sz="2400" dirty="0">
                    <a:latin typeface="Candara" panose="020E0502030303020204" pitchFamily="34" charset="0"/>
                  </a:rPr>
                  <a:t>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11 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693920" cy="4893647"/>
              </a:xfrm>
              <a:prstGeom prst="rect">
                <a:avLst/>
              </a:prstGeom>
              <a:blipFill>
                <a:blip r:embed="rId2"/>
                <a:stretch>
                  <a:fillRect l="-1948" t="-996" r="-6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Calculate the </a:t>
                </a:r>
                <a:r>
                  <a:rPr lang="en-US" sz="2400" b="1" dirty="0">
                    <a:latin typeface="Candara" panose="020E0502030303020204" pitchFamily="34" charset="0"/>
                  </a:rPr>
                  <a:t>sum</a:t>
                </a:r>
                <a:r>
                  <a:rPr lang="en-US" sz="2400" dirty="0">
                    <a:latin typeface="Candara" panose="020E0502030303020204" pitchFamily="34" charset="0"/>
                  </a:rPr>
                  <a:t>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13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Calculate the </a:t>
                </a:r>
                <a:r>
                  <a:rPr lang="en-US" sz="2400" b="1" dirty="0">
                    <a:latin typeface="Candara" panose="020E0502030303020204" pitchFamily="34" charset="0"/>
                  </a:rPr>
                  <a:t>difference </a:t>
                </a:r>
                <a:r>
                  <a:rPr lang="en-US" sz="2400" dirty="0">
                    <a:latin typeface="Candara" panose="020E0502030303020204" pitchFamily="34" charset="0"/>
                  </a:rPr>
                  <a:t>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13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938992"/>
              </a:xfrm>
              <a:prstGeom prst="rect">
                <a:avLst/>
              </a:prstGeom>
              <a:blipFill>
                <a:blip r:embed="rId3"/>
                <a:stretch>
                  <a:fillRect l="-2000" t="-25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4571999" y="834616"/>
                <a:ext cx="4572001" cy="15696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17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9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834616"/>
                <a:ext cx="4572001" cy="156966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92156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657344" cy="48936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Calculate the </a:t>
                </a:r>
                <a:r>
                  <a:rPr lang="en-US" sz="2400" b="1" dirty="0">
                    <a:latin typeface="Candara" panose="020E0502030303020204" pitchFamily="34" charset="0"/>
                  </a:rPr>
                  <a:t>square</a:t>
                </a:r>
                <a:r>
                  <a:rPr lang="en-US" sz="2400" dirty="0">
                    <a:latin typeface="Candara" panose="020E0502030303020204" pitchFamily="34" charset="0"/>
                  </a:rPr>
                  <a:t>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7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Calculate the </a:t>
                </a:r>
                <a:r>
                  <a:rPr lang="en-US" sz="2400" b="1" dirty="0">
                    <a:latin typeface="Candara" panose="020E0502030303020204" pitchFamily="34" charset="0"/>
                  </a:rPr>
                  <a:t>cube </a:t>
                </a:r>
                <a:r>
                  <a:rPr lang="en-US" sz="2400" dirty="0">
                    <a:latin typeface="Candara" panose="020E0502030303020204" pitchFamily="34" charset="0"/>
                  </a:rPr>
                  <a:t>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7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 </a:t>
                </a: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Calculate the </a:t>
                </a:r>
                <a:r>
                  <a:rPr lang="en-US" sz="2400" b="1" dirty="0">
                    <a:latin typeface="Candara" panose="020E0502030303020204" pitchFamily="34" charset="0"/>
                  </a:rPr>
                  <a:t>square</a:t>
                </a:r>
                <a:r>
                  <a:rPr lang="en-US" sz="2400" dirty="0">
                    <a:latin typeface="Candara" panose="020E0502030303020204" pitchFamily="34" charset="0"/>
                  </a:rPr>
                  <a:t>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9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Calculate the </a:t>
                </a:r>
                <a:r>
                  <a:rPr lang="en-US" sz="2400" b="1" dirty="0">
                    <a:latin typeface="Candara" panose="020E0502030303020204" pitchFamily="34" charset="0"/>
                  </a:rPr>
                  <a:t>cube </a:t>
                </a:r>
                <a:r>
                  <a:rPr lang="en-US" sz="2400" dirty="0">
                    <a:latin typeface="Candara" panose="020E0502030303020204" pitchFamily="34" charset="0"/>
                  </a:rPr>
                  <a:t>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9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657344" cy="4893647"/>
              </a:xfrm>
              <a:prstGeom prst="rect">
                <a:avLst/>
              </a:prstGeom>
              <a:blipFill>
                <a:blip r:embed="rId2"/>
                <a:stretch>
                  <a:fillRect l="-1963" t="-996" b="-18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Calculate the </a:t>
                </a:r>
                <a:r>
                  <a:rPr lang="en-US" sz="2400" b="1" dirty="0">
                    <a:latin typeface="Candara" panose="020E0502030303020204" pitchFamily="34" charset="0"/>
                  </a:rPr>
                  <a:t>square</a:t>
                </a:r>
                <a:r>
                  <a:rPr lang="en-US" sz="2400" dirty="0">
                    <a:latin typeface="Candara" panose="020E0502030303020204" pitchFamily="34" charset="0"/>
                  </a:rPr>
                  <a:t>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8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Calculate the </a:t>
                </a:r>
                <a:r>
                  <a:rPr lang="en-US" sz="2400" b="1" dirty="0">
                    <a:latin typeface="Candara" panose="020E0502030303020204" pitchFamily="34" charset="0"/>
                  </a:rPr>
                  <a:t>cube </a:t>
                </a:r>
                <a:r>
                  <a:rPr lang="en-US" sz="2400" dirty="0">
                    <a:latin typeface="Candara" panose="020E0502030303020204" pitchFamily="34" charset="0"/>
                  </a:rPr>
                  <a:t>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8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569660"/>
              </a:xfrm>
              <a:prstGeom prst="rect">
                <a:avLst/>
              </a:prstGeom>
              <a:blipFill>
                <a:blip r:embed="rId3"/>
                <a:stretch>
                  <a:fillRect l="-2000" t="-3113" b="-81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834616"/>
                <a:ext cx="4572001" cy="15696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64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512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834616"/>
                <a:ext cx="4572001" cy="156966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70230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1998" cy="30469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Input the correct inequality sign: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3    4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7      6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1998" cy="3046988"/>
              </a:xfrm>
              <a:prstGeom prst="rect">
                <a:avLst/>
              </a:prstGeom>
              <a:blipFill>
                <a:blip r:embed="rId2"/>
                <a:stretch>
                  <a:fillRect l="-2000" t="-16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Input the correct inequality sign: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8     9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657343" y="824300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  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7343" y="824300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56336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65734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ndara" panose="020E0502030303020204" pitchFamily="34" charset="0"/>
              </a:rPr>
              <a:t>What is the seventh even number?</a:t>
            </a:r>
          </a:p>
          <a:p>
            <a:endParaRPr lang="en-US" sz="2400" dirty="0">
              <a:latin typeface="Candara" panose="020E0502030303020204" pitchFamily="34" charset="0"/>
            </a:endParaRPr>
          </a:p>
          <a:p>
            <a:endParaRPr lang="en-US" sz="2400" dirty="0">
              <a:latin typeface="Candara" panose="020E0502030303020204" pitchFamily="34" charset="0"/>
            </a:endParaRPr>
          </a:p>
          <a:p>
            <a:endParaRPr lang="en-US" sz="2400" dirty="0">
              <a:latin typeface="Candara" panose="020E0502030303020204" pitchFamily="34" charset="0"/>
            </a:endParaRPr>
          </a:p>
          <a:p>
            <a:endParaRPr lang="en-US" sz="2400" dirty="0">
              <a:latin typeface="Candara" panose="020E0502030303020204" pitchFamily="34" charset="0"/>
            </a:endParaRPr>
          </a:p>
          <a:p>
            <a:endParaRPr lang="en-US" sz="2400" dirty="0">
              <a:latin typeface="Candara" panose="020E0502030303020204" pitchFamily="34" charset="0"/>
            </a:endParaRPr>
          </a:p>
          <a:p>
            <a:endParaRPr lang="en-US" sz="2400" dirty="0">
              <a:latin typeface="Candara" panose="020E0502030303020204" pitchFamily="34" charset="0"/>
            </a:endParaRPr>
          </a:p>
          <a:p>
            <a:endParaRPr lang="en-US" sz="2400" dirty="0">
              <a:latin typeface="Candara" panose="020E0502030303020204" pitchFamily="34" charset="0"/>
            </a:endParaRPr>
          </a:p>
          <a:p>
            <a:r>
              <a:rPr lang="en-US" sz="2400" dirty="0">
                <a:latin typeface="Candara" panose="020E0502030303020204" pitchFamily="34" charset="0"/>
              </a:rPr>
              <a:t>What is the sixth odd number?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0" y="454968"/>
            <a:ext cx="4572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ndara" panose="020E0502030303020204" pitchFamily="34" charset="0"/>
              </a:rPr>
              <a:t>What is the ninth even number?</a:t>
            </a:r>
          </a:p>
          <a:p>
            <a:endParaRPr lang="en-US" sz="2400" dirty="0">
              <a:latin typeface="Candara" panose="020E0502030303020204" pitchFamily="34" charset="0"/>
            </a:endParaRPr>
          </a:p>
          <a:p>
            <a:endParaRPr lang="en-US" sz="2400" dirty="0">
              <a:latin typeface="Candara" panose="020E0502030303020204" pitchFamily="34" charset="0"/>
            </a:endParaRPr>
          </a:p>
          <a:p>
            <a:endParaRPr lang="en-US" sz="2400" dirty="0">
              <a:latin typeface="Candara" panose="020E0502030303020204" pitchFamily="34" charset="0"/>
            </a:endParaRPr>
          </a:p>
          <a:p>
            <a:endParaRPr lang="en-US" sz="2400" dirty="0">
              <a:latin typeface="Candara" panose="020E0502030303020204" pitchFamily="34" charset="0"/>
            </a:endParaRPr>
          </a:p>
          <a:p>
            <a:endParaRPr lang="en-US" sz="2400" dirty="0">
              <a:latin typeface="Candara" panose="020E0502030303020204" pitchFamily="34" charset="0"/>
            </a:endParaRPr>
          </a:p>
          <a:p>
            <a:endParaRPr lang="en-US" sz="2400" dirty="0">
              <a:latin typeface="Candara" panose="020E0502030303020204" pitchFamily="34" charset="0"/>
            </a:endParaRPr>
          </a:p>
          <a:p>
            <a:endParaRPr lang="en-US" sz="2400" dirty="0">
              <a:latin typeface="Candara" panose="020E0502030303020204" pitchFamily="34" charset="0"/>
            </a:endParaRPr>
          </a:p>
          <a:p>
            <a:r>
              <a:rPr lang="en-US" sz="2400" dirty="0">
                <a:latin typeface="Candara" panose="020E0502030303020204" pitchFamily="34" charset="0"/>
              </a:rPr>
              <a:t>What is the ninth odd number?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834616"/>
                <a:ext cx="4572001" cy="34163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16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(zero is even)</a:t>
                </a: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17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834616"/>
                <a:ext cx="4572001" cy="3416320"/>
              </a:xfrm>
              <a:prstGeom prst="rect">
                <a:avLst/>
              </a:prstGeom>
              <a:blipFill>
                <a:blip r:embed="rId2"/>
                <a:stretch>
                  <a:fillRect t="-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23850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Bounds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155517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Calculator skills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287105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Compound measures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309922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Converting between units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7706913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Decimals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4535086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Distance-Time and Speed-Time Graphs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1774850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Factors and multiples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4989970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Fractions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2819589"/>
      </p:ext>
    </p:extLst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Indices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4348906"/>
      </p:ext>
    </p:extLst>
  </p:cSld>
  <p:clrMapOvr>
    <a:masterClrMapping/>
  </p:clrMapOvr>
</p:sld>
</file>

<file path=ppt/slides/slide2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Listing strategies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1917671"/>
      </p:ext>
    </p:extLst>
  </p:cSld>
  <p:clrMapOvr>
    <a:masterClrMapping/>
  </p:clrMapOvr>
</p:sld>
</file>

<file path=ppt/slides/slide2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Negative numbers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0520126"/>
      </p:ext>
    </p:extLst>
  </p:cSld>
  <p:clrMapOvr>
    <a:masterClrMapping/>
  </p:clrMapOvr>
</p:sld>
</file>

<file path=ppt/slides/slide2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Order of operations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4307206"/>
      </p:ext>
    </p:extLst>
  </p:cSld>
  <p:clrMapOvr>
    <a:masterClrMapping/>
  </p:clrMapOvr>
</p:sld>
</file>

<file path=ppt/slides/slide2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Percentages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5456791"/>
      </p:ext>
    </p:extLst>
  </p:cSld>
  <p:clrMapOvr>
    <a:masterClrMapping/>
  </p:clrMapOvr>
</p:sld>
</file>

<file path=ppt/slides/slide3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Proportion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6815369"/>
      </p:ext>
    </p:extLst>
  </p:cSld>
  <p:clrMapOvr>
    <a:masterClrMapping/>
  </p:clrMapOvr>
</p:sld>
</file>

<file path=ppt/slides/slide3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Rates of flow/work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8163330"/>
      </p:ext>
    </p:extLst>
  </p:cSld>
  <p:clrMapOvr>
    <a:masterClrMapping/>
  </p:clrMapOvr>
</p:sld>
</file>

<file path=ppt/slides/slide3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Ratio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4138123"/>
      </p:ext>
    </p:extLst>
  </p:cSld>
  <p:clrMapOvr>
    <a:masterClrMapping/>
  </p:clrMapOvr>
</p:sld>
</file>

<file path=ppt/slides/slide3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Recurring decimals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7894797"/>
      </p:ext>
    </p:extLst>
  </p:cSld>
  <p:clrMapOvr>
    <a:masterClrMapping/>
  </p:clrMapOvr>
</p:sld>
</file>

<file path=ppt/slides/slide3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Rounding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7507566"/>
      </p:ext>
    </p:extLst>
  </p:cSld>
  <p:clrMapOvr>
    <a:masterClrMapping/>
  </p:clrMapOvr>
</p:sld>
</file>

<file path=ppt/slides/slide3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Sets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7034842"/>
      </p:ext>
    </p:extLst>
  </p:cSld>
  <p:clrMapOvr>
    <a:masterClrMapping/>
  </p:clrMapOvr>
</p:sld>
</file>

<file path=ppt/slides/slide4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Standard form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5696080"/>
      </p:ext>
    </p:extLst>
  </p:cSld>
  <p:clrMapOvr>
    <a:masterClrMapping/>
  </p:clrMapOvr>
</p:sld>
</file>

<file path=ppt/slides/slide4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Surds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93491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4479</TotalTime>
  <Words>21427</Words>
  <Application>Microsoft Office PowerPoint</Application>
  <PresentationFormat>On-screen Show (4:3)</PresentationFormat>
  <Paragraphs>8353</Paragraphs>
  <Slides>502</Slides>
  <Notes>32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502</vt:i4>
      </vt:variant>
    </vt:vector>
  </HeadingPairs>
  <TitlesOfParts>
    <vt:vector size="508" baseType="lpstr">
      <vt:lpstr>Arial</vt:lpstr>
      <vt:lpstr>Calibri</vt:lpstr>
      <vt:lpstr>Calibri Light</vt:lpstr>
      <vt:lpstr>Cambria Math</vt:lpstr>
      <vt:lpstr>Candara</vt:lpstr>
      <vt:lpstr>Office Theme</vt:lpstr>
      <vt:lpstr>PowerPoint Presentation</vt:lpstr>
      <vt:lpstr>PowerPoint Presentation</vt:lpstr>
      <vt:lpstr>NUMBER (GCSE / IGCSE)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Algebra</dc:title>
  <dc:creator>cspeller</dc:creator>
  <cp:lastModifiedBy>Chris Speller</cp:lastModifiedBy>
  <cp:revision>304</cp:revision>
  <dcterms:created xsi:type="dcterms:W3CDTF">2020-05-18T02:11:06Z</dcterms:created>
  <dcterms:modified xsi:type="dcterms:W3CDTF">2020-08-31T15:55:02Z</dcterms:modified>
</cp:coreProperties>
</file>