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84.xml" ContentType="application/vnd.openxmlformats-officedocument.presentationml.slide+xml"/>
  <Override PartName="/ppt/slides/slide385.xml" ContentType="application/vnd.openxmlformats-officedocument.presentationml.slide+xml"/>
  <Override PartName="/ppt/slides/slide386.xml" ContentType="application/vnd.openxmlformats-officedocument.presentationml.slide+xml"/>
  <Override PartName="/ppt/slides/slide387.xml" ContentType="application/vnd.openxmlformats-officedocument.presentationml.slide+xml"/>
  <Override PartName="/ppt/slides/slide388.xml" ContentType="application/vnd.openxmlformats-officedocument.presentationml.slide+xml"/>
  <Override PartName="/ppt/slides/slide389.xml" ContentType="application/vnd.openxmlformats-officedocument.presentationml.slide+xml"/>
  <Override PartName="/ppt/slides/slide390.xml" ContentType="application/vnd.openxmlformats-officedocument.presentationml.slide+xml"/>
  <Override PartName="/ppt/slides/slide391.xml" ContentType="application/vnd.openxmlformats-officedocument.presentationml.slide+xml"/>
  <Override PartName="/ppt/slides/slide392.xml" ContentType="application/vnd.openxmlformats-officedocument.presentationml.slide+xml"/>
  <Override PartName="/ppt/slides/slide393.xml" ContentType="application/vnd.openxmlformats-officedocument.presentationml.slide+xml"/>
  <Override PartName="/ppt/slides/slide394.xml" ContentType="application/vnd.openxmlformats-officedocument.presentationml.slide+xml"/>
  <Override PartName="/ppt/slides/slide395.xml" ContentType="application/vnd.openxmlformats-officedocument.presentationml.slide+xml"/>
  <Override PartName="/ppt/slides/slide396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11" r:id="rId381"/>
    <p:sldId id="1269" r:id="rId382"/>
    <p:sldId id="1270" r:id="rId383"/>
    <p:sldId id="1272" r:id="rId384"/>
    <p:sldId id="1271" r:id="rId385"/>
    <p:sldId id="1275" r:id="rId386"/>
    <p:sldId id="1273" r:id="rId387"/>
    <p:sldId id="1276" r:id="rId388"/>
    <p:sldId id="1277" r:id="rId389"/>
    <p:sldId id="1274" r:id="rId390"/>
    <p:sldId id="1279" r:id="rId391"/>
    <p:sldId id="1278" r:id="rId392"/>
    <p:sldId id="1280" r:id="rId393"/>
    <p:sldId id="1281" r:id="rId394"/>
    <p:sldId id="1282" r:id="rId395"/>
    <p:sldId id="1283" r:id="rId396"/>
    <p:sldId id="1284" r:id="rId39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81" Type="http://schemas.openxmlformats.org/officeDocument/2006/relationships/slide" Target="slides/slide380.xml"/><Relationship Id="rId382" Type="http://schemas.openxmlformats.org/officeDocument/2006/relationships/slide" Target="slides/slide381.xml"/><Relationship Id="rId383" Type="http://schemas.openxmlformats.org/officeDocument/2006/relationships/slide" Target="slides/slide382.xml"/><Relationship Id="rId384" Type="http://schemas.openxmlformats.org/officeDocument/2006/relationships/slide" Target="slides/slide383.xml"/><Relationship Id="rId385" Type="http://schemas.openxmlformats.org/officeDocument/2006/relationships/slide" Target="slides/slide384.xml"/><Relationship Id="rId386" Type="http://schemas.openxmlformats.org/officeDocument/2006/relationships/slide" Target="slides/slide385.xml"/><Relationship Id="rId387" Type="http://schemas.openxmlformats.org/officeDocument/2006/relationships/slide" Target="slides/slide386.xml"/><Relationship Id="rId388" Type="http://schemas.openxmlformats.org/officeDocument/2006/relationships/slide" Target="slides/slide387.xml"/><Relationship Id="rId389" Type="http://schemas.openxmlformats.org/officeDocument/2006/relationships/slide" Target="slides/slide388.xml"/><Relationship Id="rId390" Type="http://schemas.openxmlformats.org/officeDocument/2006/relationships/slide" Target="slides/slide389.xml"/><Relationship Id="rId391" Type="http://schemas.openxmlformats.org/officeDocument/2006/relationships/slide" Target="slides/slide390.xml"/><Relationship Id="rId392" Type="http://schemas.openxmlformats.org/officeDocument/2006/relationships/slide" Target="slides/slide391.xml"/><Relationship Id="rId393" Type="http://schemas.openxmlformats.org/officeDocument/2006/relationships/slide" Target="slides/slide392.xml"/><Relationship Id="rId394" Type="http://schemas.openxmlformats.org/officeDocument/2006/relationships/slide" Target="slides/slide393.xml"/><Relationship Id="rId395" Type="http://schemas.openxmlformats.org/officeDocument/2006/relationships/slide" Target="slides/slide394.xml"/><Relationship Id="rId396" Type="http://schemas.openxmlformats.org/officeDocument/2006/relationships/slide" Target="slides/slide395.xml"/><Relationship Id="rId397" Type="http://schemas.openxmlformats.org/officeDocument/2006/relationships/slide" Target="slides/slide396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1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2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3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4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5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6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7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8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9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0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1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2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3.xml"/></Relationships>
</file>

<file path=ppt/notesSlides/_rels/notesSlide1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4.xml"/></Relationships>
</file>

<file path=ppt/notesSlides/_rels/notesSlide1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5.xml"/></Relationships>
</file>

<file path=ppt/notesSlides/_rels/notesSlide1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6.xml"/></Relationship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359935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01685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48035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1218049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4173700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265426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284870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853445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853390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320499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69048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853631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653357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820954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796586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396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26163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8.xml"/><Relationship Id="rId3" Type="http://schemas.openxmlformats.org/officeDocument/2006/relationships/image" Target="../media/image8310.png"/><Relationship Id="rId4" Type="http://schemas.openxmlformats.org/officeDocument/2006/relationships/image" Target="../media/image8320.png"/><Relationship Id="rId5" Type="http://schemas.openxmlformats.org/officeDocument/2006/relationships/image" Target="../media/image8330.png"/></Relationships>
</file>

<file path=ppt/slides/_rels/slide3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9.xml"/><Relationship Id="rId3" Type="http://schemas.openxmlformats.org/officeDocument/2006/relationships/image" Target="../media/image8340.png"/><Relationship Id="rId4" Type="http://schemas.openxmlformats.org/officeDocument/2006/relationships/image" Target="../media/image8350.png"/><Relationship Id="rId5" Type="http://schemas.openxmlformats.org/officeDocument/2006/relationships/image" Target="../media/image8360.png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0.xml"/><Relationship Id="rId3" Type="http://schemas.openxmlformats.org/officeDocument/2006/relationships/image" Target="../media/image8370.png"/><Relationship Id="rId4" Type="http://schemas.openxmlformats.org/officeDocument/2006/relationships/image" Target="../media/image8380.png"/><Relationship Id="rId5" Type="http://schemas.openxmlformats.org/officeDocument/2006/relationships/image" Target="../media/image8390.png"/></Relationships>
</file>

<file path=ppt/slides/_rels/slide3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1.xml"/><Relationship Id="rId3" Type="http://schemas.openxmlformats.org/officeDocument/2006/relationships/image" Target="../media/image8410.png"/><Relationship Id="rId4" Type="http://schemas.openxmlformats.org/officeDocument/2006/relationships/image" Target="../media/image8420.png"/><Relationship Id="rId5" Type="http://schemas.openxmlformats.org/officeDocument/2006/relationships/image" Target="../media/image8430.png"/></Relationships>
</file>

<file path=ppt/slides/_rels/slide3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2.xml"/><Relationship Id="rId3" Type="http://schemas.openxmlformats.org/officeDocument/2006/relationships/image" Target="../media/image8440.png"/><Relationship Id="rId4" Type="http://schemas.openxmlformats.org/officeDocument/2006/relationships/image" Target="../media/image8450.png"/><Relationship Id="rId5" Type="http://schemas.openxmlformats.org/officeDocument/2006/relationships/image" Target="../media/image8460.png"/><Relationship Id="rId6" Type="http://schemas.openxmlformats.org/officeDocument/2006/relationships/image" Target="../media/image864.png"/><Relationship Id="rId7" Type="http://schemas.openxmlformats.org/officeDocument/2006/relationships/image" Target="../media/image8480.png"/><Relationship Id="rId8" Type="http://schemas.openxmlformats.org/officeDocument/2006/relationships/image" Target="../media/image8490.png"/></Relationships>
</file>

<file path=ppt/slides/_rels/slide3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3.xml"/><Relationship Id="rId3" Type="http://schemas.openxmlformats.org/officeDocument/2006/relationships/image" Target="../media/image8520.png"/><Relationship Id="rId4" Type="http://schemas.openxmlformats.org/officeDocument/2006/relationships/image" Target="../media/image8530.png"/><Relationship Id="rId5" Type="http://schemas.openxmlformats.org/officeDocument/2006/relationships/image" Target="../media/image8540.png"/><Relationship Id="rId6" Type="http://schemas.openxmlformats.org/officeDocument/2006/relationships/image" Target="../media/image865.png"/></Relationships>
</file>

<file path=ppt/slides/_rels/slide3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4.xml"/><Relationship Id="rId3" Type="http://schemas.openxmlformats.org/officeDocument/2006/relationships/image" Target="../media/image8560.png"/><Relationship Id="rId4" Type="http://schemas.openxmlformats.org/officeDocument/2006/relationships/image" Target="../media/image8570.png"/><Relationship Id="rId5" Type="http://schemas.openxmlformats.org/officeDocument/2006/relationships/image" Target="../media/image8580.png"/><Relationship Id="rId6" Type="http://schemas.openxmlformats.org/officeDocument/2006/relationships/image" Target="../media/image866.png"/></Relationships>
</file>

<file path=ppt/slides/_rels/slide3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5.xml"/><Relationship Id="rId3" Type="http://schemas.openxmlformats.org/officeDocument/2006/relationships/image" Target="../media/image8610.png"/><Relationship Id="rId4" Type="http://schemas.openxmlformats.org/officeDocument/2006/relationships/image" Target="../media/image8620.png"/><Relationship Id="rId5" Type="http://schemas.openxmlformats.org/officeDocument/2006/relationships/image" Target="../media/image8630.png"/></Relationships>
</file>

<file path=ppt/slides/_rels/slide3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6.xml"/><Relationship Id="rId3" Type="http://schemas.openxmlformats.org/officeDocument/2006/relationships/image" Target="../media/image8640.png"/><Relationship Id="rId4" Type="http://schemas.openxmlformats.org/officeDocument/2006/relationships/image" Target="../media/image8650.png"/><Relationship Id="rId5" Type="http://schemas.openxmlformats.org/officeDocument/2006/relationships/image" Target="../media/image8660.png"/><Relationship Id="rId6" Type="http://schemas.openxmlformats.org/officeDocument/2006/relationships/image" Target="../media/image867.png"/><Relationship Id="rId7" Type="http://schemas.openxmlformats.org/officeDocument/2006/relationships/image" Target="../media/image8680.png"/><Relationship Id="rId8" Type="http://schemas.openxmlformats.org/officeDocument/2006/relationships/image" Target="../media/image8690.png"/></Relationships>
</file>

<file path=ppt/slides/_rels/slide3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7.xml"/><Relationship Id="rId3" Type="http://schemas.openxmlformats.org/officeDocument/2006/relationships/image" Target="../media/image8710.png"/><Relationship Id="rId4" Type="http://schemas.openxmlformats.org/officeDocument/2006/relationships/image" Target="../media/image8720.png"/><Relationship Id="rId5" Type="http://schemas.openxmlformats.org/officeDocument/2006/relationships/image" Target="../media/image873.png"/><Relationship Id="rId6" Type="http://schemas.openxmlformats.org/officeDocument/2006/relationships/image" Target="../media/image868.png"/></Relationships>
</file>

<file path=ppt/slides/_rels/slide3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8.xml"/><Relationship Id="rId3" Type="http://schemas.openxmlformats.org/officeDocument/2006/relationships/image" Target="../media/image875.png"/><Relationship Id="rId4" Type="http://schemas.openxmlformats.org/officeDocument/2006/relationships/image" Target="../media/image876.png"/><Relationship Id="rId5" Type="http://schemas.openxmlformats.org/officeDocument/2006/relationships/image" Target="../media/image877.png"/><Relationship Id="rId6" Type="http://schemas.openxmlformats.org/officeDocument/2006/relationships/image" Target="../media/image869.png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9.xml"/><Relationship Id="rId3" Type="http://schemas.openxmlformats.org/officeDocument/2006/relationships/image" Target="../media/image879.png"/><Relationship Id="rId4" Type="http://schemas.openxmlformats.org/officeDocument/2006/relationships/image" Target="../media/image882.png"/><Relationship Id="rId5" Type="http://schemas.openxmlformats.org/officeDocument/2006/relationships/image" Target="../media/image883.png"/><Relationship Id="rId6" Type="http://schemas.openxmlformats.org/officeDocument/2006/relationships/image" Target="../media/image871.png"/><Relationship Id="rId7" Type="http://schemas.openxmlformats.org/officeDocument/2006/relationships/image" Target="../media/image872.png"/></Relationships>
</file>

<file path=ppt/slides/_rels/slide3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0.xml"/><Relationship Id="rId3" Type="http://schemas.openxmlformats.org/officeDocument/2006/relationships/image" Target="../media/image886.png"/><Relationship Id="rId4" Type="http://schemas.openxmlformats.org/officeDocument/2006/relationships/image" Target="../media/image887.png"/><Relationship Id="rId5" Type="http://schemas.openxmlformats.org/officeDocument/2006/relationships/image" Target="../media/image888.png"/><Relationship Id="rId6" Type="http://schemas.openxmlformats.org/officeDocument/2006/relationships/image" Target="../media/image874.png"/><Relationship Id="rId7" Type="http://schemas.openxmlformats.org/officeDocument/2006/relationships/image" Target="../media/image878.png"/></Relationships>
</file>

<file path=ppt/slides/_rels/slide3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1.xml"/><Relationship Id="rId3" Type="http://schemas.openxmlformats.org/officeDocument/2006/relationships/image" Target="../media/image892.png"/><Relationship Id="rId4" Type="http://schemas.openxmlformats.org/officeDocument/2006/relationships/image" Target="../media/image893.png"/><Relationship Id="rId5" Type="http://schemas.openxmlformats.org/officeDocument/2006/relationships/image" Target="../media/image894.png"/><Relationship Id="rId6" Type="http://schemas.openxmlformats.org/officeDocument/2006/relationships/image" Target="../media/image884.png"/></Relationships>
</file>

<file path=ppt/slides/_rels/slide3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2.xml"/><Relationship Id="rId3" Type="http://schemas.openxmlformats.org/officeDocument/2006/relationships/image" Target="../media/image896.png"/><Relationship Id="rId4" Type="http://schemas.openxmlformats.org/officeDocument/2006/relationships/image" Target="../media/image897.png"/><Relationship Id="rId5" Type="http://schemas.openxmlformats.org/officeDocument/2006/relationships/image" Target="../media/image898.png"/><Relationship Id="rId6" Type="http://schemas.openxmlformats.org/officeDocument/2006/relationships/image" Target="../media/image885.png"/></Relationships>
</file>

<file path=ppt/slides/_rels/slide3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3.xml"/><Relationship Id="rId3" Type="http://schemas.openxmlformats.org/officeDocument/2006/relationships/image" Target="../media/image901.png"/><Relationship Id="rId4" Type="http://schemas.openxmlformats.org/officeDocument/2006/relationships/image" Target="../media/image902.png"/><Relationship Id="rId5" Type="http://schemas.openxmlformats.org/officeDocument/2006/relationships/image" Target="../media/image903.png"/><Relationship Id="rId6" Type="http://schemas.openxmlformats.org/officeDocument/2006/relationships/image" Target="../media/image889.png"/><Relationship Id="rId7" Type="http://schemas.openxmlformats.org/officeDocument/2006/relationships/image" Target="../media/image905.png"/><Relationship Id="rId8" Type="http://schemas.openxmlformats.org/officeDocument/2006/relationships/image" Target="../media/image906.png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09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eqAr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as a column vector: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09457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516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as a column vector: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516960"/>
              </a:xfrm>
              <a:prstGeom prst="rect">
                <a:avLst/>
              </a:prstGeom>
              <a:blipFill>
                <a:blip r:embed="rId4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118614"/>
                <a:ext cx="4572001" cy="40305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23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118614"/>
                <a:ext cx="4572001" cy="40305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930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509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eqAr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as a column vector: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509457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55169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down as a column vector: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5516960"/>
              </a:xfrm>
              <a:prstGeom prst="rect">
                <a:avLst/>
              </a:prstGeom>
              <a:blipFill>
                <a:blip r:embed="rId4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118614"/>
                <a:ext cx="4572001" cy="40281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9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:endParaRPr lang="en-US" sz="12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−5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118614"/>
                <a:ext cx="4572001" cy="40281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739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032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eqAr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magnitude of: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032129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039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magnitude of: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039632"/>
              </a:xfrm>
              <a:prstGeom prst="rect">
                <a:avLst/>
              </a:prstGeom>
              <a:blipFill>
                <a:blip r:embed="rId4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118614"/>
                <a:ext cx="4572001" cy="239539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118614"/>
                <a:ext cx="4572001" cy="239539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270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032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eqAr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magnitude of: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032129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039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magnitude of: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039632"/>
              </a:xfrm>
              <a:prstGeom prst="rect">
                <a:avLst/>
              </a:prstGeom>
              <a:blipFill>
                <a:blip r:embed="rId4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118614"/>
                <a:ext cx="4572001" cy="24467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118614"/>
                <a:ext cx="4572001" cy="24467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862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6329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 is a parallelogram. Express the following in terms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𝐵𝐶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𝐴𝐶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𝐵𝐷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6329553"/>
              </a:xfrm>
              <a:prstGeom prst="rect">
                <a:avLst/>
              </a:prstGeom>
              <a:blipFill>
                <a:blip r:embed="rId3"/>
                <a:stretch>
                  <a:fillRect l="-2000" t="-771" r="-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329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 is a parallelogram. Express the following in terms of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𝐶𝐴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329553"/>
              </a:xfrm>
              <a:prstGeom prst="rect">
                <a:avLst/>
              </a:prstGeom>
              <a:blipFill>
                <a:blip r:embed="rId4"/>
                <a:stretch>
                  <a:fillRect l="-2000" t="-770"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282747" y="3660368"/>
                <a:ext cx="1812997" cy="3108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𝒒</m:t>
                      </m:r>
                    </m:oMath>
                  </m:oMathPara>
                </a14:m>
                <a:endParaRPr lang="en-US" sz="28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2747" y="3660368"/>
                <a:ext cx="1812997" cy="31085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947" y="1461623"/>
            <a:ext cx="4233405" cy="21987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286000" y="1424328"/>
                <a:ext cx="3168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1424328"/>
                <a:ext cx="31683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24256" y="2191663"/>
                <a:ext cx="31683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b="1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256" y="2191663"/>
                <a:ext cx="31683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788" y="1461623"/>
            <a:ext cx="4233405" cy="219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44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769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eqArr>
                        </m:e>
                      </m: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 is a parallelogram.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has coordinates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(5, 7)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coordinates of C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769511"/>
              </a:xfrm>
              <a:prstGeom prst="rect">
                <a:avLst/>
              </a:prstGeom>
              <a:blipFill>
                <a:blip r:embed="rId3"/>
                <a:stretch>
                  <a:fillRect l="-2000" b="-2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769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𝐴𝐷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eqArr>
                        </m:e>
                      </m: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 is a parallelogram.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has coordinates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(5, 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coordinates of C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769511"/>
              </a:xfrm>
              <a:prstGeom prst="rect">
                <a:avLst/>
              </a:prstGeom>
              <a:blipFill>
                <a:blip r:embed="rId4"/>
                <a:stretch>
                  <a:fillRect l="-2000" b="-20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521331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(11, 12)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5213318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953" y="603928"/>
            <a:ext cx="3352487" cy="274059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1756" y="603928"/>
            <a:ext cx="3352487" cy="2740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23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986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 is the midpoint of OR.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Q is the midpoint of AB.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𝑃𝑅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length of PQ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length of PR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986185"/>
              </a:xfrm>
              <a:prstGeom prst="rect">
                <a:avLst/>
              </a:prstGeom>
              <a:blipFill>
                <a:blip r:embed="rId3"/>
                <a:stretch>
                  <a:fillRect l="-2000" t="-2454" b="-58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861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 is the midpoint of OR.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Q is the midpoint of AB.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𝑃𝑅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𝑃𝑄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length of PQ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length of PR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86185"/>
              </a:xfrm>
              <a:prstGeom prst="rect">
                <a:avLst/>
              </a:prstGeom>
              <a:blipFill>
                <a:blip r:embed="rId4"/>
                <a:stretch>
                  <a:fillRect l="-2000" t="-2454" b="-58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4684496"/>
                <a:ext cx="45720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684496"/>
                <a:ext cx="4572000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889" y="2345571"/>
            <a:ext cx="4210304" cy="217837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889" y="2340594"/>
            <a:ext cx="4210304" cy="217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60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438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1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the vectors in terms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𝐴𝑂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𝐵𝑂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438138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4381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𝑂𝐴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𝑂𝐵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the vectors in terms of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𝐴𝑂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𝐵𝑂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438138"/>
              </a:xfrm>
              <a:prstGeom prst="rect">
                <a:avLst/>
              </a:prstGeom>
              <a:blipFill>
                <a:blip r:embed="rId4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2818109"/>
                <a:ext cx="3113977" cy="1969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−2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−5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+3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−4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2818109"/>
                <a:ext cx="3113977" cy="19697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99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295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ABCDEF is a regular hexagon with centre O.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the following in terms of 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and/or 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𝐸𝐹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𝐷𝐶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𝐵𝐶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𝐴𝐹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295972"/>
              </a:xfrm>
              <a:prstGeom prst="rect">
                <a:avLst/>
              </a:prstGeom>
              <a:blipFill>
                <a:blip r:embed="rId3"/>
                <a:stretch>
                  <a:fillRect l="-2000" t="-668" r="-2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187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ABCDEF is a regular hexagon with centre O. 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the following in terms of 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and/or 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𝐹𝐴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𝐶𝐵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𝐹𝐸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𝐶𝐷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187976"/>
              </a:xfrm>
              <a:prstGeom prst="rect">
                <a:avLst/>
              </a:prstGeom>
              <a:blipFill>
                <a:blip r:embed="rId4"/>
                <a:stretch>
                  <a:fillRect l="-2000" t="-788" r="-24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473064" y="3867308"/>
                <a:ext cx="1074677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−6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3064" y="3867308"/>
                <a:ext cx="1074677" cy="26776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9437" y="1608994"/>
            <a:ext cx="2697032" cy="22583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511450" y="2261634"/>
                <a:ext cx="31683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1200" b="1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1450" y="2261634"/>
                <a:ext cx="316838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625367" y="2261633"/>
                <a:ext cx="31683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2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367" y="2261633"/>
                <a:ext cx="316838" cy="276999"/>
              </a:xfrm>
              <a:prstGeom prst="rect">
                <a:avLst/>
              </a:prstGeom>
              <a:blipFill>
                <a:blip r:embed="rId8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906" y="1608994"/>
            <a:ext cx="2697032" cy="225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07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1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OABC is a parallelogram.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𝐴𝑃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𝑂𝑄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𝑂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Find, in terms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𝑃𝑄</m:t>
                        </m:r>
                      </m:e>
                    </m:acc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19719"/>
              </a:xfrm>
              <a:prstGeom prst="rect">
                <a:avLst/>
              </a:prstGeom>
              <a:blipFill>
                <a:blip r:embed="rId3"/>
                <a:stretch>
                  <a:fillRect l="-2000" t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4197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OABC is a parallelogram.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𝒄</m:t>
                    </m:r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𝐴𝑃</m:t>
                          </m:r>
                        </m:e>
                      </m:acc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𝐴𝐵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𝑂𝑄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Find, in terms of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𝑃𝑄</m:t>
                        </m:r>
                      </m:e>
                    </m:acc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419719"/>
              </a:xfrm>
              <a:prstGeom prst="rect">
                <a:avLst/>
              </a:prstGeom>
              <a:blipFill>
                <a:blip r:embed="rId4"/>
                <a:stretch>
                  <a:fillRect l="-2000" t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5984783"/>
                <a:ext cx="4566982" cy="7913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5984783"/>
                <a:ext cx="4566982" cy="791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8496" y="3256354"/>
            <a:ext cx="3182112" cy="16291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5478" y="3256354"/>
            <a:ext cx="4284235" cy="219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115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141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OACB is a parallelogram.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 is the point such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point N divided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4:1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an expression for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𝑂𝑁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141373"/>
              </a:xfrm>
              <a:prstGeom prst="rect">
                <a:avLst/>
              </a:prstGeom>
              <a:blipFill>
                <a:blip r:embed="rId3"/>
                <a:stretch>
                  <a:fillRect l="-2000" t="-1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1413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OACB is a parallelogram.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D is the point such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𝐴𝐶</m:t>
                        </m:r>
                      </m:e>
                    </m:ac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𝐶𝐷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point N divided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the ratio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:1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an expression for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𝑂𝑁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141373"/>
              </a:xfrm>
              <a:prstGeom prst="rect">
                <a:avLst/>
              </a:prstGeom>
              <a:blipFill>
                <a:blip r:embed="rId4"/>
                <a:stretch>
                  <a:fillRect l="-2000" t="-1550" r="-1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594895"/>
                <a:ext cx="4566982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594895"/>
                <a:ext cx="4566982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058" y="2920439"/>
            <a:ext cx="4299880" cy="150349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0569" y="2920439"/>
            <a:ext cx="4299880" cy="150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1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OABC is a parallelogram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N is the point on OB such that ON:NB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=2:1</m:t>
                    </m:r>
                  </m:oMath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M is the midpoint of BC.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a vector method to show that ANM is a straight line.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477328"/>
              </a:xfrm>
              <a:prstGeom prst="rect">
                <a:avLst/>
              </a:prstGeom>
              <a:blipFill>
                <a:blip r:embed="rId3"/>
                <a:stretch>
                  <a:fillRect l="-1067" t="-2066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064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 is the midpoint of PQ.</a:t>
                </a:r>
                <a:endParaRPr lang="en-US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X is the point on QR such that QX:XR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:1</m:t>
                    </m:r>
                  </m:oMath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PRY is a straight line.</a:t>
                </a: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R is the midpoint of the straight line PRY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𝑃𝑊</m:t>
                        </m:r>
                      </m:e>
                    </m:acc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𝑃𝑅</m:t>
                        </m:r>
                      </m:e>
                    </m:acc>
                    <m:r>
                      <a:rPr lang="en-US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Use a vector method to show that WXY is a straight line.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064924"/>
              </a:xfrm>
              <a:prstGeom prst="rect">
                <a:avLst/>
              </a:prstGeom>
              <a:blipFill>
                <a:blip r:embed="rId4"/>
                <a:stretch>
                  <a:fillRect l="-1067" t="-1475" b="-3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4143818"/>
                <a:ext cx="4566982" cy="23530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𝑊𝑋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𝑊𝑋</m:t>
                          </m:r>
                        </m:e>
                      </m:acc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𝑊𝑋</m:t>
                        </m:r>
                      </m:e>
                    </m:acc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is a 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𝑊</m:t>
                        </m:r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𝑌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parallel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is a common point.</a:t>
                </a:r>
              </a:p>
              <a:p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WXY is a straight line.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143818"/>
                <a:ext cx="4566982" cy="2353016"/>
              </a:xfrm>
              <a:prstGeom prst="rect">
                <a:avLst/>
              </a:prstGeom>
              <a:blipFill>
                <a:blip r:embed="rId5"/>
                <a:stretch>
                  <a:fillRect l="-267" b="-4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5774" y="1665666"/>
            <a:ext cx="2632113" cy="19634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666" y="2529534"/>
            <a:ext cx="3343686" cy="138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6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067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BACD is a trapezium.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 is parallel to DC.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 is the point on diagonal DB such that DE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DB.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Show by a vector method that BC is parallel to AE.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067425"/>
              </a:xfrm>
              <a:prstGeom prst="rect">
                <a:avLst/>
              </a:prstGeom>
              <a:blipFill>
                <a:blip r:embed="rId3"/>
                <a:stretch>
                  <a:fillRect l="-1333" t="-1475" b="-44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4129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 is the point on OM such that OP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OM.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Q is the midpoint of ON.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R is the midpoint of PN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𝑂𝑃</m:t>
                        </m:r>
                      </m:e>
                    </m:acc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0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endParaRPr lang="en-US" sz="20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Show by a vector method that QR is parallel to OP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412968"/>
              </a:xfrm>
              <a:prstGeom prst="rect">
                <a:avLst/>
              </a:prstGeom>
              <a:blipFill>
                <a:blip r:embed="rId4"/>
                <a:stretch>
                  <a:fillRect l="-1333" b="-35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4143818"/>
                <a:ext cx="4566982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𝑄𝑅</m:t>
                          </m:r>
                        </m:e>
                      </m:acc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𝑂𝑃</m:t>
                          </m:r>
                        </m:e>
                      </m:acc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𝑄𝑅</m:t>
                          </m:r>
                        </m:e>
                      </m:acc>
                      <m:r>
                        <a:rPr lang="en-US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acc>
                        <m:accPr>
                          <m:chr m:val="⃗"/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𝑂𝑃</m:t>
                          </m:r>
                        </m:e>
                      </m:acc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𝑄𝑅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is a multiple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𝑂𝑃</m:t>
                        </m:r>
                      </m:e>
                    </m:acc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parallel</a:t>
                </a: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143818"/>
                <a:ext cx="4566982" cy="26776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9971" y="2301422"/>
            <a:ext cx="2785726" cy="12038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247" y="2903338"/>
            <a:ext cx="2538450" cy="169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672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4926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𝑃𝑄</m:t>
                          </m:r>
                        </m:e>
                      </m:acc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1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US" sz="24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24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1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lies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𝑃𝑅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𝑃𝑀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𝑃𝑅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point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lies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𝑃𝑄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𝑃𝑁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𝑃𝑄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𝑀𝑁</m:t>
                        </m:r>
                      </m:e>
                    </m:acc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400" b="1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a constant to be found.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492623"/>
              </a:xfrm>
              <a:prstGeom prst="rect">
                <a:avLst/>
              </a:prstGeom>
              <a:blipFill>
                <a:blip r:embed="rId3"/>
                <a:stretch>
                  <a:fillRect l="-2000" r="-267" b="-29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168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the point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𝐴𝑃</m:t>
                    </m:r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𝑃𝐵</m:t>
                    </m:r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=3:2</m:t>
                    </m:r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𝑂𝑃</m:t>
                        </m:r>
                      </m:e>
                    </m:ac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(2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a constant to be found.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16853"/>
              </a:xfrm>
              <a:prstGeom prst="rect">
                <a:avLst/>
              </a:prstGeom>
              <a:blipFill>
                <a:blip r:embed="rId4"/>
                <a:stretch>
                  <a:fillRect l="-2000" t="-3019" r="-2133" b="-7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4143818"/>
                <a:ext cx="4566982" cy="786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143818"/>
                <a:ext cx="4566982" cy="786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1442" y="2053264"/>
            <a:ext cx="4053115" cy="20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03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772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ABCDEF is a regular hexagon with centre O.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line AB is extended to the point K so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=1:3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𝐶𝐾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772041"/>
              </a:xfrm>
              <a:prstGeom prst="rect">
                <a:avLst/>
              </a:prstGeom>
              <a:blipFill>
                <a:blip r:embed="rId3"/>
                <a:stretch>
                  <a:fillRect l="-2000" t="-1758" r="-2267" b="-3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772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ABCDEF is a regular hexagon with centre O.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𝑂𝐵</m:t>
                        </m:r>
                      </m:e>
                    </m:ac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line AB is extended to the point K so that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𝐵𝐾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=1:2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Write the vector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𝐶𝐾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b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772041"/>
              </a:xfrm>
              <a:prstGeom prst="rect">
                <a:avLst/>
              </a:prstGeom>
              <a:blipFill>
                <a:blip r:embed="rId4"/>
                <a:stretch>
                  <a:fillRect l="-2000" t="-1758" r="-2400" b="-39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5678735"/>
                <a:ext cx="4566982" cy="5088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𝐶𝐾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5678735"/>
                <a:ext cx="4566982" cy="5088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3936" y="2906694"/>
            <a:ext cx="3159885" cy="267374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936" y="3004986"/>
            <a:ext cx="3159885" cy="2673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248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47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 is a straight line.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=2:7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47521"/>
              </a:xfrm>
              <a:prstGeom prst="rect">
                <a:avLst/>
              </a:prstGeom>
              <a:blipFill>
                <a:blip r:embed="rId3"/>
                <a:stretch>
                  <a:fillRect l="-2000" t="-3902" b="-10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475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ABC is a straight line.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𝐴𝐵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𝐵𝐶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=2:5</m:t>
                      </m:r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𝑂𝐶</m:t>
                        </m:r>
                      </m:e>
                    </m:ac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in terms of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</a:t>
                </a:r>
                <a:r>
                  <a:rPr lang="en-US" sz="2400" b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47521"/>
              </a:xfrm>
              <a:prstGeom prst="rect">
                <a:avLst/>
              </a:prstGeom>
              <a:blipFill>
                <a:blip r:embed="rId4"/>
                <a:stretch>
                  <a:fillRect l="-2000" t="-3902" b="-102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5678735"/>
                <a:ext cx="4566982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𝑂𝐶</m:t>
                          </m:r>
                        </m:e>
                      </m:acc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𝒂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5678735"/>
                <a:ext cx="4566982" cy="7838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369" y="1783960"/>
            <a:ext cx="3990360" cy="30343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272" y="1783961"/>
            <a:ext cx="3869008" cy="2942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475386" y="3522451"/>
                <a:ext cx="987398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386" y="3522451"/>
                <a:ext cx="987398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841069" y="4556272"/>
                <a:ext cx="987398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069" y="4556272"/>
                <a:ext cx="987398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7887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