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4.xml" ContentType="application/vnd.openxmlformats-officedocument.presentationml.slide+xml"/>
  <Override PartName="/ppt/slides/slide135.xml" ContentType="application/vnd.openxmlformats-officedocument.presentationml.slide+xml"/>
  <Override PartName="/ppt/slides/slide160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29.xml" ContentType="application/vnd.openxmlformats-officedocument.presentationml.slide+xml"/>
  <Override PartName="/ppt/slides/slide257.xml" ContentType="application/vnd.openxmlformats-officedocument.presentationml.slide+xml"/>
  <Override PartName="/ppt/slides/slide284.xml" ContentType="application/vnd.openxmlformats-officedocument.presentationml.slide+xml"/>
  <Override PartName="/ppt/slides/slide3.xml" ContentType="application/vnd.openxmlformats-officedocument.presentationml.slide+xml"/>
  <Override PartName="/ppt/slides/slide31.xml" ContentType="application/vnd.openxmlformats-officedocument.presentationml.slide+xml"/>
  <Override PartName="/ppt/slides/slide325.xml" ContentType="application/vnd.openxmlformats-officedocument.presentationml.slide+xml"/>
  <Override PartName="/ppt/slides/slide353.xml" ContentType="application/vnd.openxmlformats-officedocument.presentationml.slide+xml"/>
  <Override PartName="/ppt/slides/slide371.xml" ContentType="application/vnd.openxmlformats-officedocument.presentationml.slide+xml"/>
  <Override PartName="/ppt/slides/slide380.xml" ContentType="application/vnd.openxmlformats-officedocument.presentationml.slide+xml"/>
  <Override PartName="/ppt/slides/slide397.xml" ContentType="application/vnd.openxmlformats-officedocument.presentationml.slide+xml"/>
  <Override PartName="/ppt/slides/slide4.xml" ContentType="application/vnd.openxmlformats-officedocument.presentationml.slide+xml"/>
  <Override PartName="/ppt/slides/slide63.xml" ContentType="application/vnd.openxmlformats-officedocument.presentationml.slide+xml"/>
  <Override PartName="/ppt/slides/slide8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1"/>
  </p:notesMasterIdLst>
  <p:handoutMasterIdLst>
    <p:handoutMasterId r:id="rId442"/>
  </p:handoutMasterIdLst>
  <p:sldIdLst>
    <p:sldId id="1000" r:id="rId186"/>
    <p:sldId id="1233" r:id="rId187"/>
    <p:sldId id="1386" r:id="rId188"/>
    <p:sldId id="1387" r:id="rId189"/>
    <p:sldId id="1388" r:id="rId190"/>
    <p:sldId id="1414" r:id="rId191"/>
    <p:sldId id="1391" r:id="rId192"/>
    <p:sldId id="1393" r:id="rId193"/>
    <p:sldId id="1394" r:id="rId194"/>
    <p:sldId id="1400" r:id="rId195"/>
    <p:sldId id="1406" r:id="rId196"/>
    <p:sldId id="1408" r:id="rId197"/>
    <p:sldId id="1409" r:id="rId198"/>
    <p:sldId id="1413" r:id="rId19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54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953" autoAdjust="0"/>
  </p:normalViewPr>
  <p:slideViewPr>
    <p:cSldViewPr snapToGrid="0">
      <p:cViewPr varScale="1">
        <p:scale>
          <a:sx n="106" d="100"/>
          <a:sy n="106" d="100"/>
        </p:scale>
        <p:origin x="176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86" Type="http://schemas.openxmlformats.org/officeDocument/2006/relationships/slide" Target="slides/slide185.xml"/><Relationship Id="rId187" Type="http://schemas.openxmlformats.org/officeDocument/2006/relationships/slide" Target="slides/slide186.xml"/><Relationship Id="rId188" Type="http://schemas.openxmlformats.org/officeDocument/2006/relationships/slide" Target="slides/slide187.xml"/><Relationship Id="rId189" Type="http://schemas.openxmlformats.org/officeDocument/2006/relationships/slide" Target="slides/slide188.xml"/><Relationship Id="rId190" Type="http://schemas.openxmlformats.org/officeDocument/2006/relationships/slide" Target="slides/slide189.xml"/><Relationship Id="rId191" Type="http://schemas.openxmlformats.org/officeDocument/2006/relationships/slide" Target="slides/slide190.xml"/><Relationship Id="rId192" Type="http://schemas.openxmlformats.org/officeDocument/2006/relationships/slide" Target="slides/slide191.xml"/><Relationship Id="rId193" Type="http://schemas.openxmlformats.org/officeDocument/2006/relationships/slide" Target="slides/slide192.xml"/><Relationship Id="rId194" Type="http://schemas.openxmlformats.org/officeDocument/2006/relationships/slide" Target="slides/slide193.xml"/><Relationship Id="rId195" Type="http://schemas.openxmlformats.org/officeDocument/2006/relationships/slide" Target="slides/slide194.xml"/><Relationship Id="rId196" Type="http://schemas.openxmlformats.org/officeDocument/2006/relationships/slide" Target="slides/slide195.xml"/><Relationship Id="rId197" Type="http://schemas.openxmlformats.org/officeDocument/2006/relationships/slide" Target="slides/slide196.xml"/><Relationship Id="rId198" Type="http://schemas.openxmlformats.org/officeDocument/2006/relationships/slide" Target="slides/slide197.xml"/><Relationship Id="rId199" Type="http://schemas.openxmlformats.org/officeDocument/2006/relationships/slide" Target="slides/slide198.xml"/><Relationship Id="rId441" Type="http://schemas.openxmlformats.org/officeDocument/2006/relationships/notesMaster" Target="notesMasters/notesMaster1.xml"/><Relationship Id="rId442" Type="http://schemas.openxmlformats.org/officeDocument/2006/relationships/handoutMaster" Target="handoutMasters/handoutMaster1.xml"/><Relationship Id="rId443" Type="http://schemas.openxmlformats.org/officeDocument/2006/relationships/presProps" Target="presProps.xml"/><Relationship Id="rId444" Type="http://schemas.openxmlformats.org/officeDocument/2006/relationships/viewProps" Target="viewProps.xml"/><Relationship Id="rId445" Type="http://schemas.openxmlformats.org/officeDocument/2006/relationships/theme" Target="theme/theme1.xml"/><Relationship Id="rId446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093C5-A7AA-4F9C-9321-7804CC44E894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AAA37-5910-444F-80B3-BCDA3469F9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1716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40DF-D931-48D1-9C66-5268A2E1CF8F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A9C40-88FE-47C9-956E-7B2CA5F2B1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359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199.xml"/><Relationship Id="rId4" Type="http://schemas.openxmlformats.org/officeDocument/2006/relationships/slide" Target="slide19.xml"/><Relationship Id="rId5" Type="http://schemas.openxmlformats.org/officeDocument/2006/relationships/slide" Target="slide229.xml"/><Relationship Id="rId6" Type="http://schemas.openxmlformats.org/officeDocument/2006/relationships/slide" Target="slide31.xml"/><Relationship Id="rId7" Type="http://schemas.openxmlformats.org/officeDocument/2006/relationships/slide" Target="slide257.xml"/><Relationship Id="rId8" Type="http://schemas.openxmlformats.org/officeDocument/2006/relationships/slide" Target="slide63.xml"/><Relationship Id="rId9" Type="http://schemas.openxmlformats.org/officeDocument/2006/relationships/slide" Target="slide284.xml"/><Relationship Id="rId10" Type="http://schemas.openxmlformats.org/officeDocument/2006/relationships/slide" Target="slide89.xml"/><Relationship Id="rId11" Type="http://schemas.openxmlformats.org/officeDocument/2006/relationships/slide" Target="slide325.xml"/><Relationship Id="rId12" Type="http://schemas.openxmlformats.org/officeDocument/2006/relationships/slide" Target="slide104.xml"/><Relationship Id="rId13" Type="http://schemas.openxmlformats.org/officeDocument/2006/relationships/slide" Target="slide353.xml"/><Relationship Id="rId14" Type="http://schemas.openxmlformats.org/officeDocument/2006/relationships/slide" Target="slide135.xml"/><Relationship Id="rId15" Type="http://schemas.openxmlformats.org/officeDocument/2006/relationships/slide" Target="slide371.xml"/><Relationship Id="rId16" Type="http://schemas.openxmlformats.org/officeDocument/2006/relationships/slide" Target="slide160.xml"/><Relationship Id="rId17" Type="http://schemas.openxmlformats.org/officeDocument/2006/relationships/slide" Target="slide380.xml"/><Relationship Id="rId18" Type="http://schemas.openxmlformats.org/officeDocument/2006/relationships/slide" Target="slide185.xml"/><Relationship Id="rId19" Type="http://schemas.openxmlformats.org/officeDocument/2006/relationships/slide" Target="slide39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412.png"/><Relationship Id="rId3" Type="http://schemas.openxmlformats.org/officeDocument/2006/relationships/image" Target="../media/image3421.png"/><Relationship Id="rId4" Type="http://schemas.openxmlformats.org/officeDocument/2006/relationships/image" Target="../media/image3431.png"/></Relationships>
</file>

<file path=ppt/slides/_rels/slide1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561.png"/><Relationship Id="rId3" Type="http://schemas.openxmlformats.org/officeDocument/2006/relationships/image" Target="../media/image180.png"/><Relationship Id="rId4" Type="http://schemas.openxmlformats.org/officeDocument/2006/relationships/image" Target="../media/image181.png"/><Relationship Id="rId5" Type="http://schemas.openxmlformats.org/officeDocument/2006/relationships/image" Target="../media/image182.png"/><Relationship Id="rId6" Type="http://schemas.openxmlformats.org/officeDocument/2006/relationships/image" Target="../media/image183.png"/></Relationships>
</file>

<file path=ppt/slides/_rels/slide1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571.png"/><Relationship Id="rId3" Type="http://schemas.openxmlformats.org/officeDocument/2006/relationships/image" Target="../media/image4581.png"/><Relationship Id="rId4" Type="http://schemas.openxmlformats.org/officeDocument/2006/relationships/image" Target="../media/image186.png"/><Relationship Id="rId5" Type="http://schemas.openxmlformats.org/officeDocument/2006/relationships/image" Target="../media/image187.png"/><Relationship Id="rId6" Type="http://schemas.openxmlformats.org/officeDocument/2006/relationships/image" Target="../media/image181.png"/><Relationship Id="rId7" Type="http://schemas.openxmlformats.org/officeDocument/2006/relationships/image" Target="../media/image188.png"/><Relationship Id="rId8" Type="http://schemas.openxmlformats.org/officeDocument/2006/relationships/image" Target="../media/image183.png"/></Relationships>
</file>

<file path=ppt/slides/_rels/slide1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561.png"/><Relationship Id="rId3" Type="http://schemas.openxmlformats.org/officeDocument/2006/relationships/image" Target="../media/image4591.png"/><Relationship Id="rId4" Type="http://schemas.openxmlformats.org/officeDocument/2006/relationships/image" Target="../media/image4601.png"/><Relationship Id="rId5" Type="http://schemas.openxmlformats.org/officeDocument/2006/relationships/image" Target="../media/image4611.png"/><Relationship Id="rId6" Type="http://schemas.openxmlformats.org/officeDocument/2006/relationships/image" Target="../media/image193.png"/><Relationship Id="rId7" Type="http://schemas.openxmlformats.org/officeDocument/2006/relationships/image" Target="../media/image4621.png"/><Relationship Id="rId8" Type="http://schemas.openxmlformats.org/officeDocument/2006/relationships/image" Target="../media/image4631.png"/></Relationships>
</file>

<file path=ppt/slides/_rels/slide1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561.png"/><Relationship Id="rId3" Type="http://schemas.openxmlformats.org/officeDocument/2006/relationships/image" Target="../media/image4591.png"/><Relationship Id="rId4" Type="http://schemas.openxmlformats.org/officeDocument/2006/relationships/image" Target="../media/image4601.png"/><Relationship Id="rId5" Type="http://schemas.openxmlformats.org/officeDocument/2006/relationships/image" Target="../media/image4611.png"/><Relationship Id="rId6" Type="http://schemas.openxmlformats.org/officeDocument/2006/relationships/image" Target="../media/image193.png"/></Relationships>
</file>

<file path=ppt/slides/_rels/slide1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641.png"/><Relationship Id="rId3" Type="http://schemas.openxmlformats.org/officeDocument/2006/relationships/image" Target="../media/image206.png"/><Relationship Id="rId4" Type="http://schemas.openxmlformats.org/officeDocument/2006/relationships/image" Target="../media/image207.png"/><Relationship Id="rId5" Type="http://schemas.openxmlformats.org/officeDocument/2006/relationships/image" Target="../media/image208.png"/><Relationship Id="rId6" Type="http://schemas.openxmlformats.org/officeDocument/2006/relationships/image" Target="../media/image209.png"/><Relationship Id="rId7" Type="http://schemas.openxmlformats.org/officeDocument/2006/relationships/image" Target="../media/image210.png"/><Relationship Id="rId8" Type="http://schemas.openxmlformats.org/officeDocument/2006/relationships/image" Target="../media/image211.png"/><Relationship Id="rId9" Type="http://schemas.openxmlformats.org/officeDocument/2006/relationships/image" Target="../media/image212.png"/><Relationship Id="rId10" Type="http://schemas.openxmlformats.org/officeDocument/2006/relationships/image" Target="../media/image213.png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651.png"/><Relationship Id="rId3" Type="http://schemas.openxmlformats.org/officeDocument/2006/relationships/image" Target="../media/image224.png"/><Relationship Id="rId4" Type="http://schemas.openxmlformats.org/officeDocument/2006/relationships/image" Target="../media/image225.png"/><Relationship Id="rId5" Type="http://schemas.openxmlformats.org/officeDocument/2006/relationships/image" Target="../media/image226.png"/><Relationship Id="rId6" Type="http://schemas.openxmlformats.org/officeDocument/2006/relationships/image" Target="../media/image227.png"/><Relationship Id="rId7" Type="http://schemas.openxmlformats.org/officeDocument/2006/relationships/image" Target="../media/image228.png"/><Relationship Id="rId8" Type="http://schemas.openxmlformats.org/officeDocument/2006/relationships/image" Target="../media/image229.png"/></Relationships>
</file>

<file path=ppt/slides/_rels/slide1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661.png"/><Relationship Id="rId3" Type="http://schemas.openxmlformats.org/officeDocument/2006/relationships/image" Target="../media/image4671.png"/><Relationship Id="rId4" Type="http://schemas.openxmlformats.org/officeDocument/2006/relationships/image" Target="../media/image232.png"/><Relationship Id="rId5" Type="http://schemas.openxmlformats.org/officeDocument/2006/relationships/image" Target="../media/image233.png"/><Relationship Id="rId6" Type="http://schemas.openxmlformats.org/officeDocument/2006/relationships/image" Target="../media/image225.png"/><Relationship Id="rId7" Type="http://schemas.openxmlformats.org/officeDocument/2006/relationships/image" Target="../media/image226.png"/><Relationship Id="rId8" Type="http://schemas.openxmlformats.org/officeDocument/2006/relationships/image" Target="../media/image234.png"/><Relationship Id="rId9" Type="http://schemas.openxmlformats.org/officeDocument/2006/relationships/image" Target="../media/image228.png"/><Relationship Id="rId10" Type="http://schemas.openxmlformats.org/officeDocument/2006/relationships/image" Target="../media/image229.png"/></Relationships>
</file>

<file path=ppt/slides/_rels/slide1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681.png"/><Relationship Id="rId3" Type="http://schemas.openxmlformats.org/officeDocument/2006/relationships/image" Target="../media/image2422.png"/><Relationship Id="rId4" Type="http://schemas.openxmlformats.org/officeDocument/2006/relationships/image" Target="../media/image2431.png"/><Relationship Id="rId5" Type="http://schemas.openxmlformats.org/officeDocument/2006/relationships/image" Target="../media/image2492.png"/><Relationship Id="rId6" Type="http://schemas.openxmlformats.org/officeDocument/2006/relationships/image" Target="../media/image2502.png"/><Relationship Id="rId7" Type="http://schemas.openxmlformats.org/officeDocument/2006/relationships/image" Target="../media/image2513.png"/><Relationship Id="rId8" Type="http://schemas.openxmlformats.org/officeDocument/2006/relationships/image" Target="../media/image2522.png"/><Relationship Id="rId9" Type="http://schemas.openxmlformats.org/officeDocument/2006/relationships/image" Target="../media/image2532.png"/><Relationship Id="rId10" Type="http://schemas.openxmlformats.org/officeDocument/2006/relationships/image" Target="../media/image2542.png"/><Relationship Id="rId11" Type="http://schemas.openxmlformats.org/officeDocument/2006/relationships/image" Target="../media/image255.png"/><Relationship Id="rId12" Type="http://schemas.openxmlformats.org/officeDocument/2006/relationships/image" Target="../media/image256.png"/></Relationships>
</file>

<file path=ppt/slides/_rels/slide1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691.png"/><Relationship Id="rId3" Type="http://schemas.openxmlformats.org/officeDocument/2006/relationships/image" Target="../media/image282.png"/><Relationship Id="rId4" Type="http://schemas.openxmlformats.org/officeDocument/2006/relationships/image" Target="../media/image283.png"/><Relationship Id="rId5" Type="http://schemas.openxmlformats.org/officeDocument/2006/relationships/image" Target="../media/image284.png"/><Relationship Id="rId6" Type="http://schemas.openxmlformats.org/officeDocument/2006/relationships/image" Target="../media/image285.png"/><Relationship Id="rId7" Type="http://schemas.openxmlformats.org/officeDocument/2006/relationships/image" Target="../media/image286.png"/><Relationship Id="rId8" Type="http://schemas.openxmlformats.org/officeDocument/2006/relationships/image" Target="../media/image287.png"/><Relationship Id="rId9" Type="http://schemas.openxmlformats.org/officeDocument/2006/relationships/image" Target="../media/image288.png"/><Relationship Id="rId10" Type="http://schemas.openxmlformats.org/officeDocument/2006/relationships/image" Target="../media/image289.png"/></Relationships>
</file>

<file path=ppt/slides/_rels/slide1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701.png"/><Relationship Id="rId3" Type="http://schemas.openxmlformats.org/officeDocument/2006/relationships/image" Target="../media/image4711.png"/><Relationship Id="rId4" Type="http://schemas.openxmlformats.org/officeDocument/2006/relationships/image" Target="../media/image300.png"/><Relationship Id="rId5" Type="http://schemas.openxmlformats.org/officeDocument/2006/relationships/image" Target="../media/image291.png"/><Relationship Id="rId6" Type="http://schemas.openxmlformats.org/officeDocument/2006/relationships/image" Target="../media/image301.png"/><Relationship Id="rId7" Type="http://schemas.openxmlformats.org/officeDocument/2006/relationships/image" Target="../media/image284.png"/><Relationship Id="rId8" Type="http://schemas.openxmlformats.org/officeDocument/2006/relationships/image" Target="../media/image293.png"/><Relationship Id="rId9" Type="http://schemas.openxmlformats.org/officeDocument/2006/relationships/image" Target="../media/image294.png"/><Relationship Id="rId10" Type="http://schemas.openxmlformats.org/officeDocument/2006/relationships/image" Target="../media/image302.png"/><Relationship Id="rId11" Type="http://schemas.openxmlformats.org/officeDocument/2006/relationships/image" Target="../media/image296.png"/><Relationship Id="rId12" Type="http://schemas.openxmlformats.org/officeDocument/2006/relationships/image" Target="../media/image297.png"/></Relationships>
</file>

<file path=ppt/slides/_rels/slide1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721.png"/><Relationship Id="rId3" Type="http://schemas.openxmlformats.org/officeDocument/2006/relationships/image" Target="../media/image275.png"/><Relationship Id="rId4" Type="http://schemas.openxmlformats.org/officeDocument/2006/relationships/image" Target="../media/image305.png"/><Relationship Id="rId5" Type="http://schemas.openxmlformats.org/officeDocument/2006/relationships/image" Target="../media/image306.png"/><Relationship Id="rId6" Type="http://schemas.openxmlformats.org/officeDocument/2006/relationships/image" Target="../media/image307.png"/><Relationship Id="rId7" Type="http://schemas.openxmlformats.org/officeDocument/2006/relationships/image" Target="../media/image308.png"/><Relationship Id="rId8" Type="http://schemas.openxmlformats.org/officeDocument/2006/relationships/image" Target="../media/image309.png"/></Relationships>
</file>

<file path=ppt/slides/_rels/slide1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731.png"/><Relationship Id="rId7" Type="http://schemas.openxmlformats.org/officeDocument/2006/relationships/image" Target="../media/image315.png"/><Relationship Id="rId8" Type="http://schemas.openxmlformats.org/officeDocument/2006/relationships/image" Target="../media/image278.png"/><Relationship Id="rId9" Type="http://schemas.openxmlformats.org/officeDocument/2006/relationships/image" Target="../media/image328.png"/><Relationship Id="rId10" Type="http://schemas.openxmlformats.org/officeDocument/2006/relationships/image" Target="../media/image329.png"/><Relationship Id="rId11" Type="http://schemas.openxmlformats.org/officeDocument/2006/relationships/image" Target="../media/image330.png"/><Relationship Id="rId12" Type="http://schemas.openxmlformats.org/officeDocument/2006/relationships/image" Target="../media/image331.png"/><Relationship Id="rId13" Type="http://schemas.openxmlformats.org/officeDocument/2006/relationships/image" Target="../media/image332.png"/></Relationships>
</file>

<file path=ppt/slides/_rels/slide1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GEOMETRY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2006004"/>
              </p:ext>
            </p:extLst>
          </p:nvPr>
        </p:nvGraphicFramePr>
        <p:xfrm>
          <a:off x="0" y="806459"/>
          <a:ext cx="9144002" cy="3716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4572001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</a:tblGrid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Angle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2" action="ppaction://hlinksldjump"/>
                        </a:rPr>
                        <a:t> facts (basic)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3" action="ppaction://hlinksldjump"/>
                        </a:rPr>
                        <a:t>Pythagoras Theorem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Angles in parallel lines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5" action="ppaction://hlinksldjump"/>
                        </a:rPr>
                        <a:t>Similarity and congruence</a:t>
                      </a:r>
                      <a:endParaRPr kumimoji="0" lang="en-GB" sz="16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6" action="ppaction://hlinksldjump"/>
                        </a:rPr>
                        <a:t>Angles in polygons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7" action="ppaction://hlinksldjump"/>
                        </a:rPr>
                        <a:t>Surface area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Area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9" action="ppaction://hlinksldjump"/>
                        </a:rPr>
                        <a:t>Transformations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Bearings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1" action="ppaction://hlinksldjump"/>
                        </a:rPr>
                        <a:t>Trigonometry – basic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Circle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2" action="ppaction://hlinksldjump"/>
                        </a:rPr>
                        <a:t> area/circumference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3" action="ppaction://hlinksldjump"/>
                        </a:rPr>
                        <a:t>Trigonometry – advanced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Circle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4" action="ppaction://hlinksldjump"/>
                        </a:rPr>
                        <a:t> theorems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5" action="ppaction://hlinksldjump"/>
                        </a:rPr>
                        <a:t>Trigonometry – 3D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16" action="ppaction://hlinksldjump"/>
                        </a:rPr>
                        <a:t>Constructions and loci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Vectors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18" action="ppaction://hlinksldjump"/>
                        </a:rPr>
                        <a:t>Perimeter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Volume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621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Angle facts (basic)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4487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Angles in parallel lines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0112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Angles in polygons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25633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36549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Bearings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0461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Circle area/circumference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27028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Circle theorems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858155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Constructions and loci</a:t>
            </a:r>
          </a:p>
          <a:p>
            <a:pPr algn="ctr"/>
            <a:r>
              <a:rPr lang="en-US" sz="3200" dirty="0">
                <a:latin typeface="Candara" panose="020E0502030303020204" pitchFamily="34" charset="0"/>
              </a:rPr>
              <a:t>No answers here, as requires careful checking of student work for accuracy / use of </a:t>
            </a:r>
            <a:r>
              <a:rPr lang="en-US" sz="3200" dirty="0" err="1">
                <a:latin typeface="Candara" panose="020E0502030303020204" pitchFamily="34" charset="0"/>
              </a:rPr>
              <a:t>visualiser</a:t>
            </a:r>
            <a:endParaRPr lang="en-US" sz="3200" dirty="0">
              <a:latin typeface="Candara" panose="020E0502030303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25067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Perimeter</a:t>
            </a:r>
          </a:p>
          <a:p>
            <a:pPr algn="ctr"/>
            <a:r>
              <a:rPr lang="en-US" sz="3200" dirty="0">
                <a:latin typeface="Candara" panose="020E0502030303020204" pitchFamily="34" charset="0"/>
              </a:rPr>
              <a:t>Note lots of perimeter questions in circle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954018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6370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perimeter of a regular polygon with side length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7 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Triangle (equilateral)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Quadrilateral (square)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Pentagon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Hexagon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6370975"/>
              </a:xfrm>
              <a:prstGeom prst="rect">
                <a:avLst/>
              </a:prstGeom>
              <a:blipFill>
                <a:blip r:embed="rId2"/>
                <a:stretch>
                  <a:fillRect l="-2000" t="-766" b="-12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6370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perimeter of a regular polygon with side length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Heptagon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Octagon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Nonagon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Decagon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6370975"/>
              </a:xfrm>
              <a:prstGeom prst="rect">
                <a:avLst/>
              </a:prstGeom>
              <a:blipFill>
                <a:blip r:embed="rId3"/>
                <a:stretch>
                  <a:fillRect l="-2000" t="-766" b="-12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1930064"/>
                <a:ext cx="4572001" cy="48936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56 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64 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72 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80 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1930064"/>
                <a:ext cx="4572001" cy="489364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01658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perimeter of the rectangle: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perimeter of the rectangle: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322586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24 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3225861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505968" y="1619196"/>
            <a:ext cx="3852672" cy="1606665"/>
            <a:chOff x="652272" y="1235333"/>
            <a:chExt cx="3852672" cy="1606665"/>
          </a:xfrm>
        </p:grpSpPr>
        <p:sp>
          <p:nvSpPr>
            <p:cNvPr id="6" name="Rectangle 5"/>
            <p:cNvSpPr/>
            <p:nvPr/>
          </p:nvSpPr>
          <p:spPr>
            <a:xfrm>
              <a:off x="652272" y="1235333"/>
              <a:ext cx="3218688" cy="1105531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1978152" y="2472666"/>
                  <a:ext cx="56692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152" y="2472666"/>
                  <a:ext cx="566928" cy="369332"/>
                </a:xfrm>
                <a:prstGeom prst="rect">
                  <a:avLst/>
                </a:prstGeom>
                <a:blipFill>
                  <a:blip r:embed="rId3"/>
                  <a:stretch>
                    <a:fillRect r="-967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3938016" y="1603432"/>
                  <a:ext cx="56692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38016" y="1603432"/>
                  <a:ext cx="566928" cy="369332"/>
                </a:xfrm>
                <a:prstGeom prst="rect">
                  <a:avLst/>
                </a:prstGeom>
                <a:blipFill>
                  <a:blip r:embed="rId4"/>
                  <a:stretch>
                    <a:fillRect r="-1075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5" name="Group 14"/>
          <p:cNvGrpSpPr/>
          <p:nvPr/>
        </p:nvGrpSpPr>
        <p:grpSpPr>
          <a:xfrm>
            <a:off x="4936682" y="1553294"/>
            <a:ext cx="3852672" cy="1606665"/>
            <a:chOff x="652272" y="1235333"/>
            <a:chExt cx="3852672" cy="1606665"/>
          </a:xfrm>
        </p:grpSpPr>
        <p:sp>
          <p:nvSpPr>
            <p:cNvPr id="16" name="Rectangle 15"/>
            <p:cNvSpPr/>
            <p:nvPr/>
          </p:nvSpPr>
          <p:spPr>
            <a:xfrm>
              <a:off x="652272" y="1235333"/>
              <a:ext cx="3218688" cy="1105531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1978152" y="2472666"/>
                  <a:ext cx="56692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8 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152" y="2472666"/>
                  <a:ext cx="566928" cy="369332"/>
                </a:xfrm>
                <a:prstGeom prst="rect">
                  <a:avLst/>
                </a:prstGeom>
                <a:blipFill>
                  <a:blip r:embed="rId5"/>
                  <a:stretch>
                    <a:fillRect r="-1075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3938016" y="1603432"/>
                  <a:ext cx="56692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38016" y="1603432"/>
                  <a:ext cx="566928" cy="369332"/>
                </a:xfrm>
                <a:prstGeom prst="rect">
                  <a:avLst/>
                </a:prstGeom>
                <a:blipFill>
                  <a:blip r:embed="rId6"/>
                  <a:stretch>
                    <a:fillRect r="-1075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8392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perimeter of the rectangle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12 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perimeter of the rectangle is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322586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3225861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505968" y="1619196"/>
            <a:ext cx="3852672" cy="1606665"/>
            <a:chOff x="652272" y="1235333"/>
            <a:chExt cx="3852672" cy="1606665"/>
          </a:xfrm>
        </p:grpSpPr>
        <p:sp>
          <p:nvSpPr>
            <p:cNvPr id="6" name="Rectangle 5"/>
            <p:cNvSpPr/>
            <p:nvPr/>
          </p:nvSpPr>
          <p:spPr>
            <a:xfrm>
              <a:off x="652272" y="1235333"/>
              <a:ext cx="3218688" cy="1105531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1978152" y="2472666"/>
                  <a:ext cx="56692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152" y="2472666"/>
                  <a:ext cx="566928" cy="369332"/>
                </a:xfrm>
                <a:prstGeom prst="rect">
                  <a:avLst/>
                </a:prstGeom>
                <a:blipFill>
                  <a:blip r:embed="rId5"/>
                  <a:stretch>
                    <a:fillRect r="-1075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3938016" y="1603432"/>
                  <a:ext cx="56692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38016" y="1603432"/>
                  <a:ext cx="566928" cy="369332"/>
                </a:xfrm>
                <a:prstGeom prst="rect">
                  <a:avLst/>
                </a:prstGeom>
                <a:blipFill>
                  <a:blip r:embed="rId6"/>
                  <a:stretch>
                    <a:fillRect r="-1075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5" name="Group 14"/>
          <p:cNvGrpSpPr/>
          <p:nvPr/>
        </p:nvGrpSpPr>
        <p:grpSpPr>
          <a:xfrm>
            <a:off x="4936682" y="1553294"/>
            <a:ext cx="3852672" cy="1606665"/>
            <a:chOff x="652272" y="1235333"/>
            <a:chExt cx="3852672" cy="1606665"/>
          </a:xfrm>
        </p:grpSpPr>
        <p:sp>
          <p:nvSpPr>
            <p:cNvPr id="16" name="Rectangle 15"/>
            <p:cNvSpPr/>
            <p:nvPr/>
          </p:nvSpPr>
          <p:spPr>
            <a:xfrm>
              <a:off x="652272" y="1235333"/>
              <a:ext cx="3218688" cy="1105531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1978152" y="2472666"/>
                  <a:ext cx="56692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152" y="2472666"/>
                  <a:ext cx="566928" cy="369332"/>
                </a:xfrm>
                <a:prstGeom prst="rect">
                  <a:avLst/>
                </a:prstGeom>
                <a:blipFill>
                  <a:blip r:embed="rId7"/>
                  <a:stretch>
                    <a:fillRect r="-11828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3938016" y="1603432"/>
                  <a:ext cx="56692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38016" y="1603432"/>
                  <a:ext cx="566928" cy="369332"/>
                </a:xfrm>
                <a:prstGeom prst="rect">
                  <a:avLst/>
                </a:prstGeom>
                <a:blipFill>
                  <a:blip r:embed="rId8"/>
                  <a:stretch>
                    <a:fillRect r="-1075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975109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perimeter of the triangle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perimeter of the triangle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322586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24 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3225861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/>
          <p:cNvGrpSpPr/>
          <p:nvPr/>
        </p:nvGrpSpPr>
        <p:grpSpPr>
          <a:xfrm>
            <a:off x="296761" y="1204232"/>
            <a:ext cx="3656265" cy="1897870"/>
            <a:chOff x="238469" y="1580422"/>
            <a:chExt cx="3656265" cy="1897870"/>
          </a:xfrm>
        </p:grpSpPr>
        <p:grpSp>
          <p:nvGrpSpPr>
            <p:cNvPr id="20" name="Group 19"/>
            <p:cNvGrpSpPr/>
            <p:nvPr/>
          </p:nvGrpSpPr>
          <p:grpSpPr>
            <a:xfrm>
              <a:off x="238469" y="1580422"/>
              <a:ext cx="3656265" cy="1406769"/>
              <a:chOff x="-85892" y="807665"/>
              <a:chExt cx="3656265" cy="1406769"/>
            </a:xfrm>
          </p:grpSpPr>
          <p:grpSp>
            <p:nvGrpSpPr>
              <p:cNvPr id="23" name="Group 22"/>
              <p:cNvGrpSpPr/>
              <p:nvPr/>
            </p:nvGrpSpPr>
            <p:grpSpPr>
              <a:xfrm>
                <a:off x="695288" y="807665"/>
                <a:ext cx="2875085" cy="1406769"/>
                <a:chOff x="5723792" y="1881554"/>
                <a:chExt cx="2875085" cy="1406769"/>
              </a:xfrm>
            </p:grpSpPr>
            <p:sp>
              <p:nvSpPr>
                <p:cNvPr id="26" name="Right Triangle 25"/>
                <p:cNvSpPr/>
                <p:nvPr/>
              </p:nvSpPr>
              <p:spPr>
                <a:xfrm>
                  <a:off x="5732585" y="1881554"/>
                  <a:ext cx="2866292" cy="1397977"/>
                </a:xfrm>
                <a:prstGeom prst="rtTriangle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" name="Rectangle 26"/>
                <p:cNvSpPr/>
                <p:nvPr/>
              </p:nvSpPr>
              <p:spPr>
                <a:xfrm>
                  <a:off x="5723792" y="3086100"/>
                  <a:ext cx="193431" cy="20222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5" name="TextBox 24"/>
                  <p:cNvSpPr txBox="1"/>
                  <p:nvPr/>
                </p:nvSpPr>
                <p:spPr>
                  <a:xfrm>
                    <a:off x="-85892" y="1283750"/>
                    <a:ext cx="73686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3 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25" name="TextBox 2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85892" y="1283750"/>
                    <a:ext cx="736868" cy="369332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2071226" y="3108960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1226" y="3108960"/>
                  <a:ext cx="736868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8" name="Group 27"/>
          <p:cNvGrpSpPr/>
          <p:nvPr/>
        </p:nvGrpSpPr>
        <p:grpSpPr>
          <a:xfrm>
            <a:off x="5024850" y="1204232"/>
            <a:ext cx="3656265" cy="1897870"/>
            <a:chOff x="238469" y="1580422"/>
            <a:chExt cx="3656265" cy="1897870"/>
          </a:xfrm>
        </p:grpSpPr>
        <p:grpSp>
          <p:nvGrpSpPr>
            <p:cNvPr id="29" name="Group 28"/>
            <p:cNvGrpSpPr/>
            <p:nvPr/>
          </p:nvGrpSpPr>
          <p:grpSpPr>
            <a:xfrm>
              <a:off x="238469" y="1580422"/>
              <a:ext cx="3656265" cy="1406769"/>
              <a:chOff x="-85892" y="807665"/>
              <a:chExt cx="3656265" cy="1406769"/>
            </a:xfrm>
          </p:grpSpPr>
          <p:grpSp>
            <p:nvGrpSpPr>
              <p:cNvPr id="31" name="Group 30"/>
              <p:cNvGrpSpPr/>
              <p:nvPr/>
            </p:nvGrpSpPr>
            <p:grpSpPr>
              <a:xfrm>
                <a:off x="695288" y="807665"/>
                <a:ext cx="2875085" cy="1406769"/>
                <a:chOff x="5723792" y="1881554"/>
                <a:chExt cx="2875085" cy="1406769"/>
              </a:xfrm>
            </p:grpSpPr>
            <p:sp>
              <p:nvSpPr>
                <p:cNvPr id="33" name="Right Triangle 32"/>
                <p:cNvSpPr/>
                <p:nvPr/>
              </p:nvSpPr>
              <p:spPr>
                <a:xfrm>
                  <a:off x="5732585" y="1881554"/>
                  <a:ext cx="2866292" cy="1397977"/>
                </a:xfrm>
                <a:prstGeom prst="rtTriangle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4" name="Rectangle 33"/>
                <p:cNvSpPr/>
                <p:nvPr/>
              </p:nvSpPr>
              <p:spPr>
                <a:xfrm>
                  <a:off x="5723792" y="3086100"/>
                  <a:ext cx="193431" cy="20222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TextBox 31"/>
                  <p:cNvSpPr txBox="1"/>
                  <p:nvPr/>
                </p:nvSpPr>
                <p:spPr>
                  <a:xfrm>
                    <a:off x="-85892" y="1283750"/>
                    <a:ext cx="73686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6 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32" name="TextBox 3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85892" y="1283750"/>
                    <a:ext cx="736868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2071226" y="3108960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8 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1226" y="3108960"/>
                  <a:ext cx="736868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2339479" y="1418758"/>
                <a:ext cx="73686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479" y="1418758"/>
                <a:ext cx="736868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7004540" y="1451598"/>
                <a:ext cx="86510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10 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4540" y="1451598"/>
                <a:ext cx="865109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22196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perimeter of the triangle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perimeter of the triangle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322586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24 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3225861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/>
          <p:cNvGrpSpPr/>
          <p:nvPr/>
        </p:nvGrpSpPr>
        <p:grpSpPr>
          <a:xfrm>
            <a:off x="296761" y="1204232"/>
            <a:ext cx="3656265" cy="1897870"/>
            <a:chOff x="238469" y="1580422"/>
            <a:chExt cx="3656265" cy="1897870"/>
          </a:xfrm>
        </p:grpSpPr>
        <p:grpSp>
          <p:nvGrpSpPr>
            <p:cNvPr id="20" name="Group 19"/>
            <p:cNvGrpSpPr/>
            <p:nvPr/>
          </p:nvGrpSpPr>
          <p:grpSpPr>
            <a:xfrm>
              <a:off x="238469" y="1580422"/>
              <a:ext cx="3656265" cy="1406769"/>
              <a:chOff x="-85892" y="807665"/>
              <a:chExt cx="3656265" cy="1406769"/>
            </a:xfrm>
          </p:grpSpPr>
          <p:grpSp>
            <p:nvGrpSpPr>
              <p:cNvPr id="23" name="Group 22"/>
              <p:cNvGrpSpPr/>
              <p:nvPr/>
            </p:nvGrpSpPr>
            <p:grpSpPr>
              <a:xfrm>
                <a:off x="695288" y="807665"/>
                <a:ext cx="2875085" cy="1406769"/>
                <a:chOff x="5723792" y="1881554"/>
                <a:chExt cx="2875085" cy="1406769"/>
              </a:xfrm>
            </p:grpSpPr>
            <p:sp>
              <p:nvSpPr>
                <p:cNvPr id="26" name="Right Triangle 25"/>
                <p:cNvSpPr/>
                <p:nvPr/>
              </p:nvSpPr>
              <p:spPr>
                <a:xfrm>
                  <a:off x="5732585" y="1881554"/>
                  <a:ext cx="2866292" cy="1397977"/>
                </a:xfrm>
                <a:prstGeom prst="rtTriangle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" name="Rectangle 26"/>
                <p:cNvSpPr/>
                <p:nvPr/>
              </p:nvSpPr>
              <p:spPr>
                <a:xfrm>
                  <a:off x="5723792" y="3086100"/>
                  <a:ext cx="193431" cy="20222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5" name="TextBox 24"/>
                  <p:cNvSpPr txBox="1"/>
                  <p:nvPr/>
                </p:nvSpPr>
                <p:spPr>
                  <a:xfrm>
                    <a:off x="-85892" y="1283750"/>
                    <a:ext cx="73686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3 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25" name="TextBox 2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85892" y="1283750"/>
                    <a:ext cx="736868" cy="369332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2071226" y="3108960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1226" y="3108960"/>
                  <a:ext cx="736868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8" name="Group 27"/>
          <p:cNvGrpSpPr/>
          <p:nvPr/>
        </p:nvGrpSpPr>
        <p:grpSpPr>
          <a:xfrm>
            <a:off x="5024850" y="1204232"/>
            <a:ext cx="3656265" cy="1897870"/>
            <a:chOff x="238469" y="1580422"/>
            <a:chExt cx="3656265" cy="1897870"/>
          </a:xfrm>
        </p:grpSpPr>
        <p:grpSp>
          <p:nvGrpSpPr>
            <p:cNvPr id="29" name="Group 28"/>
            <p:cNvGrpSpPr/>
            <p:nvPr/>
          </p:nvGrpSpPr>
          <p:grpSpPr>
            <a:xfrm>
              <a:off x="238469" y="1580422"/>
              <a:ext cx="3656265" cy="1406769"/>
              <a:chOff x="-85892" y="807665"/>
              <a:chExt cx="3656265" cy="1406769"/>
            </a:xfrm>
          </p:grpSpPr>
          <p:grpSp>
            <p:nvGrpSpPr>
              <p:cNvPr id="31" name="Group 30"/>
              <p:cNvGrpSpPr/>
              <p:nvPr/>
            </p:nvGrpSpPr>
            <p:grpSpPr>
              <a:xfrm>
                <a:off x="695288" y="807665"/>
                <a:ext cx="2875085" cy="1406769"/>
                <a:chOff x="5723792" y="1881554"/>
                <a:chExt cx="2875085" cy="1406769"/>
              </a:xfrm>
            </p:grpSpPr>
            <p:sp>
              <p:nvSpPr>
                <p:cNvPr id="33" name="Right Triangle 32"/>
                <p:cNvSpPr/>
                <p:nvPr/>
              </p:nvSpPr>
              <p:spPr>
                <a:xfrm>
                  <a:off x="5732585" y="1881554"/>
                  <a:ext cx="2866292" cy="1397977"/>
                </a:xfrm>
                <a:prstGeom prst="rtTriangle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4" name="Rectangle 33"/>
                <p:cNvSpPr/>
                <p:nvPr/>
              </p:nvSpPr>
              <p:spPr>
                <a:xfrm>
                  <a:off x="5723792" y="3086100"/>
                  <a:ext cx="193431" cy="20222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TextBox 31"/>
                  <p:cNvSpPr txBox="1"/>
                  <p:nvPr/>
                </p:nvSpPr>
                <p:spPr>
                  <a:xfrm>
                    <a:off x="-85892" y="1283750"/>
                    <a:ext cx="73686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6 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32" name="TextBox 3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85892" y="1283750"/>
                    <a:ext cx="736868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2071226" y="3108960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8 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1226" y="3108960"/>
                  <a:ext cx="736868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438449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perimeter of the triangle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perimeter of the triangle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9119" y="3172784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25 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9119" y="3172784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20"/>
          <p:cNvGrpSpPr/>
          <p:nvPr/>
        </p:nvGrpSpPr>
        <p:grpSpPr>
          <a:xfrm>
            <a:off x="0" y="1484680"/>
            <a:ext cx="4571801" cy="1581648"/>
            <a:chOff x="0" y="1484680"/>
            <a:chExt cx="4571801" cy="1581648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1018149" y="2622130"/>
              <a:ext cx="275539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560949" y="1484681"/>
              <a:ext cx="457200" cy="113744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573024" y="1484680"/>
              <a:ext cx="3200517" cy="113744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/>
                <p:cNvSpPr txBox="1"/>
                <p:nvPr/>
              </p:nvSpPr>
              <p:spPr>
                <a:xfrm>
                  <a:off x="2061313" y="2696996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61313" y="2696996"/>
                  <a:ext cx="736868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0" y="2053404"/>
                  <a:ext cx="91319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2.5 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2053404"/>
                  <a:ext cx="913199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/>
                <p:cNvSpPr txBox="1"/>
                <p:nvPr/>
              </p:nvSpPr>
              <p:spPr>
                <a:xfrm>
                  <a:off x="1939245" y="1573537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6 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39245" y="1573537"/>
                  <a:ext cx="736868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9" name="Straight Arrow Connector 18"/>
            <p:cNvCxnSpPr/>
            <p:nvPr/>
          </p:nvCxnSpPr>
          <p:spPr>
            <a:xfrm>
              <a:off x="3867164" y="1508297"/>
              <a:ext cx="0" cy="1188699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/>
                <p:cNvSpPr txBox="1"/>
                <p:nvPr/>
              </p:nvSpPr>
              <p:spPr>
                <a:xfrm>
                  <a:off x="3834933" y="1882204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34933" y="1882204"/>
                  <a:ext cx="736868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7" name="Group 46"/>
          <p:cNvGrpSpPr/>
          <p:nvPr/>
        </p:nvGrpSpPr>
        <p:grpSpPr>
          <a:xfrm>
            <a:off x="4665424" y="1535890"/>
            <a:ext cx="4571801" cy="1581648"/>
            <a:chOff x="0" y="1484680"/>
            <a:chExt cx="4571801" cy="1581648"/>
          </a:xfrm>
        </p:grpSpPr>
        <p:cxnSp>
          <p:nvCxnSpPr>
            <p:cNvPr id="50" name="Straight Connector 49"/>
            <p:cNvCxnSpPr/>
            <p:nvPr/>
          </p:nvCxnSpPr>
          <p:spPr>
            <a:xfrm>
              <a:off x="1018149" y="2622130"/>
              <a:ext cx="275539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560949" y="1484681"/>
              <a:ext cx="457200" cy="113744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573024" y="1484680"/>
              <a:ext cx="3200517" cy="113744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/>
                <p:cNvSpPr txBox="1"/>
                <p:nvPr/>
              </p:nvSpPr>
              <p:spPr>
                <a:xfrm>
                  <a:off x="2061313" y="2696996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8 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53" name="TextBox 5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61313" y="2696996"/>
                  <a:ext cx="736868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TextBox 53"/>
                <p:cNvSpPr txBox="1"/>
                <p:nvPr/>
              </p:nvSpPr>
              <p:spPr>
                <a:xfrm>
                  <a:off x="0" y="2053404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54" name="TextBox 5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2053404"/>
                  <a:ext cx="736868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/>
                <p:cNvSpPr txBox="1"/>
                <p:nvPr/>
              </p:nvSpPr>
              <p:spPr>
                <a:xfrm>
                  <a:off x="1939245" y="1573537"/>
                  <a:ext cx="86510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12 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55" name="TextBox 5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39245" y="1573537"/>
                  <a:ext cx="865109" cy="369332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6" name="Straight Arrow Connector 55"/>
            <p:cNvCxnSpPr/>
            <p:nvPr/>
          </p:nvCxnSpPr>
          <p:spPr>
            <a:xfrm>
              <a:off x="3867164" y="1508297"/>
              <a:ext cx="0" cy="1188699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TextBox 56"/>
                <p:cNvSpPr txBox="1"/>
                <p:nvPr/>
              </p:nvSpPr>
              <p:spPr>
                <a:xfrm>
                  <a:off x="3834933" y="1882204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57" name="TextBox 5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34933" y="1882204"/>
                  <a:ext cx="736868" cy="36933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076857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perimeter of the parallelogram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perimeter of the parallelogram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79"/>
              <p:cNvSpPr/>
              <p:nvPr/>
            </p:nvSpPr>
            <p:spPr>
              <a:xfrm>
                <a:off x="4566982" y="348223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26 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0" name="Rectangle 7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3482239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1" name="Straight Arrow Connector 80"/>
          <p:cNvCxnSpPr/>
          <p:nvPr/>
        </p:nvCxnSpPr>
        <p:spPr>
          <a:xfrm flipH="1">
            <a:off x="3822665" y="1518639"/>
            <a:ext cx="0" cy="1269991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/>
          <p:cNvGrpSpPr/>
          <p:nvPr/>
        </p:nvGrpSpPr>
        <p:grpSpPr>
          <a:xfrm>
            <a:off x="-49045" y="1393326"/>
            <a:ext cx="4560558" cy="1848776"/>
            <a:chOff x="-157347" y="1393326"/>
            <a:chExt cx="4560558" cy="1848776"/>
          </a:xfrm>
        </p:grpSpPr>
        <p:grpSp>
          <p:nvGrpSpPr>
            <p:cNvPr id="17" name="Group 16"/>
            <p:cNvGrpSpPr/>
            <p:nvPr/>
          </p:nvGrpSpPr>
          <p:grpSpPr>
            <a:xfrm>
              <a:off x="640080" y="1393326"/>
              <a:ext cx="3763131" cy="1848776"/>
              <a:chOff x="640080" y="1393326"/>
              <a:chExt cx="3763131" cy="184877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TextBox 40"/>
                  <p:cNvSpPr txBox="1"/>
                  <p:nvPr/>
                </p:nvSpPr>
                <p:spPr>
                  <a:xfrm>
                    <a:off x="1719072" y="2872770"/>
                    <a:ext cx="566928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4 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41" name="TextBox 4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19072" y="2872770"/>
                    <a:ext cx="566928" cy="369332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r="-1075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" name="TextBox 41"/>
                  <p:cNvSpPr txBox="1"/>
                  <p:nvPr/>
                </p:nvSpPr>
                <p:spPr>
                  <a:xfrm>
                    <a:off x="3836283" y="2009836"/>
                    <a:ext cx="566928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42" name="TextBox 4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36283" y="2009836"/>
                    <a:ext cx="566928" cy="36933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r="-1075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" name="Parallelogram 2"/>
              <p:cNvSpPr/>
              <p:nvPr/>
            </p:nvSpPr>
            <p:spPr>
              <a:xfrm>
                <a:off x="640080" y="1544035"/>
                <a:ext cx="2938272" cy="1219200"/>
              </a:xfrm>
              <a:prstGeom prst="parallelogram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7" name="Straight Connector 6"/>
              <p:cNvCxnSpPr/>
              <p:nvPr/>
            </p:nvCxnSpPr>
            <p:spPr>
              <a:xfrm flipH="1">
                <a:off x="3283236" y="2086579"/>
                <a:ext cx="195072" cy="13411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>
              <a:xfrm>
                <a:off x="3460020" y="2118845"/>
                <a:ext cx="118332" cy="101846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>
              <a:xfrm flipH="1">
                <a:off x="654606" y="2086579"/>
                <a:ext cx="195072" cy="13411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>
              <a:xfrm>
                <a:off x="831390" y="2118845"/>
                <a:ext cx="118332" cy="101846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6" name="Group 15"/>
              <p:cNvGrpSpPr/>
              <p:nvPr/>
            </p:nvGrpSpPr>
            <p:grpSpPr>
              <a:xfrm rot="4965193">
                <a:off x="2138443" y="1473828"/>
                <a:ext cx="295116" cy="134112"/>
                <a:chOff x="2188464" y="1427415"/>
                <a:chExt cx="295116" cy="134112"/>
              </a:xfrm>
            </p:grpSpPr>
            <p:cxnSp>
              <p:nvCxnSpPr>
                <p:cNvPr id="46" name="Straight Connector 45"/>
                <p:cNvCxnSpPr/>
                <p:nvPr/>
              </p:nvCxnSpPr>
              <p:spPr>
                <a:xfrm flipH="1">
                  <a:off x="2188464" y="1427415"/>
                  <a:ext cx="195072" cy="13411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Connector 46"/>
                <p:cNvCxnSpPr/>
                <p:nvPr/>
              </p:nvCxnSpPr>
              <p:spPr>
                <a:xfrm>
                  <a:off x="2365248" y="1459681"/>
                  <a:ext cx="118332" cy="101846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0" name="Group 49"/>
              <p:cNvGrpSpPr/>
              <p:nvPr/>
            </p:nvGrpSpPr>
            <p:grpSpPr>
              <a:xfrm rot="4965193">
                <a:off x="2281719" y="1476980"/>
                <a:ext cx="295116" cy="134112"/>
                <a:chOff x="2188464" y="1427415"/>
                <a:chExt cx="295116" cy="134112"/>
              </a:xfrm>
            </p:grpSpPr>
            <p:cxnSp>
              <p:nvCxnSpPr>
                <p:cNvPr id="51" name="Straight Connector 50"/>
                <p:cNvCxnSpPr/>
                <p:nvPr/>
              </p:nvCxnSpPr>
              <p:spPr>
                <a:xfrm flipH="1">
                  <a:off x="2188464" y="1427415"/>
                  <a:ext cx="195072" cy="13411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Connector 51"/>
                <p:cNvCxnSpPr/>
                <p:nvPr/>
              </p:nvCxnSpPr>
              <p:spPr>
                <a:xfrm>
                  <a:off x="2365248" y="1459681"/>
                  <a:ext cx="118332" cy="101846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3" name="Group 52"/>
              <p:cNvGrpSpPr/>
              <p:nvPr/>
            </p:nvGrpSpPr>
            <p:grpSpPr>
              <a:xfrm rot="4965193">
                <a:off x="1854978" y="2696177"/>
                <a:ext cx="295116" cy="134112"/>
                <a:chOff x="2188464" y="1427415"/>
                <a:chExt cx="295116" cy="134112"/>
              </a:xfrm>
            </p:grpSpPr>
            <p:cxnSp>
              <p:nvCxnSpPr>
                <p:cNvPr id="54" name="Straight Connector 53"/>
                <p:cNvCxnSpPr/>
                <p:nvPr/>
              </p:nvCxnSpPr>
              <p:spPr>
                <a:xfrm flipH="1">
                  <a:off x="2188464" y="1427415"/>
                  <a:ext cx="195072" cy="13411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>
                <a:xfrm>
                  <a:off x="2365248" y="1459681"/>
                  <a:ext cx="118332" cy="101846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6" name="Group 55"/>
              <p:cNvGrpSpPr/>
              <p:nvPr/>
            </p:nvGrpSpPr>
            <p:grpSpPr>
              <a:xfrm rot="4965193">
                <a:off x="2016942" y="2703938"/>
                <a:ext cx="295116" cy="134112"/>
                <a:chOff x="2188464" y="1427415"/>
                <a:chExt cx="295116" cy="134112"/>
              </a:xfrm>
            </p:grpSpPr>
            <p:cxnSp>
              <p:nvCxnSpPr>
                <p:cNvPr id="57" name="Straight Connector 56"/>
                <p:cNvCxnSpPr/>
                <p:nvPr/>
              </p:nvCxnSpPr>
              <p:spPr>
                <a:xfrm flipH="1">
                  <a:off x="2188464" y="1427415"/>
                  <a:ext cx="195072" cy="13411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>
                <a:xfrm>
                  <a:off x="2365248" y="1459681"/>
                  <a:ext cx="118332" cy="101846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82" name="Straight Arrow Connector 81"/>
            <p:cNvCxnSpPr/>
            <p:nvPr/>
          </p:nvCxnSpPr>
          <p:spPr>
            <a:xfrm flipH="1">
              <a:off x="397407" y="1565488"/>
              <a:ext cx="307134" cy="1203921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TextBox 83"/>
                <p:cNvSpPr txBox="1"/>
                <p:nvPr/>
              </p:nvSpPr>
              <p:spPr>
                <a:xfrm>
                  <a:off x="-157347" y="1826959"/>
                  <a:ext cx="56692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2.5 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84" name="TextBox 8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157347" y="1826959"/>
                  <a:ext cx="566928" cy="369332"/>
                </a:xfrm>
                <a:prstGeom prst="rect">
                  <a:avLst/>
                </a:prstGeom>
                <a:blipFill>
                  <a:blip r:embed="rId5"/>
                  <a:stretch>
                    <a:fillRect r="-41935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1" name="Group 20"/>
          <p:cNvGrpSpPr/>
          <p:nvPr/>
        </p:nvGrpSpPr>
        <p:grpSpPr>
          <a:xfrm>
            <a:off x="4694362" y="1386046"/>
            <a:ext cx="4389151" cy="1848776"/>
            <a:chOff x="4694362" y="1386046"/>
            <a:chExt cx="4389151" cy="1848776"/>
          </a:xfrm>
        </p:grpSpPr>
        <p:grpSp>
          <p:nvGrpSpPr>
            <p:cNvPr id="148" name="Group 147"/>
            <p:cNvGrpSpPr/>
            <p:nvPr/>
          </p:nvGrpSpPr>
          <p:grpSpPr>
            <a:xfrm>
              <a:off x="4694362" y="1386046"/>
              <a:ext cx="4389151" cy="1848776"/>
              <a:chOff x="-107394" y="1393326"/>
              <a:chExt cx="4389151" cy="1848776"/>
            </a:xfrm>
          </p:grpSpPr>
          <p:grpSp>
            <p:nvGrpSpPr>
              <p:cNvPr id="149" name="Group 148"/>
              <p:cNvGrpSpPr/>
              <p:nvPr/>
            </p:nvGrpSpPr>
            <p:grpSpPr>
              <a:xfrm>
                <a:off x="640080" y="1393326"/>
                <a:ext cx="3641677" cy="1848776"/>
                <a:chOff x="640080" y="1393326"/>
                <a:chExt cx="3641677" cy="1848776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52" name="TextBox 151"/>
                    <p:cNvSpPr txBox="1"/>
                    <p:nvPr/>
                  </p:nvSpPr>
                  <p:spPr>
                    <a:xfrm>
                      <a:off x="1719072" y="2872770"/>
                      <a:ext cx="566928" cy="3693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8 </m:t>
                            </m:r>
                            <m:r>
                              <a:rPr lang="en-US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𝑐𝑚</m:t>
                            </m:r>
                          </m:oMath>
                        </m:oMathPara>
                      </a14:m>
                      <a:endParaRPr lang="en-US" dirty="0">
                        <a:solidFill>
                          <a:prstClr val="black"/>
                        </a:solidFill>
                        <a:latin typeface="Candara" panose="020E0502030303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152" name="TextBox 151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719072" y="2872770"/>
                      <a:ext cx="566928" cy="369332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 r="-1075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53" name="TextBox 152"/>
                    <p:cNvSpPr txBox="1"/>
                    <p:nvPr/>
                  </p:nvSpPr>
                  <p:spPr>
                    <a:xfrm>
                      <a:off x="3714829" y="1909193"/>
                      <a:ext cx="566928" cy="3693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4 </m:t>
                            </m:r>
                            <m:r>
                              <a:rPr lang="en-US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𝑐𝑚</m:t>
                            </m:r>
                          </m:oMath>
                        </m:oMathPara>
                      </a14:m>
                      <a:endParaRPr lang="en-US" dirty="0">
                        <a:solidFill>
                          <a:prstClr val="black"/>
                        </a:solidFill>
                        <a:latin typeface="Candara" panose="020E0502030303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153" name="TextBox 152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714829" y="1909193"/>
                      <a:ext cx="566928" cy="369332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 r="-1075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154" name="Parallelogram 153"/>
                <p:cNvSpPr/>
                <p:nvPr/>
              </p:nvSpPr>
              <p:spPr>
                <a:xfrm>
                  <a:off x="640080" y="1544035"/>
                  <a:ext cx="2938272" cy="1219200"/>
                </a:xfrm>
                <a:prstGeom prst="parallelogram">
                  <a:avLst/>
                </a:prstGeom>
                <a:solidFill>
                  <a:schemeClr val="bg1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55" name="Straight Connector 154"/>
                <p:cNvCxnSpPr/>
                <p:nvPr/>
              </p:nvCxnSpPr>
              <p:spPr>
                <a:xfrm flipH="1">
                  <a:off x="3283236" y="2086579"/>
                  <a:ext cx="195072" cy="13411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6" name="Straight Connector 155"/>
                <p:cNvCxnSpPr/>
                <p:nvPr/>
              </p:nvCxnSpPr>
              <p:spPr>
                <a:xfrm>
                  <a:off x="3460020" y="2118845"/>
                  <a:ext cx="118332" cy="101846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7" name="Straight Connector 156"/>
                <p:cNvCxnSpPr/>
                <p:nvPr/>
              </p:nvCxnSpPr>
              <p:spPr>
                <a:xfrm flipH="1">
                  <a:off x="654606" y="2086579"/>
                  <a:ext cx="195072" cy="13411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8" name="Straight Connector 157"/>
                <p:cNvCxnSpPr/>
                <p:nvPr/>
              </p:nvCxnSpPr>
              <p:spPr>
                <a:xfrm>
                  <a:off x="831390" y="2118845"/>
                  <a:ext cx="118332" cy="101846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59" name="Group 158"/>
                <p:cNvGrpSpPr/>
                <p:nvPr/>
              </p:nvGrpSpPr>
              <p:grpSpPr>
                <a:xfrm rot="4965193">
                  <a:off x="2138443" y="1473828"/>
                  <a:ext cx="295116" cy="134112"/>
                  <a:chOff x="2188464" y="1427415"/>
                  <a:chExt cx="295116" cy="134112"/>
                </a:xfrm>
              </p:grpSpPr>
              <p:cxnSp>
                <p:nvCxnSpPr>
                  <p:cNvPr id="169" name="Straight Connector 168"/>
                  <p:cNvCxnSpPr/>
                  <p:nvPr/>
                </p:nvCxnSpPr>
                <p:spPr>
                  <a:xfrm flipH="1">
                    <a:off x="2188464" y="1427415"/>
                    <a:ext cx="195072" cy="134112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0" name="Straight Connector 169"/>
                  <p:cNvCxnSpPr/>
                  <p:nvPr/>
                </p:nvCxnSpPr>
                <p:spPr>
                  <a:xfrm>
                    <a:off x="2365248" y="1459681"/>
                    <a:ext cx="118332" cy="101846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60" name="Group 159"/>
                <p:cNvGrpSpPr/>
                <p:nvPr/>
              </p:nvGrpSpPr>
              <p:grpSpPr>
                <a:xfrm rot="4965193">
                  <a:off x="2281719" y="1476980"/>
                  <a:ext cx="295116" cy="134112"/>
                  <a:chOff x="2188464" y="1427415"/>
                  <a:chExt cx="295116" cy="134112"/>
                </a:xfrm>
              </p:grpSpPr>
              <p:cxnSp>
                <p:nvCxnSpPr>
                  <p:cNvPr id="167" name="Straight Connector 166"/>
                  <p:cNvCxnSpPr/>
                  <p:nvPr/>
                </p:nvCxnSpPr>
                <p:spPr>
                  <a:xfrm flipH="1">
                    <a:off x="2188464" y="1427415"/>
                    <a:ext cx="195072" cy="134112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8" name="Straight Connector 167"/>
                  <p:cNvCxnSpPr/>
                  <p:nvPr/>
                </p:nvCxnSpPr>
                <p:spPr>
                  <a:xfrm>
                    <a:off x="2365248" y="1459681"/>
                    <a:ext cx="118332" cy="101846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61" name="Group 160"/>
                <p:cNvGrpSpPr/>
                <p:nvPr/>
              </p:nvGrpSpPr>
              <p:grpSpPr>
                <a:xfrm rot="4965193">
                  <a:off x="1854978" y="2696177"/>
                  <a:ext cx="295116" cy="134112"/>
                  <a:chOff x="2188464" y="1427415"/>
                  <a:chExt cx="295116" cy="134112"/>
                </a:xfrm>
              </p:grpSpPr>
              <p:cxnSp>
                <p:nvCxnSpPr>
                  <p:cNvPr id="165" name="Straight Connector 164"/>
                  <p:cNvCxnSpPr/>
                  <p:nvPr/>
                </p:nvCxnSpPr>
                <p:spPr>
                  <a:xfrm flipH="1">
                    <a:off x="2188464" y="1427415"/>
                    <a:ext cx="195072" cy="134112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6" name="Straight Connector 165"/>
                  <p:cNvCxnSpPr/>
                  <p:nvPr/>
                </p:nvCxnSpPr>
                <p:spPr>
                  <a:xfrm>
                    <a:off x="2365248" y="1459681"/>
                    <a:ext cx="118332" cy="101846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62" name="Group 161"/>
                <p:cNvGrpSpPr/>
                <p:nvPr/>
              </p:nvGrpSpPr>
              <p:grpSpPr>
                <a:xfrm rot="4965193">
                  <a:off x="2016942" y="2703938"/>
                  <a:ext cx="295116" cy="134112"/>
                  <a:chOff x="2188464" y="1427415"/>
                  <a:chExt cx="295116" cy="134112"/>
                </a:xfrm>
              </p:grpSpPr>
              <p:cxnSp>
                <p:nvCxnSpPr>
                  <p:cNvPr id="163" name="Straight Connector 162"/>
                  <p:cNvCxnSpPr/>
                  <p:nvPr/>
                </p:nvCxnSpPr>
                <p:spPr>
                  <a:xfrm flipH="1">
                    <a:off x="2188464" y="1427415"/>
                    <a:ext cx="195072" cy="134112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4" name="Straight Connector 163"/>
                  <p:cNvCxnSpPr/>
                  <p:nvPr/>
                </p:nvCxnSpPr>
                <p:spPr>
                  <a:xfrm>
                    <a:off x="2365248" y="1459681"/>
                    <a:ext cx="118332" cy="101846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150" name="Straight Arrow Connector 149"/>
              <p:cNvCxnSpPr/>
              <p:nvPr/>
            </p:nvCxnSpPr>
            <p:spPr>
              <a:xfrm flipH="1">
                <a:off x="397407" y="1565488"/>
                <a:ext cx="307134" cy="1203921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1" name="TextBox 150"/>
                  <p:cNvSpPr txBox="1"/>
                  <p:nvPr/>
                </p:nvSpPr>
                <p:spPr>
                  <a:xfrm>
                    <a:off x="-107394" y="1866158"/>
                    <a:ext cx="566928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5 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151" name="TextBox 15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107394" y="1866158"/>
                    <a:ext cx="566928" cy="36933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r="-1075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171" name="Straight Arrow Connector 170"/>
            <p:cNvCxnSpPr/>
            <p:nvPr/>
          </p:nvCxnSpPr>
          <p:spPr>
            <a:xfrm flipH="1">
              <a:off x="8516585" y="1525172"/>
              <a:ext cx="0" cy="1269991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16512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0" grpId="0"/>
    </p:bld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perimeter of the parallelogram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13 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perimeter of the parallelogram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26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79"/>
              <p:cNvSpPr/>
              <p:nvPr/>
            </p:nvSpPr>
            <p:spPr>
              <a:xfrm>
                <a:off x="4566982" y="348223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0" name="Rectangle 7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3482239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1" name="Straight Arrow Connector 80"/>
          <p:cNvCxnSpPr/>
          <p:nvPr/>
        </p:nvCxnSpPr>
        <p:spPr>
          <a:xfrm flipH="1">
            <a:off x="3822665" y="1518639"/>
            <a:ext cx="0" cy="1269991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/>
          <p:cNvGrpSpPr/>
          <p:nvPr/>
        </p:nvGrpSpPr>
        <p:grpSpPr>
          <a:xfrm>
            <a:off x="-49045" y="1393326"/>
            <a:ext cx="4560558" cy="1848776"/>
            <a:chOff x="-157347" y="1393326"/>
            <a:chExt cx="4560558" cy="1848776"/>
          </a:xfrm>
        </p:grpSpPr>
        <p:grpSp>
          <p:nvGrpSpPr>
            <p:cNvPr id="17" name="Group 16"/>
            <p:cNvGrpSpPr/>
            <p:nvPr/>
          </p:nvGrpSpPr>
          <p:grpSpPr>
            <a:xfrm>
              <a:off x="640080" y="1393326"/>
              <a:ext cx="3763131" cy="1848776"/>
              <a:chOff x="640080" y="1393326"/>
              <a:chExt cx="3763131" cy="184877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TextBox 40"/>
                  <p:cNvSpPr txBox="1"/>
                  <p:nvPr/>
                </p:nvSpPr>
                <p:spPr>
                  <a:xfrm>
                    <a:off x="1719072" y="2872770"/>
                    <a:ext cx="566928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41" name="TextBox 4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19072" y="2872770"/>
                    <a:ext cx="566928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r="-1182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" name="TextBox 41"/>
                  <p:cNvSpPr txBox="1"/>
                  <p:nvPr/>
                </p:nvSpPr>
                <p:spPr>
                  <a:xfrm>
                    <a:off x="3836283" y="2009836"/>
                    <a:ext cx="566928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2 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42" name="TextBox 4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36283" y="2009836"/>
                    <a:ext cx="566928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r="-1075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" name="Parallelogram 2"/>
              <p:cNvSpPr/>
              <p:nvPr/>
            </p:nvSpPr>
            <p:spPr>
              <a:xfrm>
                <a:off x="640080" y="1544035"/>
                <a:ext cx="2938272" cy="1219200"/>
              </a:xfrm>
              <a:prstGeom prst="parallelogram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7" name="Straight Connector 6"/>
              <p:cNvCxnSpPr/>
              <p:nvPr/>
            </p:nvCxnSpPr>
            <p:spPr>
              <a:xfrm flipH="1">
                <a:off x="3283236" y="2086579"/>
                <a:ext cx="195072" cy="13411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>
              <a:xfrm>
                <a:off x="3460020" y="2118845"/>
                <a:ext cx="118332" cy="101846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>
              <a:xfrm flipH="1">
                <a:off x="654606" y="2086579"/>
                <a:ext cx="195072" cy="13411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>
              <a:xfrm>
                <a:off x="831390" y="2118845"/>
                <a:ext cx="118332" cy="101846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6" name="Group 15"/>
              <p:cNvGrpSpPr/>
              <p:nvPr/>
            </p:nvGrpSpPr>
            <p:grpSpPr>
              <a:xfrm rot="4965193">
                <a:off x="2138443" y="1473828"/>
                <a:ext cx="295116" cy="134112"/>
                <a:chOff x="2188464" y="1427415"/>
                <a:chExt cx="295116" cy="134112"/>
              </a:xfrm>
            </p:grpSpPr>
            <p:cxnSp>
              <p:nvCxnSpPr>
                <p:cNvPr id="46" name="Straight Connector 45"/>
                <p:cNvCxnSpPr/>
                <p:nvPr/>
              </p:nvCxnSpPr>
              <p:spPr>
                <a:xfrm flipH="1">
                  <a:off x="2188464" y="1427415"/>
                  <a:ext cx="195072" cy="13411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Connector 46"/>
                <p:cNvCxnSpPr/>
                <p:nvPr/>
              </p:nvCxnSpPr>
              <p:spPr>
                <a:xfrm>
                  <a:off x="2365248" y="1459681"/>
                  <a:ext cx="118332" cy="101846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0" name="Group 49"/>
              <p:cNvGrpSpPr/>
              <p:nvPr/>
            </p:nvGrpSpPr>
            <p:grpSpPr>
              <a:xfrm rot="4965193">
                <a:off x="2281719" y="1476980"/>
                <a:ext cx="295116" cy="134112"/>
                <a:chOff x="2188464" y="1427415"/>
                <a:chExt cx="295116" cy="134112"/>
              </a:xfrm>
            </p:grpSpPr>
            <p:cxnSp>
              <p:nvCxnSpPr>
                <p:cNvPr id="51" name="Straight Connector 50"/>
                <p:cNvCxnSpPr/>
                <p:nvPr/>
              </p:nvCxnSpPr>
              <p:spPr>
                <a:xfrm flipH="1">
                  <a:off x="2188464" y="1427415"/>
                  <a:ext cx="195072" cy="13411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Connector 51"/>
                <p:cNvCxnSpPr/>
                <p:nvPr/>
              </p:nvCxnSpPr>
              <p:spPr>
                <a:xfrm>
                  <a:off x="2365248" y="1459681"/>
                  <a:ext cx="118332" cy="101846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3" name="Group 52"/>
              <p:cNvGrpSpPr/>
              <p:nvPr/>
            </p:nvGrpSpPr>
            <p:grpSpPr>
              <a:xfrm rot="4965193">
                <a:off x="1854978" y="2696177"/>
                <a:ext cx="295116" cy="134112"/>
                <a:chOff x="2188464" y="1427415"/>
                <a:chExt cx="295116" cy="134112"/>
              </a:xfrm>
            </p:grpSpPr>
            <p:cxnSp>
              <p:nvCxnSpPr>
                <p:cNvPr id="54" name="Straight Connector 53"/>
                <p:cNvCxnSpPr/>
                <p:nvPr/>
              </p:nvCxnSpPr>
              <p:spPr>
                <a:xfrm flipH="1">
                  <a:off x="2188464" y="1427415"/>
                  <a:ext cx="195072" cy="13411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>
                <a:xfrm>
                  <a:off x="2365248" y="1459681"/>
                  <a:ext cx="118332" cy="101846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6" name="Group 55"/>
              <p:cNvGrpSpPr/>
              <p:nvPr/>
            </p:nvGrpSpPr>
            <p:grpSpPr>
              <a:xfrm rot="4965193">
                <a:off x="2016942" y="2703938"/>
                <a:ext cx="295116" cy="134112"/>
                <a:chOff x="2188464" y="1427415"/>
                <a:chExt cx="295116" cy="134112"/>
              </a:xfrm>
            </p:grpSpPr>
            <p:cxnSp>
              <p:nvCxnSpPr>
                <p:cNvPr id="57" name="Straight Connector 56"/>
                <p:cNvCxnSpPr/>
                <p:nvPr/>
              </p:nvCxnSpPr>
              <p:spPr>
                <a:xfrm flipH="1">
                  <a:off x="2188464" y="1427415"/>
                  <a:ext cx="195072" cy="13411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>
                <a:xfrm>
                  <a:off x="2365248" y="1459681"/>
                  <a:ext cx="118332" cy="101846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82" name="Straight Arrow Connector 81"/>
            <p:cNvCxnSpPr/>
            <p:nvPr/>
          </p:nvCxnSpPr>
          <p:spPr>
            <a:xfrm flipH="1">
              <a:off x="397407" y="1565488"/>
              <a:ext cx="307134" cy="1203921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TextBox 83"/>
                <p:cNvSpPr txBox="1"/>
                <p:nvPr/>
              </p:nvSpPr>
              <p:spPr>
                <a:xfrm>
                  <a:off x="-157347" y="1826959"/>
                  <a:ext cx="56692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2.5 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84" name="TextBox 8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157347" y="1826959"/>
                  <a:ext cx="566928" cy="369332"/>
                </a:xfrm>
                <a:prstGeom prst="rect">
                  <a:avLst/>
                </a:prstGeom>
                <a:blipFill>
                  <a:blip r:embed="rId7"/>
                  <a:stretch>
                    <a:fillRect r="-41935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1" name="Group 20"/>
          <p:cNvGrpSpPr/>
          <p:nvPr/>
        </p:nvGrpSpPr>
        <p:grpSpPr>
          <a:xfrm>
            <a:off x="4694362" y="1386046"/>
            <a:ext cx="4389151" cy="1848776"/>
            <a:chOff x="4694362" y="1386046"/>
            <a:chExt cx="4389151" cy="1848776"/>
          </a:xfrm>
        </p:grpSpPr>
        <p:grpSp>
          <p:nvGrpSpPr>
            <p:cNvPr id="148" name="Group 147"/>
            <p:cNvGrpSpPr/>
            <p:nvPr/>
          </p:nvGrpSpPr>
          <p:grpSpPr>
            <a:xfrm>
              <a:off x="4694362" y="1386046"/>
              <a:ext cx="4389151" cy="1848776"/>
              <a:chOff x="-107394" y="1393326"/>
              <a:chExt cx="4389151" cy="1848776"/>
            </a:xfrm>
          </p:grpSpPr>
          <p:grpSp>
            <p:nvGrpSpPr>
              <p:cNvPr id="149" name="Group 148"/>
              <p:cNvGrpSpPr/>
              <p:nvPr/>
            </p:nvGrpSpPr>
            <p:grpSpPr>
              <a:xfrm>
                <a:off x="640080" y="1393326"/>
                <a:ext cx="3641677" cy="1848776"/>
                <a:chOff x="640080" y="1393326"/>
                <a:chExt cx="3641677" cy="1848776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52" name="TextBox 151"/>
                    <p:cNvSpPr txBox="1"/>
                    <p:nvPr/>
                  </p:nvSpPr>
                  <p:spPr>
                    <a:xfrm>
                      <a:off x="1719072" y="2872770"/>
                      <a:ext cx="566928" cy="3693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𝑐𝑚</m:t>
                            </m:r>
                          </m:oMath>
                        </m:oMathPara>
                      </a14:m>
                      <a:endParaRPr lang="en-US" dirty="0">
                        <a:solidFill>
                          <a:prstClr val="black"/>
                        </a:solidFill>
                        <a:latin typeface="Candara" panose="020E0502030303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152" name="TextBox 151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719072" y="2872770"/>
                      <a:ext cx="566928" cy="369332"/>
                    </a:xfrm>
                    <a:prstGeom prst="rect">
                      <a:avLst/>
                    </a:prstGeom>
                    <a:blipFill>
                      <a:blip r:embed="rId8"/>
                      <a:stretch>
                        <a:fillRect r="-11828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53" name="TextBox 152"/>
                    <p:cNvSpPr txBox="1"/>
                    <p:nvPr/>
                  </p:nvSpPr>
                  <p:spPr>
                    <a:xfrm>
                      <a:off x="3714829" y="1909193"/>
                      <a:ext cx="566928" cy="3693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4 </m:t>
                            </m:r>
                            <m:r>
                              <a:rPr lang="en-US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𝑐𝑚</m:t>
                            </m:r>
                          </m:oMath>
                        </m:oMathPara>
                      </a14:m>
                      <a:endParaRPr lang="en-US" dirty="0">
                        <a:solidFill>
                          <a:prstClr val="black"/>
                        </a:solidFill>
                        <a:latin typeface="Candara" panose="020E0502030303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153" name="TextBox 152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714829" y="1909193"/>
                      <a:ext cx="566928" cy="369332"/>
                    </a:xfrm>
                    <a:prstGeom prst="rect">
                      <a:avLst/>
                    </a:prstGeom>
                    <a:blipFill>
                      <a:blip r:embed="rId9"/>
                      <a:stretch>
                        <a:fillRect r="-1075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154" name="Parallelogram 153"/>
                <p:cNvSpPr/>
                <p:nvPr/>
              </p:nvSpPr>
              <p:spPr>
                <a:xfrm>
                  <a:off x="640080" y="1544035"/>
                  <a:ext cx="2938272" cy="1219200"/>
                </a:xfrm>
                <a:prstGeom prst="parallelogram">
                  <a:avLst/>
                </a:prstGeom>
                <a:solidFill>
                  <a:schemeClr val="bg1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55" name="Straight Connector 154"/>
                <p:cNvCxnSpPr/>
                <p:nvPr/>
              </p:nvCxnSpPr>
              <p:spPr>
                <a:xfrm flipH="1">
                  <a:off x="3283236" y="2086579"/>
                  <a:ext cx="195072" cy="13411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6" name="Straight Connector 155"/>
                <p:cNvCxnSpPr/>
                <p:nvPr/>
              </p:nvCxnSpPr>
              <p:spPr>
                <a:xfrm>
                  <a:off x="3460020" y="2118845"/>
                  <a:ext cx="118332" cy="101846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7" name="Straight Connector 156"/>
                <p:cNvCxnSpPr/>
                <p:nvPr/>
              </p:nvCxnSpPr>
              <p:spPr>
                <a:xfrm flipH="1">
                  <a:off x="654606" y="2086579"/>
                  <a:ext cx="195072" cy="13411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8" name="Straight Connector 157"/>
                <p:cNvCxnSpPr/>
                <p:nvPr/>
              </p:nvCxnSpPr>
              <p:spPr>
                <a:xfrm>
                  <a:off x="831390" y="2118845"/>
                  <a:ext cx="118332" cy="101846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59" name="Group 158"/>
                <p:cNvGrpSpPr/>
                <p:nvPr/>
              </p:nvGrpSpPr>
              <p:grpSpPr>
                <a:xfrm rot="4965193">
                  <a:off x="2138443" y="1473828"/>
                  <a:ext cx="295116" cy="134112"/>
                  <a:chOff x="2188464" y="1427415"/>
                  <a:chExt cx="295116" cy="134112"/>
                </a:xfrm>
              </p:grpSpPr>
              <p:cxnSp>
                <p:nvCxnSpPr>
                  <p:cNvPr id="169" name="Straight Connector 168"/>
                  <p:cNvCxnSpPr/>
                  <p:nvPr/>
                </p:nvCxnSpPr>
                <p:spPr>
                  <a:xfrm flipH="1">
                    <a:off x="2188464" y="1427415"/>
                    <a:ext cx="195072" cy="134112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0" name="Straight Connector 169"/>
                  <p:cNvCxnSpPr/>
                  <p:nvPr/>
                </p:nvCxnSpPr>
                <p:spPr>
                  <a:xfrm>
                    <a:off x="2365248" y="1459681"/>
                    <a:ext cx="118332" cy="101846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60" name="Group 159"/>
                <p:cNvGrpSpPr/>
                <p:nvPr/>
              </p:nvGrpSpPr>
              <p:grpSpPr>
                <a:xfrm rot="4965193">
                  <a:off x="2281719" y="1476980"/>
                  <a:ext cx="295116" cy="134112"/>
                  <a:chOff x="2188464" y="1427415"/>
                  <a:chExt cx="295116" cy="134112"/>
                </a:xfrm>
              </p:grpSpPr>
              <p:cxnSp>
                <p:nvCxnSpPr>
                  <p:cNvPr id="167" name="Straight Connector 166"/>
                  <p:cNvCxnSpPr/>
                  <p:nvPr/>
                </p:nvCxnSpPr>
                <p:spPr>
                  <a:xfrm flipH="1">
                    <a:off x="2188464" y="1427415"/>
                    <a:ext cx="195072" cy="134112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8" name="Straight Connector 167"/>
                  <p:cNvCxnSpPr/>
                  <p:nvPr/>
                </p:nvCxnSpPr>
                <p:spPr>
                  <a:xfrm>
                    <a:off x="2365248" y="1459681"/>
                    <a:ext cx="118332" cy="101846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61" name="Group 160"/>
                <p:cNvGrpSpPr/>
                <p:nvPr/>
              </p:nvGrpSpPr>
              <p:grpSpPr>
                <a:xfrm rot="4965193">
                  <a:off x="1854978" y="2696177"/>
                  <a:ext cx="295116" cy="134112"/>
                  <a:chOff x="2188464" y="1427415"/>
                  <a:chExt cx="295116" cy="134112"/>
                </a:xfrm>
              </p:grpSpPr>
              <p:cxnSp>
                <p:nvCxnSpPr>
                  <p:cNvPr id="165" name="Straight Connector 164"/>
                  <p:cNvCxnSpPr/>
                  <p:nvPr/>
                </p:nvCxnSpPr>
                <p:spPr>
                  <a:xfrm flipH="1">
                    <a:off x="2188464" y="1427415"/>
                    <a:ext cx="195072" cy="134112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6" name="Straight Connector 165"/>
                  <p:cNvCxnSpPr/>
                  <p:nvPr/>
                </p:nvCxnSpPr>
                <p:spPr>
                  <a:xfrm>
                    <a:off x="2365248" y="1459681"/>
                    <a:ext cx="118332" cy="101846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62" name="Group 161"/>
                <p:cNvGrpSpPr/>
                <p:nvPr/>
              </p:nvGrpSpPr>
              <p:grpSpPr>
                <a:xfrm rot="4965193">
                  <a:off x="2016942" y="2703938"/>
                  <a:ext cx="295116" cy="134112"/>
                  <a:chOff x="2188464" y="1427415"/>
                  <a:chExt cx="295116" cy="134112"/>
                </a:xfrm>
              </p:grpSpPr>
              <p:cxnSp>
                <p:nvCxnSpPr>
                  <p:cNvPr id="163" name="Straight Connector 162"/>
                  <p:cNvCxnSpPr/>
                  <p:nvPr/>
                </p:nvCxnSpPr>
                <p:spPr>
                  <a:xfrm flipH="1">
                    <a:off x="2188464" y="1427415"/>
                    <a:ext cx="195072" cy="134112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4" name="Straight Connector 163"/>
                  <p:cNvCxnSpPr/>
                  <p:nvPr/>
                </p:nvCxnSpPr>
                <p:spPr>
                  <a:xfrm>
                    <a:off x="2365248" y="1459681"/>
                    <a:ext cx="118332" cy="101846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150" name="Straight Arrow Connector 149"/>
              <p:cNvCxnSpPr/>
              <p:nvPr/>
            </p:nvCxnSpPr>
            <p:spPr>
              <a:xfrm flipH="1">
                <a:off x="397407" y="1565488"/>
                <a:ext cx="307134" cy="1203921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1" name="TextBox 150"/>
                  <p:cNvSpPr txBox="1"/>
                  <p:nvPr/>
                </p:nvSpPr>
                <p:spPr>
                  <a:xfrm>
                    <a:off x="-107394" y="1866158"/>
                    <a:ext cx="566928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5 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151" name="TextBox 15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107394" y="1866158"/>
                    <a:ext cx="566928" cy="369332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r="-1075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171" name="Straight Arrow Connector 170"/>
            <p:cNvCxnSpPr/>
            <p:nvPr/>
          </p:nvCxnSpPr>
          <p:spPr>
            <a:xfrm flipH="1">
              <a:off x="8516585" y="1525172"/>
              <a:ext cx="0" cy="1269991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20738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0" grpId="0"/>
    </p:bld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perimeter of the trapezium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perimeter of the trapezium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79"/>
              <p:cNvSpPr/>
              <p:nvPr/>
            </p:nvSpPr>
            <p:spPr>
              <a:xfrm>
                <a:off x="4571999" y="338305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28.94 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0" name="Rectangle 7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3383056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/>
          <p:cNvGrpSpPr/>
          <p:nvPr/>
        </p:nvGrpSpPr>
        <p:grpSpPr>
          <a:xfrm>
            <a:off x="694944" y="1204415"/>
            <a:ext cx="2926080" cy="1999242"/>
            <a:chOff x="694944" y="1204415"/>
            <a:chExt cx="2926080" cy="1999242"/>
          </a:xfrm>
        </p:grpSpPr>
        <p:grpSp>
          <p:nvGrpSpPr>
            <p:cNvPr id="15" name="Group 14"/>
            <p:cNvGrpSpPr/>
            <p:nvPr/>
          </p:nvGrpSpPr>
          <p:grpSpPr>
            <a:xfrm>
              <a:off x="694944" y="1204415"/>
              <a:ext cx="2926080" cy="1999242"/>
              <a:chOff x="694944" y="1204415"/>
              <a:chExt cx="2926080" cy="1999242"/>
            </a:xfrm>
          </p:grpSpPr>
          <p:sp>
            <p:nvSpPr>
              <p:cNvPr id="2" name="Trapezoid 1"/>
              <p:cNvSpPr/>
              <p:nvPr/>
            </p:nvSpPr>
            <p:spPr>
              <a:xfrm>
                <a:off x="694944" y="1658112"/>
                <a:ext cx="2926080" cy="1024128"/>
              </a:xfrm>
              <a:prstGeom prst="trapezoid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14" name="Group 13"/>
              <p:cNvGrpSpPr/>
              <p:nvPr/>
            </p:nvGrpSpPr>
            <p:grpSpPr>
              <a:xfrm rot="5147283">
                <a:off x="2138442" y="1598495"/>
                <a:ext cx="295116" cy="134112"/>
                <a:chOff x="3391538" y="2086579"/>
                <a:chExt cx="295116" cy="134112"/>
              </a:xfrm>
            </p:grpSpPr>
            <p:cxnSp>
              <p:nvCxnSpPr>
                <p:cNvPr id="60" name="Straight Connector 59"/>
                <p:cNvCxnSpPr/>
                <p:nvPr/>
              </p:nvCxnSpPr>
              <p:spPr>
                <a:xfrm flipH="1">
                  <a:off x="3391538" y="2086579"/>
                  <a:ext cx="195072" cy="13411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Connector 60"/>
                <p:cNvCxnSpPr/>
                <p:nvPr/>
              </p:nvCxnSpPr>
              <p:spPr>
                <a:xfrm>
                  <a:off x="3568322" y="2118845"/>
                  <a:ext cx="118332" cy="101846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2" name="Group 61"/>
              <p:cNvGrpSpPr/>
              <p:nvPr/>
            </p:nvGrpSpPr>
            <p:grpSpPr>
              <a:xfrm rot="5147283">
                <a:off x="2131094" y="2615184"/>
                <a:ext cx="295116" cy="134112"/>
                <a:chOff x="3391538" y="2086579"/>
                <a:chExt cx="295116" cy="134112"/>
              </a:xfrm>
            </p:grpSpPr>
            <p:cxnSp>
              <p:nvCxnSpPr>
                <p:cNvPr id="82" name="Straight Connector 81"/>
                <p:cNvCxnSpPr/>
                <p:nvPr/>
              </p:nvCxnSpPr>
              <p:spPr>
                <a:xfrm flipH="1">
                  <a:off x="3391538" y="2086579"/>
                  <a:ext cx="195072" cy="13411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Straight Connector 83"/>
                <p:cNvCxnSpPr/>
                <p:nvPr/>
              </p:nvCxnSpPr>
              <p:spPr>
                <a:xfrm>
                  <a:off x="3568322" y="2118845"/>
                  <a:ext cx="118332" cy="101846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0" name="TextBox 89"/>
                  <p:cNvSpPr txBox="1"/>
                  <p:nvPr/>
                </p:nvSpPr>
                <p:spPr>
                  <a:xfrm>
                    <a:off x="2002536" y="2834325"/>
                    <a:ext cx="566928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6 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90" name="TextBox 8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02536" y="2834325"/>
                    <a:ext cx="566928" cy="369332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r="-967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1" name="TextBox 90"/>
                  <p:cNvSpPr txBox="1"/>
                  <p:nvPr/>
                </p:nvSpPr>
                <p:spPr>
                  <a:xfrm>
                    <a:off x="2040722" y="1204415"/>
                    <a:ext cx="566928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4 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91" name="TextBox 9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40722" y="1204415"/>
                    <a:ext cx="566928" cy="36933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r="-1075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2" name="TextBox 91"/>
                  <p:cNvSpPr txBox="1"/>
                  <p:nvPr/>
                </p:nvSpPr>
                <p:spPr>
                  <a:xfrm>
                    <a:off x="1565246" y="1994735"/>
                    <a:ext cx="566928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2 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92" name="TextBox 9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565246" y="1994735"/>
                    <a:ext cx="566928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r="-1075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104" name="Straight Arrow Connector 103"/>
            <p:cNvCxnSpPr/>
            <p:nvPr/>
          </p:nvCxnSpPr>
          <p:spPr>
            <a:xfrm>
              <a:off x="1565246" y="1658112"/>
              <a:ext cx="0" cy="1016859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3559537" y="1929514"/>
                <a:ext cx="56692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2.24 </m:t>
                      </m:r>
                      <m:r>
                        <a:rPr lang="en-US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9537" y="1929514"/>
                <a:ext cx="566928" cy="369332"/>
              </a:xfrm>
              <a:prstGeom prst="rect">
                <a:avLst/>
              </a:prstGeom>
              <a:blipFill>
                <a:blip r:embed="rId6"/>
                <a:stretch>
                  <a:fillRect r="-645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-58440" y="1929514"/>
                <a:ext cx="56692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2.24 </m:t>
                      </m:r>
                      <m:r>
                        <a:rPr lang="en-US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8440" y="1929514"/>
                <a:ext cx="566928" cy="369332"/>
              </a:xfrm>
              <a:prstGeom prst="rect">
                <a:avLst/>
              </a:prstGeom>
              <a:blipFill>
                <a:blip r:embed="rId7"/>
                <a:stretch>
                  <a:fillRect r="-645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4605939" y="1182756"/>
            <a:ext cx="4183971" cy="1999242"/>
            <a:chOff x="4605939" y="1182756"/>
            <a:chExt cx="4183971" cy="1999242"/>
          </a:xfrm>
        </p:grpSpPr>
        <p:grpSp>
          <p:nvGrpSpPr>
            <p:cNvPr id="93" name="Group 92"/>
            <p:cNvGrpSpPr/>
            <p:nvPr/>
          </p:nvGrpSpPr>
          <p:grpSpPr>
            <a:xfrm>
              <a:off x="5324595" y="1182756"/>
              <a:ext cx="2926080" cy="1999242"/>
              <a:chOff x="694944" y="1204415"/>
              <a:chExt cx="2926080" cy="1999242"/>
            </a:xfrm>
          </p:grpSpPr>
          <p:sp>
            <p:nvSpPr>
              <p:cNvPr id="94" name="Trapezoid 93"/>
              <p:cNvSpPr/>
              <p:nvPr/>
            </p:nvSpPr>
            <p:spPr>
              <a:xfrm>
                <a:off x="694944" y="1658112"/>
                <a:ext cx="2926080" cy="1024128"/>
              </a:xfrm>
              <a:prstGeom prst="trapezoid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95" name="Group 94"/>
              <p:cNvGrpSpPr/>
              <p:nvPr/>
            </p:nvGrpSpPr>
            <p:grpSpPr>
              <a:xfrm rot="5147283">
                <a:off x="2138442" y="1598495"/>
                <a:ext cx="295116" cy="134112"/>
                <a:chOff x="3391538" y="2086579"/>
                <a:chExt cx="295116" cy="134112"/>
              </a:xfrm>
            </p:grpSpPr>
            <p:cxnSp>
              <p:nvCxnSpPr>
                <p:cNvPr id="102" name="Straight Connector 101"/>
                <p:cNvCxnSpPr/>
                <p:nvPr/>
              </p:nvCxnSpPr>
              <p:spPr>
                <a:xfrm flipH="1">
                  <a:off x="3391538" y="2086579"/>
                  <a:ext cx="195072" cy="13411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Straight Connector 102"/>
                <p:cNvCxnSpPr/>
                <p:nvPr/>
              </p:nvCxnSpPr>
              <p:spPr>
                <a:xfrm>
                  <a:off x="3568322" y="2118845"/>
                  <a:ext cx="118332" cy="101846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6" name="Group 95"/>
              <p:cNvGrpSpPr/>
              <p:nvPr/>
            </p:nvGrpSpPr>
            <p:grpSpPr>
              <a:xfrm rot="5147283">
                <a:off x="2131094" y="2615184"/>
                <a:ext cx="295116" cy="134112"/>
                <a:chOff x="3391538" y="2086579"/>
                <a:chExt cx="295116" cy="134112"/>
              </a:xfrm>
            </p:grpSpPr>
            <p:cxnSp>
              <p:nvCxnSpPr>
                <p:cNvPr id="100" name="Straight Connector 99"/>
                <p:cNvCxnSpPr/>
                <p:nvPr/>
              </p:nvCxnSpPr>
              <p:spPr>
                <a:xfrm flipH="1">
                  <a:off x="3391538" y="2086579"/>
                  <a:ext cx="195072" cy="13411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Straight Connector 100"/>
                <p:cNvCxnSpPr/>
                <p:nvPr/>
              </p:nvCxnSpPr>
              <p:spPr>
                <a:xfrm>
                  <a:off x="3568322" y="2118845"/>
                  <a:ext cx="118332" cy="101846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7" name="TextBox 96"/>
                  <p:cNvSpPr txBox="1"/>
                  <p:nvPr/>
                </p:nvSpPr>
                <p:spPr>
                  <a:xfrm>
                    <a:off x="2002536" y="2834325"/>
                    <a:ext cx="566928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12 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97" name="TextBox 9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02536" y="2834325"/>
                    <a:ext cx="566928" cy="36933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r="-3333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8" name="TextBox 97"/>
                  <p:cNvSpPr txBox="1"/>
                  <p:nvPr/>
                </p:nvSpPr>
                <p:spPr>
                  <a:xfrm>
                    <a:off x="2040722" y="1204415"/>
                    <a:ext cx="566928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8 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98" name="TextBox 9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40722" y="1204415"/>
                    <a:ext cx="566928" cy="36933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r="-1075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9" name="TextBox 98"/>
                  <p:cNvSpPr txBox="1"/>
                  <p:nvPr/>
                </p:nvSpPr>
                <p:spPr>
                  <a:xfrm>
                    <a:off x="2710215" y="1979577"/>
                    <a:ext cx="566928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4 </m:t>
                          </m:r>
                          <m:r>
                            <a:rPr lang="en-US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US" dirty="0">
                      <a:solidFill>
                        <a:prstClr val="black"/>
                      </a:solidFill>
                      <a:latin typeface="Candara" panose="020E05020303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99" name="TextBox 9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710215" y="1979577"/>
                    <a:ext cx="566928" cy="369332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r="-1075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39" name="Straight Arrow Connector 38"/>
            <p:cNvCxnSpPr/>
            <p:nvPr/>
          </p:nvCxnSpPr>
          <p:spPr>
            <a:xfrm>
              <a:off x="7277198" y="1615494"/>
              <a:ext cx="0" cy="1016859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8222982" y="1929514"/>
                  <a:ext cx="56692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4.47 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22982" y="1929514"/>
                  <a:ext cx="566928" cy="369332"/>
                </a:xfrm>
                <a:prstGeom prst="rect">
                  <a:avLst/>
                </a:prstGeom>
                <a:blipFill>
                  <a:blip r:embed="rId11"/>
                  <a:stretch>
                    <a:fillRect r="-64516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4605939" y="1929514"/>
                  <a:ext cx="49153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4.47 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05939" y="1929514"/>
                  <a:ext cx="491530" cy="369332"/>
                </a:xfrm>
                <a:prstGeom prst="rect">
                  <a:avLst/>
                </a:prstGeom>
                <a:blipFill>
                  <a:blip r:embed="rId12"/>
                  <a:stretch>
                    <a:fillRect r="-9125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290394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0" grpId="0"/>
    </p:bld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2508" y="447147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perimeter of this hexagon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perimeter of this hexagon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79"/>
              <p:cNvSpPr/>
              <p:nvPr/>
            </p:nvSpPr>
            <p:spPr>
              <a:xfrm>
                <a:off x="4566982" y="507252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40 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0" name="Rectangle 7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5072525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101614" y="1768904"/>
            <a:ext cx="3954628" cy="3303621"/>
            <a:chOff x="101614" y="1768904"/>
            <a:chExt cx="3954628" cy="3303621"/>
          </a:xfrm>
        </p:grpSpPr>
        <p:sp>
          <p:nvSpPr>
            <p:cNvPr id="2" name="L-Shape 1"/>
            <p:cNvSpPr/>
            <p:nvPr/>
          </p:nvSpPr>
          <p:spPr>
            <a:xfrm>
              <a:off x="825362" y="2200059"/>
              <a:ext cx="3230880" cy="2365993"/>
            </a:xfrm>
            <a:prstGeom prst="corner">
              <a:avLst/>
            </a:prstGeom>
            <a:solidFill>
              <a:schemeClr val="bg1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2136831" y="4703193"/>
                  <a:ext cx="49153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6 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36831" y="4703193"/>
                  <a:ext cx="491530" cy="369332"/>
                </a:xfrm>
                <a:prstGeom prst="rect">
                  <a:avLst/>
                </a:prstGeom>
                <a:blipFill>
                  <a:blip r:embed="rId3"/>
                  <a:stretch>
                    <a:fillRect r="-2875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101614" y="3198389"/>
                  <a:ext cx="49153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614" y="3198389"/>
                  <a:ext cx="491530" cy="369332"/>
                </a:xfrm>
                <a:prstGeom prst="rect">
                  <a:avLst/>
                </a:prstGeom>
                <a:blipFill>
                  <a:blip r:embed="rId4"/>
                  <a:stretch>
                    <a:fillRect r="-2875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1157360" y="1768904"/>
                  <a:ext cx="49153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57360" y="1768904"/>
                  <a:ext cx="491530" cy="369332"/>
                </a:xfrm>
                <a:prstGeom prst="rect">
                  <a:avLst/>
                </a:prstGeom>
                <a:blipFill>
                  <a:blip r:embed="rId5"/>
                  <a:stretch>
                    <a:fillRect r="-2875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2132654" y="2590234"/>
                  <a:ext cx="49153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32654" y="2590234"/>
                  <a:ext cx="491530" cy="369332"/>
                </a:xfrm>
                <a:prstGeom prst="rect">
                  <a:avLst/>
                </a:prstGeom>
                <a:blipFill>
                  <a:blip r:embed="rId6"/>
                  <a:stretch>
                    <a:fillRect r="-2875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6" name="Group 45"/>
          <p:cNvGrpSpPr/>
          <p:nvPr/>
        </p:nvGrpSpPr>
        <p:grpSpPr>
          <a:xfrm>
            <a:off x="4673614" y="1731244"/>
            <a:ext cx="3954628" cy="3303621"/>
            <a:chOff x="101614" y="1768904"/>
            <a:chExt cx="3954628" cy="3303621"/>
          </a:xfrm>
        </p:grpSpPr>
        <p:sp>
          <p:nvSpPr>
            <p:cNvPr id="48" name="L-Shape 47"/>
            <p:cNvSpPr/>
            <p:nvPr/>
          </p:nvSpPr>
          <p:spPr>
            <a:xfrm>
              <a:off x="825362" y="2200059"/>
              <a:ext cx="3230880" cy="2365993"/>
            </a:xfrm>
            <a:prstGeom prst="corner">
              <a:avLst/>
            </a:prstGeom>
            <a:solidFill>
              <a:schemeClr val="bg1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Box 50"/>
                <p:cNvSpPr txBox="1"/>
                <p:nvPr/>
              </p:nvSpPr>
              <p:spPr>
                <a:xfrm>
                  <a:off x="2136831" y="4703193"/>
                  <a:ext cx="49153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12 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51" name="TextBox 5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36831" y="4703193"/>
                  <a:ext cx="491530" cy="369332"/>
                </a:xfrm>
                <a:prstGeom prst="rect">
                  <a:avLst/>
                </a:prstGeom>
                <a:blipFill>
                  <a:blip r:embed="rId7"/>
                  <a:stretch>
                    <a:fillRect r="-55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Box 51"/>
                <p:cNvSpPr txBox="1"/>
                <p:nvPr/>
              </p:nvSpPr>
              <p:spPr>
                <a:xfrm>
                  <a:off x="101614" y="3198389"/>
                  <a:ext cx="49153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52" name="TextBox 5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614" y="3198389"/>
                  <a:ext cx="491530" cy="369332"/>
                </a:xfrm>
                <a:prstGeom prst="rect">
                  <a:avLst/>
                </a:prstGeom>
                <a:blipFill>
                  <a:blip r:embed="rId8"/>
                  <a:stretch>
                    <a:fillRect r="-2875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/>
                <p:cNvSpPr txBox="1"/>
                <p:nvPr/>
              </p:nvSpPr>
              <p:spPr>
                <a:xfrm>
                  <a:off x="1157360" y="1768904"/>
                  <a:ext cx="49153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53" name="TextBox 5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57360" y="1768904"/>
                  <a:ext cx="491530" cy="369332"/>
                </a:xfrm>
                <a:prstGeom prst="rect">
                  <a:avLst/>
                </a:prstGeom>
                <a:blipFill>
                  <a:blip r:embed="rId9"/>
                  <a:stretch>
                    <a:fillRect r="-2875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TextBox 53"/>
                <p:cNvSpPr txBox="1"/>
                <p:nvPr/>
              </p:nvSpPr>
              <p:spPr>
                <a:xfrm>
                  <a:off x="2132654" y="2590234"/>
                  <a:ext cx="49153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54" name="TextBox 5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32654" y="2590234"/>
                  <a:ext cx="491530" cy="369332"/>
                </a:xfrm>
                <a:prstGeom prst="rect">
                  <a:avLst/>
                </a:prstGeom>
                <a:blipFill>
                  <a:blip r:embed="rId10"/>
                  <a:stretch>
                    <a:fillRect r="-2875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192914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0" grpId="0"/>
    </p:bld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2508" y="447147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perimeter of this hexagon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30 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508" y="447147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133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perimeter of this hexagon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60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79"/>
              <p:cNvSpPr/>
              <p:nvPr/>
            </p:nvSpPr>
            <p:spPr>
              <a:xfrm>
                <a:off x="4566982" y="507252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0" name="Rectangle 7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507252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101614" y="1768904"/>
            <a:ext cx="3954628" cy="3303621"/>
            <a:chOff x="101614" y="1768904"/>
            <a:chExt cx="3954628" cy="3303621"/>
          </a:xfrm>
        </p:grpSpPr>
        <p:sp>
          <p:nvSpPr>
            <p:cNvPr id="2" name="L-Shape 1"/>
            <p:cNvSpPr/>
            <p:nvPr/>
          </p:nvSpPr>
          <p:spPr>
            <a:xfrm>
              <a:off x="825362" y="2200059"/>
              <a:ext cx="3230880" cy="2365993"/>
            </a:xfrm>
            <a:prstGeom prst="corner">
              <a:avLst/>
            </a:prstGeom>
            <a:solidFill>
              <a:schemeClr val="bg1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2136831" y="4703193"/>
                  <a:ext cx="49153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10 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36831" y="4703193"/>
                  <a:ext cx="491530" cy="369332"/>
                </a:xfrm>
                <a:prstGeom prst="rect">
                  <a:avLst/>
                </a:prstGeom>
                <a:blipFill>
                  <a:blip r:embed="rId5"/>
                  <a:stretch>
                    <a:fillRect r="-55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101614" y="3198389"/>
                  <a:ext cx="49153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614" y="3198389"/>
                  <a:ext cx="491530" cy="369332"/>
                </a:xfrm>
                <a:prstGeom prst="rect">
                  <a:avLst/>
                </a:prstGeom>
                <a:blipFill>
                  <a:blip r:embed="rId6"/>
                  <a:stretch>
                    <a:fillRect r="-30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1157360" y="1768904"/>
                  <a:ext cx="49153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57360" y="1768904"/>
                  <a:ext cx="491530" cy="369332"/>
                </a:xfrm>
                <a:prstGeom prst="rect">
                  <a:avLst/>
                </a:prstGeom>
                <a:blipFill>
                  <a:blip r:embed="rId7"/>
                  <a:stretch>
                    <a:fillRect r="-2875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2132654" y="2590234"/>
                  <a:ext cx="49153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32654" y="2590234"/>
                  <a:ext cx="491530" cy="369332"/>
                </a:xfrm>
                <a:prstGeom prst="rect">
                  <a:avLst/>
                </a:prstGeom>
                <a:blipFill>
                  <a:blip r:embed="rId8"/>
                  <a:stretch>
                    <a:fillRect r="-2875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1" name="Group 20"/>
          <p:cNvGrpSpPr/>
          <p:nvPr/>
        </p:nvGrpSpPr>
        <p:grpSpPr>
          <a:xfrm>
            <a:off x="4673614" y="1657529"/>
            <a:ext cx="3954628" cy="3303621"/>
            <a:chOff x="101614" y="1768904"/>
            <a:chExt cx="3954628" cy="3303621"/>
          </a:xfrm>
        </p:grpSpPr>
        <p:sp>
          <p:nvSpPr>
            <p:cNvPr id="22" name="L-Shape 21"/>
            <p:cNvSpPr/>
            <p:nvPr/>
          </p:nvSpPr>
          <p:spPr>
            <a:xfrm>
              <a:off x="825362" y="2200059"/>
              <a:ext cx="3230880" cy="2365993"/>
            </a:xfrm>
            <a:prstGeom prst="corner">
              <a:avLst/>
            </a:prstGeom>
            <a:solidFill>
              <a:schemeClr val="bg1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2136831" y="4703193"/>
                  <a:ext cx="49153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20 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36831" y="4703193"/>
                  <a:ext cx="491530" cy="369332"/>
                </a:xfrm>
                <a:prstGeom prst="rect">
                  <a:avLst/>
                </a:prstGeom>
                <a:blipFill>
                  <a:blip r:embed="rId9"/>
                  <a:stretch>
                    <a:fillRect r="-55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101614" y="3198389"/>
                  <a:ext cx="49153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614" y="3198389"/>
                  <a:ext cx="491530" cy="369332"/>
                </a:xfrm>
                <a:prstGeom prst="rect">
                  <a:avLst/>
                </a:prstGeom>
                <a:blipFill>
                  <a:blip r:embed="rId10"/>
                  <a:stretch>
                    <a:fillRect r="-30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1157360" y="1768904"/>
                  <a:ext cx="49153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57360" y="1768904"/>
                  <a:ext cx="491530" cy="369332"/>
                </a:xfrm>
                <a:prstGeom prst="rect">
                  <a:avLst/>
                </a:prstGeom>
                <a:blipFill>
                  <a:blip r:embed="rId11"/>
                  <a:stretch>
                    <a:fillRect r="-2875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2132654" y="2590234"/>
                  <a:ext cx="49153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32654" y="2590234"/>
                  <a:ext cx="491530" cy="369332"/>
                </a:xfrm>
                <a:prstGeom prst="rect">
                  <a:avLst/>
                </a:prstGeom>
                <a:blipFill>
                  <a:blip r:embed="rId12"/>
                  <a:stretch>
                    <a:fillRect r="-2875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688345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0" grpId="0"/>
    </p:bld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perimeter: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perimeter: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615094" y="412089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32 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5094" y="4120896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358" y="1136304"/>
            <a:ext cx="4317284" cy="298459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2452" y="1136304"/>
            <a:ext cx="4317284" cy="298459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880616" y="3751564"/>
                <a:ext cx="56692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5 </m:t>
                      </m:r>
                      <m:r>
                        <a:rPr lang="en-US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0616" y="3751564"/>
                <a:ext cx="566928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977640" y="2443934"/>
                <a:ext cx="56692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7640" y="2443934"/>
                <a:ext cx="566928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226308" y="1136304"/>
                <a:ext cx="56692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.25 </m:t>
                      </m:r>
                      <m:r>
                        <a:rPr lang="en-US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6308" y="1136304"/>
                <a:ext cx="566928" cy="369332"/>
              </a:xfrm>
              <a:prstGeom prst="rect">
                <a:avLst/>
              </a:prstGeom>
              <a:blipFill>
                <a:blip r:embed="rId6"/>
                <a:stretch>
                  <a:fillRect r="-462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447544" y="1735050"/>
                <a:ext cx="56692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7544" y="1735050"/>
                <a:ext cx="566928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313688" y="1735050"/>
                <a:ext cx="56692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3688" y="1735050"/>
                <a:ext cx="566928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93192" y="1136304"/>
                <a:ext cx="56692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.25 </m:t>
                      </m:r>
                      <m:r>
                        <a:rPr lang="en-US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192" y="1136304"/>
                <a:ext cx="566928" cy="369332"/>
              </a:xfrm>
              <a:prstGeom prst="rect">
                <a:avLst/>
              </a:prstGeom>
              <a:blipFill>
                <a:blip r:embed="rId8"/>
                <a:stretch>
                  <a:fillRect r="-451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92691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perimeter of the pentagon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perimeter of the pentagon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468731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26 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4687319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978151" y="3548541"/>
                <a:ext cx="618745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6 </m:t>
                      </m:r>
                      <m:r>
                        <a:rPr lang="en-US" sz="16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8151" y="3548541"/>
                <a:ext cx="618745" cy="3385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3514" y="1283732"/>
            <a:ext cx="4189030" cy="340358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0976" y="1255588"/>
            <a:ext cx="4189030" cy="340358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044951" y="1818208"/>
                <a:ext cx="618745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10 </m:t>
                      </m:r>
                      <m:r>
                        <a:rPr lang="en-US" sz="16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4951" y="1818208"/>
                <a:ext cx="618745" cy="338554"/>
              </a:xfrm>
              <a:prstGeom prst="rect">
                <a:avLst/>
              </a:prstGeom>
              <a:blipFill>
                <a:blip r:embed="rId9"/>
                <a:stretch>
                  <a:fillRect r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841018" y="3259723"/>
                <a:ext cx="618745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16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1018" y="3259723"/>
                <a:ext cx="618745" cy="33855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978151" y="4299255"/>
                <a:ext cx="618745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16 </m:t>
                      </m:r>
                      <m:r>
                        <a:rPr lang="en-US" sz="16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8151" y="4299255"/>
                <a:ext cx="618745" cy="338554"/>
              </a:xfrm>
              <a:prstGeom prst="rect">
                <a:avLst/>
              </a:prstGeom>
              <a:blipFill>
                <a:blip r:embed="rId11"/>
                <a:stretch>
                  <a:fillRect r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63514" y="3259723"/>
                <a:ext cx="618745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16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514" y="3259723"/>
                <a:ext cx="618745" cy="33855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985487" y="1818397"/>
                <a:ext cx="618745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10 </m:t>
                      </m:r>
                      <m:r>
                        <a:rPr lang="en-US" sz="16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487" y="1818397"/>
                <a:ext cx="618745" cy="338554"/>
              </a:xfrm>
              <a:prstGeom prst="rect">
                <a:avLst/>
              </a:prstGeom>
              <a:blipFill>
                <a:blip r:embed="rId13"/>
                <a:stretch>
                  <a:fillRect r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3383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Pythagoras Theorem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348332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Similarity and congruence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077878"/>
      </p:ext>
    </p:extLst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Surface area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4880813"/>
      </p:ext>
    </p:extLst>
  </p:cSld>
  <p:clrMapOvr>
    <a:masterClrMapping/>
  </p:clrMapOvr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Transformations</a:t>
            </a:r>
          </a:p>
          <a:p>
            <a:pPr algn="ctr"/>
            <a:r>
              <a:rPr lang="en-US" sz="4000" dirty="0">
                <a:latin typeface="Candara" panose="020E0502030303020204" pitchFamily="34" charset="0"/>
              </a:rPr>
              <a:t>Images from mrcartermaths (using school subscription)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569529"/>
      </p:ext>
    </p:extLst>
  </p:cSld>
  <p:clrMapOvr>
    <a:masterClrMapping/>
  </p:clrMapOvr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Trigonometry (basic)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298971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Trigonometry (advanced) – sine/cosine rules and area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942709"/>
      </p:ext>
    </p:extLst>
  </p:cSld>
  <p:clrMapOvr>
    <a:masterClrMapping/>
  </p:clrMapOvr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Trigonometry (3D)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047449"/>
      </p:ext>
    </p:extLst>
  </p:cSld>
  <p:clrMapOvr>
    <a:masterClrMapping/>
  </p:clrMapOvr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Vectors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653670"/>
      </p:ext>
    </p:extLst>
  </p:cSld>
  <p:clrMapOvr>
    <a:masterClrMapping/>
  </p:clrMapOvr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Volume</a:t>
            </a:r>
          </a:p>
          <a:p>
            <a:pPr algn="ctr"/>
            <a:r>
              <a:rPr lang="en-US" sz="3600" dirty="0">
                <a:latin typeface="Candara" panose="020E0502030303020204" pitchFamily="34" charset="0"/>
              </a:rPr>
              <a:t>(Elevations included at end)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85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6591</TotalTime>
  <Words>18971</Words>
  <Application>Microsoft Office PowerPoint</Application>
  <PresentationFormat>On-screen Show (4:3)</PresentationFormat>
  <Paragraphs>5333</Paragraphs>
  <Slides>439</Slides>
  <Notes>180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439</vt:i4>
      </vt:variant>
    </vt:vector>
  </HeadingPairs>
  <TitlesOfParts>
    <vt:vector size="445" baseType="lpstr">
      <vt:lpstr>Arial</vt:lpstr>
      <vt:lpstr>Calibri</vt:lpstr>
      <vt:lpstr>Cambria Math</vt:lpstr>
      <vt:lpstr>Candara</vt:lpstr>
      <vt:lpstr>Comic Sans MS</vt:lpstr>
      <vt:lpstr>Office Theme</vt:lpstr>
      <vt:lpstr>PowerPoint Presentation</vt:lpstr>
      <vt:lpstr>PowerPoint Presentation</vt:lpstr>
      <vt:lpstr>GEOMETRY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531</cp:revision>
  <dcterms:created xsi:type="dcterms:W3CDTF">2020-05-18T02:11:06Z</dcterms:created>
  <dcterms:modified xsi:type="dcterms:W3CDTF">2020-08-31T15:55:45Z</dcterms:modified>
</cp:coreProperties>
</file>