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85.xml" ContentType="application/vnd.openxmlformats-officedocument.presentationml.slide+xml"/>
  <Override PartName="/ppt/slides/slide19.xml" ContentType="application/vnd.openxmlformats-officedocument.presentationml.slide+xml"/>
  <Override PartName="/ppt/slides/slide199.xml" ContentType="application/vnd.openxmlformats-officedocument.presentationml.slide+xml"/>
  <Override PartName="/ppt/slides/slide229.xml" ContentType="application/vnd.openxmlformats-officedocument.presentationml.slide+xml"/>
  <Override PartName="/ppt/slides/slide257.xml" ContentType="application/vnd.openxmlformats-officedocument.presentationml.slide+xml"/>
  <Override PartName="/ppt/slides/slide284.xml" ContentType="application/vnd.openxmlformats-officedocument.presentationml.slide+xml"/>
  <Override PartName="/ppt/slides/slide3.xml" ContentType="application/vnd.openxmlformats-officedocument.presentationml.slide+xml"/>
  <Override PartName="/ppt/slides/slide31.xml" ContentType="application/vnd.openxmlformats-officedocument.presentationml.slide+xml"/>
  <Override PartName="/ppt/slides/slide325.xml" ContentType="application/vnd.openxmlformats-officedocument.presentationml.slide+xml"/>
  <Override PartName="/ppt/slides/slide353.xml" ContentType="application/vnd.openxmlformats-officedocument.presentationml.slide+xml"/>
  <Override PartName="/ppt/slides/slide371.xml" ContentType="application/vnd.openxmlformats-officedocument.presentationml.slide+xml"/>
  <Override PartName="/ppt/slides/slide380.xml" ContentType="application/vnd.openxmlformats-officedocument.presentationml.slide+xml"/>
  <Override PartName="/ppt/slides/slide397.xml" ContentType="application/vnd.openxmlformats-officedocument.presentationml.slide+xml"/>
  <Override PartName="/ppt/slides/slide4.xml" ContentType="application/vnd.openxmlformats-officedocument.presentationml.slide+xml"/>
  <Override PartName="/ppt/slides/slide63.xml" ContentType="application/vnd.openxmlformats-officedocument.presentationml.slide+xml"/>
  <Override PartName="/ppt/slides/slide8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1"/>
  </p:notesMasterIdLst>
  <p:handoutMasterIdLst>
    <p:handoutMasterId r:id="rId442"/>
  </p:handoutMasterIdLst>
  <p:sldIdLst>
    <p:sldId id="997" r:id="rId136"/>
    <p:sldId id="1366" r:id="rId137"/>
    <p:sldId id="1367" r:id="rId138"/>
    <p:sldId id="1368" r:id="rId139"/>
    <p:sldId id="1369" r:id="rId140"/>
    <p:sldId id="1370" r:id="rId141"/>
    <p:sldId id="1371" r:id="rId142"/>
    <p:sldId id="1373" r:id="rId143"/>
    <p:sldId id="1372" r:id="rId144"/>
    <p:sldId id="1375" r:id="rId145"/>
    <p:sldId id="1374" r:id="rId146"/>
    <p:sldId id="1376" r:id="rId147"/>
    <p:sldId id="1377" r:id="rId148"/>
    <p:sldId id="1378" r:id="rId149"/>
    <p:sldId id="1379" r:id="rId150"/>
    <p:sldId id="1380" r:id="rId151"/>
    <p:sldId id="1381" r:id="rId152"/>
    <p:sldId id="1382" r:id="rId153"/>
    <p:sldId id="1383" r:id="rId154"/>
    <p:sldId id="1384" r:id="rId155"/>
    <p:sldId id="1385" r:id="rId156"/>
    <p:sldId id="1472" r:id="rId157"/>
    <p:sldId id="1473" r:id="rId158"/>
    <p:sldId id="1474" r:id="rId159"/>
    <p:sldId id="1475" r:id="rId1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160" Type="http://schemas.openxmlformats.org/officeDocument/2006/relationships/slide" Target="slides/slide159.xml"/><Relationship Id="rId441" Type="http://schemas.openxmlformats.org/officeDocument/2006/relationships/notesMaster" Target="notesMasters/notesMaster1.xml"/><Relationship Id="rId442" Type="http://schemas.openxmlformats.org/officeDocument/2006/relationships/handoutMaster" Target="handoutMasters/handoutMaster1.xml"/><Relationship Id="rId443" Type="http://schemas.openxmlformats.org/officeDocument/2006/relationships/presProps" Target="presProps.xml"/><Relationship Id="rId444" Type="http://schemas.openxmlformats.org/officeDocument/2006/relationships/viewProps" Target="viewProps.xml"/><Relationship Id="rId445" Type="http://schemas.openxmlformats.org/officeDocument/2006/relationships/theme" Target="theme/theme1.xml"/><Relationship Id="rId44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07180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43793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92256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82080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96846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97659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02469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50872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28655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25484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18050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55848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32480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52268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15973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56878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33505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873998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199.xml"/><Relationship Id="rId4" Type="http://schemas.openxmlformats.org/officeDocument/2006/relationships/slide" Target="slide19.xml"/><Relationship Id="rId5" Type="http://schemas.openxmlformats.org/officeDocument/2006/relationships/slide" Target="slide229.xml"/><Relationship Id="rId6" Type="http://schemas.openxmlformats.org/officeDocument/2006/relationships/slide" Target="slide31.xml"/><Relationship Id="rId7" Type="http://schemas.openxmlformats.org/officeDocument/2006/relationships/slide" Target="slide257.xml"/><Relationship Id="rId8" Type="http://schemas.openxmlformats.org/officeDocument/2006/relationships/slide" Target="slide63.xml"/><Relationship Id="rId9" Type="http://schemas.openxmlformats.org/officeDocument/2006/relationships/slide" Target="slide284.xml"/><Relationship Id="rId10" Type="http://schemas.openxmlformats.org/officeDocument/2006/relationships/slide" Target="slide89.xml"/><Relationship Id="rId11" Type="http://schemas.openxmlformats.org/officeDocument/2006/relationships/slide" Target="slide325.xml"/><Relationship Id="rId12" Type="http://schemas.openxmlformats.org/officeDocument/2006/relationships/slide" Target="slide104.xml"/><Relationship Id="rId13" Type="http://schemas.openxmlformats.org/officeDocument/2006/relationships/slide" Target="slide353.xml"/><Relationship Id="rId14" Type="http://schemas.openxmlformats.org/officeDocument/2006/relationships/slide" Target="slide135.xml"/><Relationship Id="rId15" Type="http://schemas.openxmlformats.org/officeDocument/2006/relationships/slide" Target="slide371.xml"/><Relationship Id="rId16" Type="http://schemas.openxmlformats.org/officeDocument/2006/relationships/slide" Target="slide160.xml"/><Relationship Id="rId17" Type="http://schemas.openxmlformats.org/officeDocument/2006/relationships/slide" Target="slide380.xml"/><Relationship Id="rId18" Type="http://schemas.openxmlformats.org/officeDocument/2006/relationships/slide" Target="slide185.xml"/><Relationship Id="rId19" Type="http://schemas.openxmlformats.org/officeDocument/2006/relationships/slide" Target="slide39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8.png"/><Relationship Id="rId3" Type="http://schemas.openxmlformats.org/officeDocument/2006/relationships/image" Target="../media/image369.png"/><Relationship Id="rId4" Type="http://schemas.openxmlformats.org/officeDocument/2006/relationships/image" Target="../media/image380.pn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1.png"/><Relationship Id="rId3" Type="http://schemas.openxmlformats.org/officeDocument/2006/relationships/image" Target="../media/image373.png"/><Relationship Id="rId4" Type="http://schemas.openxmlformats.org/officeDocument/2006/relationships/image" Target="../media/image383.pn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4.png"/><Relationship Id="rId3" Type="http://schemas.openxmlformats.org/officeDocument/2006/relationships/image" Target="../media/image375.png"/><Relationship Id="rId4" Type="http://schemas.openxmlformats.org/officeDocument/2006/relationships/image" Target="../media/image386.pn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7.png"/><Relationship Id="rId3" Type="http://schemas.openxmlformats.org/officeDocument/2006/relationships/image" Target="../media/image376.png"/><Relationship Id="rId4" Type="http://schemas.openxmlformats.org/officeDocument/2006/relationships/image" Target="../media/image389.png"/><Relationship Id="rId5" Type="http://schemas.openxmlformats.org/officeDocument/2006/relationships/image" Target="../media/image390.pn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1.png"/><Relationship Id="rId3" Type="http://schemas.openxmlformats.org/officeDocument/2006/relationships/image" Target="../media/image377.png"/><Relationship Id="rId4" Type="http://schemas.openxmlformats.org/officeDocument/2006/relationships/image" Target="../media/image393.pn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1.png"/><Relationship Id="rId3" Type="http://schemas.openxmlformats.org/officeDocument/2006/relationships/image" Target="../media/image379.png"/><Relationship Id="rId4" Type="http://schemas.openxmlformats.org/officeDocument/2006/relationships/image" Target="../media/image395.pn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396.png"/><Relationship Id="rId4" Type="http://schemas.openxmlformats.org/officeDocument/2006/relationships/image" Target="../media/image382.png"/><Relationship Id="rId5" Type="http://schemas.openxmlformats.org/officeDocument/2006/relationships/image" Target="../media/image398.png"/><Relationship Id="rId6" Type="http://schemas.openxmlformats.org/officeDocument/2006/relationships/image" Target="../media/image399.pn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400.png"/><Relationship Id="rId4" Type="http://schemas.openxmlformats.org/officeDocument/2006/relationships/image" Target="../media/image385.png"/><Relationship Id="rId5" Type="http://schemas.openxmlformats.org/officeDocument/2006/relationships/image" Target="../media/image402.pn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403.png"/><Relationship Id="rId4" Type="http://schemas.openxmlformats.org/officeDocument/2006/relationships/image" Target="../media/image388.png"/><Relationship Id="rId5" Type="http://schemas.openxmlformats.org/officeDocument/2006/relationships/image" Target="../media/image405.pn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406.png"/><Relationship Id="rId4" Type="http://schemas.openxmlformats.org/officeDocument/2006/relationships/image" Target="../media/image405.png"/><Relationship Id="rId5" Type="http://schemas.openxmlformats.org/officeDocument/2006/relationships/image" Target="../media/image392.png"/><Relationship Id="rId6" Type="http://schemas.openxmlformats.org/officeDocument/2006/relationships/image" Target="../media/image408.png"/><Relationship Id="rId7" Type="http://schemas.openxmlformats.org/officeDocument/2006/relationships/image" Target="../media/image409.png"/><Relationship Id="rId8" Type="http://schemas.openxmlformats.org/officeDocument/2006/relationships/image" Target="../media/image410.png"/><Relationship Id="rId9" Type="http://schemas.openxmlformats.org/officeDocument/2006/relationships/image" Target="../media/image411.pn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412.png"/><Relationship Id="rId4" Type="http://schemas.openxmlformats.org/officeDocument/2006/relationships/image" Target="../media/image394.png"/><Relationship Id="rId5" Type="http://schemas.openxmlformats.org/officeDocument/2006/relationships/image" Target="../media/image414.pn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415.png"/><Relationship Id="rId4" Type="http://schemas.openxmlformats.org/officeDocument/2006/relationships/image" Target="../media/image416.png"/><Relationship Id="rId5" Type="http://schemas.openxmlformats.org/officeDocument/2006/relationships/image" Target="../media/image417.png"/><Relationship Id="rId6" Type="http://schemas.openxmlformats.org/officeDocument/2006/relationships/image" Target="../media/image397.png"/><Relationship Id="rId7" Type="http://schemas.openxmlformats.org/officeDocument/2006/relationships/image" Target="../media/image419.png"/><Relationship Id="rId8" Type="http://schemas.openxmlformats.org/officeDocument/2006/relationships/image" Target="../media/image420.pn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421.png"/><Relationship Id="rId4" Type="http://schemas.openxmlformats.org/officeDocument/2006/relationships/image" Target="../media/image401.png"/><Relationship Id="rId5" Type="http://schemas.openxmlformats.org/officeDocument/2006/relationships/image" Target="../media/image423.pn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424.png"/><Relationship Id="rId4" Type="http://schemas.openxmlformats.org/officeDocument/2006/relationships/image" Target="../media/image404.png"/><Relationship Id="rId5" Type="http://schemas.openxmlformats.org/officeDocument/2006/relationships/image" Target="../media/image426.png"/><Relationship Id="rId6" Type="http://schemas.openxmlformats.org/officeDocument/2006/relationships/image" Target="../media/image427.pn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429.png"/><Relationship Id="rId4" Type="http://schemas.openxmlformats.org/officeDocument/2006/relationships/image" Target="../media/image407.png"/><Relationship Id="rId5" Type="http://schemas.openxmlformats.org/officeDocument/2006/relationships/image" Target="../media/image431.pn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432.png"/><Relationship Id="rId4" Type="http://schemas.openxmlformats.org/officeDocument/2006/relationships/image" Target="../media/image413.png"/><Relationship Id="rId5" Type="http://schemas.openxmlformats.org/officeDocument/2006/relationships/image" Target="../media/image434.png"/><Relationship Id="rId6" Type="http://schemas.openxmlformats.org/officeDocument/2006/relationships/image" Target="../media/image435.pn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436.png"/><Relationship Id="rId4" Type="http://schemas.openxmlformats.org/officeDocument/2006/relationships/image" Target="../media/image418.png"/><Relationship Id="rId5" Type="http://schemas.openxmlformats.org/officeDocument/2006/relationships/image" Target="../media/image438.png"/><Relationship Id="rId6" Type="http://schemas.openxmlformats.org/officeDocument/2006/relationships/image" Target="../media/image439.pn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440.png"/><Relationship Id="rId4" Type="http://schemas.openxmlformats.org/officeDocument/2006/relationships/image" Target="../media/image422.png"/><Relationship Id="rId5" Type="http://schemas.openxmlformats.org/officeDocument/2006/relationships/image" Target="../media/image442.png"/><Relationship Id="rId6" Type="http://schemas.openxmlformats.org/officeDocument/2006/relationships/image" Target="../media/image443.pn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444.png"/><Relationship Id="rId4" Type="http://schemas.openxmlformats.org/officeDocument/2006/relationships/image" Target="../media/image425.png"/><Relationship Id="rId5" Type="http://schemas.openxmlformats.org/officeDocument/2006/relationships/image" Target="../media/image446.png"/><Relationship Id="rId6" Type="http://schemas.openxmlformats.org/officeDocument/2006/relationships/image" Target="../media/image447.pn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448.png"/><Relationship Id="rId4" Type="http://schemas.openxmlformats.org/officeDocument/2006/relationships/image" Target="../media/image430.png"/><Relationship Id="rId5" Type="http://schemas.openxmlformats.org/officeDocument/2006/relationships/image" Target="../media/image450.pn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451.png"/><Relationship Id="rId4" Type="http://schemas.openxmlformats.org/officeDocument/2006/relationships/image" Target="../media/image433.png"/><Relationship Id="rId5" Type="http://schemas.openxmlformats.org/officeDocument/2006/relationships/image" Target="../media/image437.png"/><Relationship Id="rId6" Type="http://schemas.openxmlformats.org/officeDocument/2006/relationships/hyperlink" Target="https://corbettmaths.com/" TargetMode="Externa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454.png"/><Relationship Id="rId4" Type="http://schemas.openxmlformats.org/officeDocument/2006/relationships/image" Target="../media/image441.png"/><Relationship Id="rId5" Type="http://schemas.openxmlformats.org/officeDocument/2006/relationships/image" Target="../media/image456.png"/><Relationship Id="rId6" Type="http://schemas.openxmlformats.org/officeDocument/2006/relationships/image" Target="../media/image457.png"/><Relationship Id="rId7" Type="http://schemas.openxmlformats.org/officeDocument/2006/relationships/hyperlink" Target="https://corbettmaths.com/" TargetMode="Externa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458.png"/><Relationship Id="rId4" Type="http://schemas.openxmlformats.org/officeDocument/2006/relationships/image" Target="../media/image445.png"/><Relationship Id="rId5" Type="http://schemas.openxmlformats.org/officeDocument/2006/relationships/image" Target="../media/image460.png"/><Relationship Id="rId6" Type="http://schemas.openxmlformats.org/officeDocument/2006/relationships/image" Target="../media/image461.png"/><Relationship Id="rId7" Type="http://schemas.openxmlformats.org/officeDocument/2006/relationships/image" Target="../media/image462.png"/><Relationship Id="rId8" Type="http://schemas.openxmlformats.org/officeDocument/2006/relationships/hyperlink" Target="https://corbettmaths.com/" TargetMode="Externa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463.png"/><Relationship Id="rId4" Type="http://schemas.openxmlformats.org/officeDocument/2006/relationships/image" Target="../media/image464.png"/><Relationship Id="rId5" Type="http://schemas.openxmlformats.org/officeDocument/2006/relationships/image" Target="../media/image465.png"/><Relationship Id="rId6" Type="http://schemas.openxmlformats.org/officeDocument/2006/relationships/image" Target="../media/image449.png"/><Relationship Id="rId7" Type="http://schemas.openxmlformats.org/officeDocument/2006/relationships/image" Target="../media/image467.png"/><Relationship Id="rId8" Type="http://schemas.openxmlformats.org/officeDocument/2006/relationships/image" Target="../media/image468.png"/><Relationship Id="rId9" Type="http://schemas.openxmlformats.org/officeDocument/2006/relationships/image" Target="../media/image469.png"/><Relationship Id="rId10" Type="http://schemas.openxmlformats.org/officeDocument/2006/relationships/hyperlink" Target="https://corbettmaths.com/" TargetMode="Externa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GEOMETRY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06004"/>
              </p:ext>
            </p:extLst>
          </p:nvPr>
        </p:nvGraphicFramePr>
        <p:xfrm>
          <a:off x="0" y="806459"/>
          <a:ext cx="9144002" cy="371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Angle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facts (basic)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Pythagoras Theorem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Angles in parallel lines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Similarity and congruence</a:t>
                      </a:r>
                      <a:endParaRPr kumimoji="0" lang="en-GB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Angles in polygons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7" action="ppaction://hlinksldjump"/>
                        </a:rPr>
                        <a:t>Surface area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Area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9" action="ppaction://hlinksldjump"/>
                        </a:rPr>
                        <a:t>Transformations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Bearings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Trigonometry – basic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2" action="ppaction://hlinksldjump"/>
                        </a:rPr>
                        <a:t> area/circumference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Trigonometry – advanced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4" action="ppaction://hlinksldjump"/>
                        </a:rPr>
                        <a:t> theorems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5" action="ppaction://hlinksldjump"/>
                        </a:rPr>
                        <a:t>Trigonometry – 3D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6" action="ppaction://hlinksldjump"/>
                        </a:rPr>
                        <a:t>Constructions and loci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Vectors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Perimeter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Volume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 facts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parallel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11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polygons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563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54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Bearings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46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area/circumference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70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theorems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5815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obtuse angle AOC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obtuse angle AOC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500421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116°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004214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74" y="1079740"/>
            <a:ext cx="3830026" cy="38974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749681" y="1801091"/>
                <a:ext cx="57103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85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9681" y="1801091"/>
                <a:ext cx="57103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969" y="1102334"/>
            <a:ext cx="3830026" cy="389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80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ACB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ACB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45468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454681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98" y="1184144"/>
            <a:ext cx="3077004" cy="30007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633992" y="2367525"/>
                <a:ext cx="57103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206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3992" y="2367525"/>
                <a:ext cx="571033" cy="369332"/>
              </a:xfrm>
              <a:prstGeom prst="rect">
                <a:avLst/>
              </a:prstGeom>
              <a:blipFill>
                <a:blip r:embed="rId4"/>
                <a:stretch>
                  <a:fillRect r="-1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498" y="1184144"/>
            <a:ext cx="3077004" cy="300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86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ADC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ADC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68104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132°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681047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64" y="1141718"/>
            <a:ext cx="3553321" cy="35437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632613" y="1901943"/>
                <a:ext cx="57103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84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613" y="1901943"/>
                <a:ext cx="57103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64" y="1141243"/>
            <a:ext cx="3553321" cy="354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5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Angle BAD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Angle ABC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Angle BAD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Angle ABC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4465429"/>
                <a:ext cx="457200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74°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123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4465429"/>
                <a:ext cx="4572001" cy="12003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603" y="923330"/>
            <a:ext cx="3362794" cy="33532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572455" y="1492869"/>
                <a:ext cx="57103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160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455" y="1492869"/>
                <a:ext cx="571033" cy="369332"/>
              </a:xfrm>
              <a:prstGeom prst="rect">
                <a:avLst/>
              </a:prstGeom>
              <a:blipFill>
                <a:blip r:embed="rId4"/>
                <a:stretch>
                  <a:fillRect r="-117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429451" y="1862201"/>
                <a:ext cx="57103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75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9451" y="1862201"/>
                <a:ext cx="571033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340" y="1121090"/>
            <a:ext cx="3362794" cy="335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3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BCD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BCD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39480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65°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3948072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296" y="1014976"/>
            <a:ext cx="3753374" cy="26864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27877" y="3141194"/>
                <a:ext cx="254965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877" y="3141194"/>
                <a:ext cx="254965" cy="261610"/>
              </a:xfrm>
              <a:prstGeom prst="rect">
                <a:avLst/>
              </a:prstGeom>
              <a:blipFill>
                <a:blip r:embed="rId4"/>
                <a:stretch>
                  <a:fillRect r="-38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9" y="918865"/>
            <a:ext cx="3753374" cy="2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79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CDO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CDO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39480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65°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3948072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265" y="852015"/>
            <a:ext cx="2857899" cy="30960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031035" y="3298194"/>
                <a:ext cx="375281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150</m:t>
                      </m:r>
                      <m:r>
                        <a:rPr lang="en-US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035" y="3298194"/>
                <a:ext cx="375281" cy="261610"/>
              </a:xfrm>
              <a:prstGeom prst="rect">
                <a:avLst/>
              </a:prstGeom>
              <a:blipFill>
                <a:blip r:embed="rId4"/>
                <a:stretch>
                  <a:fillRect r="-14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050" y="918865"/>
            <a:ext cx="2857899" cy="309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45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acute angle PTS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acute angle PTS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52394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75°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523942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042" y="923330"/>
            <a:ext cx="3381847" cy="37343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96318" y="2790490"/>
                <a:ext cx="375281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43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318" y="2790490"/>
                <a:ext cx="375281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857203" y="1978516"/>
                <a:ext cx="375281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14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203" y="1978516"/>
                <a:ext cx="375281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3237" y="923330"/>
            <a:ext cx="3381847" cy="373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49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HKJ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HKJ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52394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34°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523942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8" y="923330"/>
            <a:ext cx="3366840" cy="33537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224918" y="2228961"/>
                <a:ext cx="495598" cy="26157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142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918" y="2228961"/>
                <a:ext cx="495598" cy="2615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3191" y="909936"/>
            <a:ext cx="3366840" cy="335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9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ABC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ABC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08554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27°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085549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278825" y="894251"/>
            <a:ext cx="4014350" cy="2730976"/>
            <a:chOff x="365145" y="914401"/>
            <a:chExt cx="4014350" cy="273097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145" y="1154637"/>
              <a:ext cx="3922295" cy="2490740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3838074" y="914401"/>
              <a:ext cx="541421" cy="81814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272104" y="3152273"/>
                <a:ext cx="265180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37°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104" y="3152273"/>
                <a:ext cx="265180" cy="261610"/>
              </a:xfrm>
              <a:prstGeom prst="rect">
                <a:avLst/>
              </a:prstGeom>
              <a:blipFill>
                <a:blip r:embed="rId5"/>
                <a:stretch>
                  <a:fillRect r="-348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4942881" y="1014369"/>
            <a:ext cx="4014350" cy="2730976"/>
            <a:chOff x="365145" y="914401"/>
            <a:chExt cx="4014350" cy="2730976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145" y="1154637"/>
              <a:ext cx="3922295" cy="249074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838074" y="914401"/>
              <a:ext cx="541421" cy="81814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0231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length of: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QT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PU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length of: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QT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PU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4928393"/>
                <a:ext cx="4572001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4928393"/>
                <a:ext cx="4572001" cy="1938992"/>
              </a:xfrm>
              <a:prstGeom prst="rect">
                <a:avLst/>
              </a:prstGeom>
              <a:blipFill>
                <a:blip r:embed="rId3"/>
                <a:stretch>
                  <a:fillRect b="-15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272104" y="3152273"/>
                <a:ext cx="265180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37°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104" y="3152273"/>
                <a:ext cx="265180" cy="261610"/>
              </a:xfrm>
              <a:prstGeom prst="rect">
                <a:avLst/>
              </a:prstGeom>
              <a:blipFill>
                <a:blip r:embed="rId4"/>
                <a:stretch>
                  <a:fillRect r="-348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907" y="898630"/>
            <a:ext cx="3553321" cy="36485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156895" y="4416426"/>
                <a:ext cx="49559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6895" y="4416426"/>
                <a:ext cx="495598" cy="307777"/>
              </a:xfrm>
              <a:prstGeom prst="rect">
                <a:avLst/>
              </a:prstGeom>
              <a:blipFill>
                <a:blip r:embed="rId6"/>
                <a:stretch>
                  <a:fillRect r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91720" y="3500807"/>
                <a:ext cx="49559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12 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720" y="3500807"/>
                <a:ext cx="495598" cy="307777"/>
              </a:xfrm>
              <a:prstGeom prst="rect">
                <a:avLst/>
              </a:prstGeom>
              <a:blipFill>
                <a:blip r:embed="rId7"/>
                <a:stretch>
                  <a:fillRect r="-20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81601" y="1891941"/>
                <a:ext cx="56297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14 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601" y="1891941"/>
                <a:ext cx="562977" cy="307777"/>
              </a:xfrm>
              <a:prstGeom prst="rect">
                <a:avLst/>
              </a:prstGeom>
              <a:blipFill>
                <a:blip r:embed="rId8"/>
                <a:stretch>
                  <a:fillRect r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322" y="868504"/>
            <a:ext cx="3553321" cy="36485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416987" y="4363199"/>
                <a:ext cx="49559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6987" y="4363199"/>
                <a:ext cx="495598" cy="307777"/>
              </a:xfrm>
              <a:prstGeom prst="rect">
                <a:avLst/>
              </a:prstGeom>
              <a:blipFill>
                <a:blip r:embed="rId9"/>
                <a:stretch>
                  <a:fillRect r="-1235"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046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6" grpId="0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BAC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BAC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492839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63°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4928393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776" y="961568"/>
            <a:ext cx="3610479" cy="30007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771884" y="2308075"/>
                <a:ext cx="28413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62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84" y="2308075"/>
                <a:ext cx="284137" cy="307777"/>
              </a:xfrm>
              <a:prstGeom prst="rect">
                <a:avLst/>
              </a:prstGeom>
              <a:blipFill>
                <a:blip r:embed="rId5"/>
                <a:stretch>
                  <a:fillRect r="-478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2726" y="961568"/>
            <a:ext cx="3610479" cy="300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6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size of angle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size of angle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36587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29°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365873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157671" y="1066357"/>
            <a:ext cx="4221824" cy="2147560"/>
            <a:chOff x="157671" y="1066357"/>
            <a:chExt cx="4221824" cy="214756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7671" y="1066357"/>
              <a:ext cx="4221824" cy="214756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787401" y="1832360"/>
                  <a:ext cx="284137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78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7401" y="1832360"/>
                  <a:ext cx="284137" cy="307777"/>
                </a:xfrm>
                <a:prstGeom prst="rect">
                  <a:avLst/>
                </a:prstGeom>
                <a:blipFill>
                  <a:blip r:embed="rId7"/>
                  <a:stretch>
                    <a:fillRect r="-4468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/>
          <p:cNvGrpSpPr/>
          <p:nvPr/>
        </p:nvGrpSpPr>
        <p:grpSpPr>
          <a:xfrm>
            <a:off x="4747088" y="1066357"/>
            <a:ext cx="4221824" cy="2147560"/>
            <a:chOff x="157671" y="1066357"/>
            <a:chExt cx="4221824" cy="214756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7671" y="1066357"/>
              <a:ext cx="4221824" cy="214756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787401" y="1832360"/>
                  <a:ext cx="284137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87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7401" y="1832360"/>
                  <a:ext cx="284137" cy="307777"/>
                </a:xfrm>
                <a:prstGeom prst="rect">
                  <a:avLst/>
                </a:prstGeom>
                <a:blipFill>
                  <a:blip r:embed="rId8"/>
                  <a:stretch>
                    <a:fillRect r="-4468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94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RQS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RQS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9014" y="427197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54°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014" y="4271970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403" y="1054325"/>
            <a:ext cx="3503194" cy="34440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724485" y="2205339"/>
                <a:ext cx="33153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63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485" y="2205339"/>
                <a:ext cx="331536" cy="307777"/>
              </a:xfrm>
              <a:prstGeom prst="rect">
                <a:avLst/>
              </a:prstGeom>
              <a:blipFill>
                <a:blip r:embed="rId5"/>
                <a:stretch>
                  <a:fillRect r="-259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386" y="909936"/>
            <a:ext cx="3503194" cy="344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91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CAD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CAD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56892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568924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50" y="980525"/>
            <a:ext cx="4237739" cy="35222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151211" y="2797548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206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211" y="2797548"/>
                <a:ext cx="388831" cy="307777"/>
              </a:xfrm>
              <a:prstGeom prst="rect">
                <a:avLst/>
              </a:prstGeom>
              <a:blipFill>
                <a:blip r:embed="rId5"/>
                <a:stretch>
                  <a:fillRect r="-3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540042" y="3728491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0042" y="3728491"/>
                <a:ext cx="388831" cy="307777"/>
              </a:xfrm>
              <a:prstGeom prst="rect">
                <a:avLst/>
              </a:prstGeom>
              <a:blipFill>
                <a:blip r:embed="rId6"/>
                <a:stretch>
                  <a:fillRect r="-79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8412" y="980524"/>
            <a:ext cx="4237739" cy="352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93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APC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APC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4961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48°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496168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988" y="1142681"/>
            <a:ext cx="3934374" cy="22863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49510" y="2051397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510" y="2051397"/>
                <a:ext cx="388831" cy="307777"/>
              </a:xfrm>
              <a:prstGeom prst="rect">
                <a:avLst/>
              </a:prstGeom>
              <a:blipFill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6262" y="1062125"/>
            <a:ext cx="3934374" cy="22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4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CGF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CGF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4961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83°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496168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155" y="1092936"/>
            <a:ext cx="4229690" cy="22291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81067" y="2786570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37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067" y="2786570"/>
                <a:ext cx="388831" cy="307777"/>
              </a:xfrm>
              <a:prstGeom prst="rect">
                <a:avLst/>
              </a:prstGeom>
              <a:blipFill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385394" y="2786569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5394" y="2786569"/>
                <a:ext cx="388831" cy="307777"/>
              </a:xfrm>
              <a:prstGeom prst="rect">
                <a:avLst/>
              </a:prstGeom>
              <a:blipFill>
                <a:blip r:embed="rId6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341" y="918865"/>
            <a:ext cx="4229690" cy="222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29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STA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STA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4961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47°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496168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89" y="1069017"/>
            <a:ext cx="3928938" cy="22769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091584" y="1591964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72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1584" y="1591964"/>
                <a:ext cx="388831" cy="307777"/>
              </a:xfrm>
              <a:prstGeom prst="rect">
                <a:avLst/>
              </a:prstGeom>
              <a:blipFill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462124" y="2610852"/>
                <a:ext cx="24636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2124" y="2610852"/>
                <a:ext cx="246362" cy="261610"/>
              </a:xfrm>
              <a:prstGeom prst="rect">
                <a:avLst/>
              </a:prstGeom>
              <a:blipFill>
                <a:blip r:embed="rId6"/>
                <a:stretch>
                  <a:fillRect r="-4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8514" y="1066785"/>
            <a:ext cx="3928938" cy="227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07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DAC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DAC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357" y="47766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35°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357" y="4776656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587" y="923330"/>
            <a:ext cx="3810073" cy="38443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627304" y="2050412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110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304" y="2050412"/>
                <a:ext cx="388831" cy="307777"/>
              </a:xfrm>
              <a:prstGeom prst="rect">
                <a:avLst/>
              </a:prstGeom>
              <a:blipFill>
                <a:blip r:embed="rId5"/>
                <a:stretch>
                  <a:fillRect r="-3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251694" y="3429000"/>
                <a:ext cx="324443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1694" y="3429000"/>
                <a:ext cx="324443" cy="307777"/>
              </a:xfrm>
              <a:prstGeom prst="rect">
                <a:avLst/>
              </a:prstGeom>
              <a:blipFill>
                <a:blip r:embed="rId6"/>
                <a:stretch>
                  <a:fillRect r="-259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322" y="923329"/>
            <a:ext cx="3810073" cy="384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1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AOB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AOB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357" y="47766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66°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357" y="4776656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815" y="914401"/>
            <a:ext cx="3743847" cy="36962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762093" y="2610852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75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093" y="2610852"/>
                <a:ext cx="388831" cy="307777"/>
              </a:xfrm>
              <a:prstGeom prst="rect">
                <a:avLst/>
              </a:prstGeom>
              <a:blipFill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433" y="909936"/>
            <a:ext cx="3743847" cy="36962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334093" y="2706484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57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4093" y="2706484"/>
                <a:ext cx="388831" cy="307777"/>
              </a:xfrm>
              <a:prstGeom prst="rect">
                <a:avLst/>
              </a:prstGeom>
              <a:blipFill>
                <a:blip r:embed="rId6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990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tangent to the circle at D meets the line BC extended at T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BTD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tangent to the circle at D meets the line BC extended at T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BTD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616550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6165503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6" y="1799431"/>
            <a:ext cx="4008521" cy="42156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017430" y="4606152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430" y="4606152"/>
                <a:ext cx="388831" cy="307777"/>
              </a:xfrm>
              <a:prstGeom prst="rect">
                <a:avLst/>
              </a:prstGeom>
              <a:blipFill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8721" y="1799431"/>
            <a:ext cx="4008521" cy="421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02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BY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BY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98690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2.5 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986905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959" y="1101244"/>
            <a:ext cx="4033625" cy="36988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416" y="1101244"/>
            <a:ext cx="4123789" cy="36988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6186D8-F23F-4903-856A-3472AAD70DAD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74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Chord BD bisects AC. Find the length of CY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Chord BD bisects AC. Find the length of 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98690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986905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78" y="1379468"/>
            <a:ext cx="3998902" cy="3479564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4853532" y="1379468"/>
            <a:ext cx="3998902" cy="3479564"/>
            <a:chOff x="4853532" y="1379468"/>
            <a:chExt cx="3998902" cy="3479564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53532" y="1379468"/>
              <a:ext cx="3998902" cy="347956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6741098" y="2352720"/>
                  <a:ext cx="76917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32 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1098" y="2352720"/>
                  <a:ext cx="769174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588698" y="3971242"/>
                  <a:ext cx="76917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88698" y="3971242"/>
                  <a:ext cx="76917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896C4F6-FF70-4B08-B704-1841EF70DD13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81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length of EF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length of EF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34290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3429000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607" y="1041019"/>
            <a:ext cx="3982752" cy="2387981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856590" y="918865"/>
            <a:ext cx="3982752" cy="2387981"/>
            <a:chOff x="4856590" y="918865"/>
            <a:chExt cx="3982752" cy="2387981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56590" y="918865"/>
              <a:ext cx="3982752" cy="238798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5811060" y="1236332"/>
                  <a:ext cx="626316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100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1060" y="1236332"/>
                  <a:ext cx="626316" cy="2616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7391846" y="1500031"/>
                  <a:ext cx="626316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0 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100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91846" y="1500031"/>
                  <a:ext cx="626316" cy="2616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7519862" y="2403438"/>
                  <a:ext cx="626316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100" dirty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19862" y="2403438"/>
                  <a:ext cx="626316" cy="2616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07E6409-127D-4A69-84F4-4D79792B9EDF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8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17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34290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3429000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234" y="945178"/>
            <a:ext cx="4343532" cy="221255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676199" y="909936"/>
            <a:ext cx="4343532" cy="2212550"/>
            <a:chOff x="4676199" y="909936"/>
            <a:chExt cx="4343532" cy="221255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76199" y="909936"/>
              <a:ext cx="4343532" cy="221255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5676948" y="1299632"/>
                  <a:ext cx="626316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0 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100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76948" y="1299632"/>
                  <a:ext cx="626316" cy="2616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5676948" y="2136458"/>
                  <a:ext cx="626316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100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76948" y="2136458"/>
                  <a:ext cx="626316" cy="2616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7450884" y="2136458"/>
                  <a:ext cx="626316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10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50884" y="2136458"/>
                  <a:ext cx="626316" cy="2616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6347030-35CE-4A0C-B21F-96971835C6AA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10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15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Constructions and loci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 answers here, as requires careful checking of student work for accuracy / use of </a:t>
            </a:r>
            <a:r>
              <a:rPr lang="en-US" sz="3200" dirty="0" err="1">
                <a:latin typeface="Candara" panose="020E0502030303020204" pitchFamily="34" charset="0"/>
              </a:rPr>
              <a:t>visualiser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506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Perimeter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Note lots of perimeter questions in circle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540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Pythagoras Theorem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34833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Similarity and congruence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77878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Surface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80813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Transformations</a:t>
            </a:r>
          </a:p>
          <a:p>
            <a:pPr algn="ctr"/>
            <a:r>
              <a:rPr lang="en-US" sz="4000" dirty="0">
                <a:latin typeface="Candara" panose="020E0502030303020204" pitchFamily="34" charset="0"/>
              </a:rPr>
              <a:t>Images from mrcartermaths (using school subscription)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69529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98971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(advanced) – sine/cosine rules and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42709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(3D)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47449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53670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Volume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(Elevations included at end)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18971</Words>
  <Application>Microsoft Office PowerPoint</Application>
  <PresentationFormat>On-screen Show (4:3)</PresentationFormat>
  <Paragraphs>5333</Paragraphs>
  <Slides>439</Slides>
  <Notes>180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439</vt:i4>
      </vt:variant>
    </vt:vector>
  </HeadingPairs>
  <TitlesOfParts>
    <vt:vector size="445" baseType="lpstr">
      <vt:lpstr>Arial</vt:lpstr>
      <vt:lpstr>Calibri</vt:lpstr>
      <vt:lpstr>Cambria Math</vt:lpstr>
      <vt:lpstr>Candara</vt:lpstr>
      <vt:lpstr>Comic Sans MS</vt:lpstr>
      <vt:lpstr>Office Theme</vt:lpstr>
      <vt:lpstr>PowerPoint Presentation</vt:lpstr>
      <vt:lpstr>PowerPoint Presentation</vt:lpstr>
      <vt:lpstr>GEOMETRY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531</cp:revision>
  <dcterms:created xsi:type="dcterms:W3CDTF">2020-05-18T02:11:06Z</dcterms:created>
  <dcterms:modified xsi:type="dcterms:W3CDTF">2020-08-31T15:55:45Z</dcterms:modified>
</cp:coreProperties>
</file>