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996" r:id="rId105"/>
    <p:sldId id="1185" r:id="rId106"/>
    <p:sldId id="1186" r:id="rId107"/>
    <p:sldId id="1188" r:id="rId108"/>
    <p:sldId id="1187" r:id="rId109"/>
    <p:sldId id="1189" r:id="rId110"/>
    <p:sldId id="1193" r:id="rId111"/>
    <p:sldId id="1195" r:id="rId112"/>
    <p:sldId id="1194" r:id="rId113"/>
    <p:sldId id="1238" r:id="rId114"/>
    <p:sldId id="1241" r:id="rId115"/>
    <p:sldId id="1244" r:id="rId116"/>
    <p:sldId id="1196" r:id="rId117"/>
    <p:sldId id="1197" r:id="rId118"/>
    <p:sldId id="1198" r:id="rId119"/>
    <p:sldId id="1199" r:id="rId120"/>
    <p:sldId id="1200" r:id="rId121"/>
    <p:sldId id="1204" r:id="rId122"/>
    <p:sldId id="1239" r:id="rId123"/>
    <p:sldId id="1242" r:id="rId124"/>
    <p:sldId id="1243" r:id="rId125"/>
    <p:sldId id="1240" r:id="rId126"/>
    <p:sldId id="1245" r:id="rId127"/>
    <p:sldId id="1203" r:id="rId128"/>
    <p:sldId id="1202" r:id="rId129"/>
    <p:sldId id="1205" r:id="rId130"/>
    <p:sldId id="1206" r:id="rId131"/>
    <p:sldId id="1207" r:id="rId132"/>
    <p:sldId id="1191" r:id="rId133"/>
    <p:sldId id="1192" r:id="rId134"/>
    <p:sldId id="1190" r:id="rId1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61.png"/><Relationship Id="rId3" Type="http://schemas.openxmlformats.org/officeDocument/2006/relationships/image" Target="../media/image1871.png"/><Relationship Id="rId4" Type="http://schemas.openxmlformats.org/officeDocument/2006/relationships/image" Target="../media/image1881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91.png"/><Relationship Id="rId3" Type="http://schemas.openxmlformats.org/officeDocument/2006/relationships/image" Target="../media/image1901.png"/><Relationship Id="rId4" Type="http://schemas.openxmlformats.org/officeDocument/2006/relationships/image" Target="../media/image1881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12.png"/><Relationship Id="rId3" Type="http://schemas.openxmlformats.org/officeDocument/2006/relationships/image" Target="../media/image1921.png"/><Relationship Id="rId4" Type="http://schemas.openxmlformats.org/officeDocument/2006/relationships/image" Target="../media/image1931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41.png"/><Relationship Id="rId3" Type="http://schemas.openxmlformats.org/officeDocument/2006/relationships/image" Target="../media/image1951.png"/><Relationship Id="rId4" Type="http://schemas.openxmlformats.org/officeDocument/2006/relationships/image" Target="../media/image1961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71.png"/><Relationship Id="rId3" Type="http://schemas.openxmlformats.org/officeDocument/2006/relationships/image" Target="../media/image1981.png"/><Relationship Id="rId4" Type="http://schemas.openxmlformats.org/officeDocument/2006/relationships/image" Target="../media/image1991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01.png"/><Relationship Id="rId3" Type="http://schemas.openxmlformats.org/officeDocument/2006/relationships/image" Target="../media/image1981.png"/><Relationship Id="rId4" Type="http://schemas.openxmlformats.org/officeDocument/2006/relationships/image" Target="../media/image2012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21.png"/><Relationship Id="rId3" Type="http://schemas.openxmlformats.org/officeDocument/2006/relationships/image" Target="../media/image318.png"/><Relationship Id="rId4" Type="http://schemas.openxmlformats.org/officeDocument/2006/relationships/image" Target="../media/image319.png"/><Relationship Id="rId5" Type="http://schemas.openxmlformats.org/officeDocument/2006/relationships/image" Target="../media/image321.png"/><Relationship Id="rId6" Type="http://schemas.openxmlformats.org/officeDocument/2006/relationships/image" Target="../media/image327.png"/><Relationship Id="rId7" Type="http://schemas.openxmlformats.org/officeDocument/2006/relationships/image" Target="../media/image333.png"/><Relationship Id="rId8" Type="http://schemas.openxmlformats.org/officeDocument/2006/relationships/image" Target="../media/image334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61.png"/><Relationship Id="rId3" Type="http://schemas.openxmlformats.org/officeDocument/2006/relationships/image" Target="../media/image335.png"/><Relationship Id="rId4" Type="http://schemas.openxmlformats.org/officeDocument/2006/relationships/image" Target="../media/image336.png"/><Relationship Id="rId5" Type="http://schemas.openxmlformats.org/officeDocument/2006/relationships/image" Target="../media/image337.png"/><Relationship Id="rId6" Type="http://schemas.openxmlformats.org/officeDocument/2006/relationships/image" Target="../media/image338.png"/><Relationship Id="rId7" Type="http://schemas.openxmlformats.org/officeDocument/2006/relationships/image" Target="../media/image339.png"/><Relationship Id="rId8" Type="http://schemas.openxmlformats.org/officeDocument/2006/relationships/image" Target="../media/image340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6.png"/><Relationship Id="rId3" Type="http://schemas.openxmlformats.org/officeDocument/2006/relationships/image" Target="../media/image341.png"/><Relationship Id="rId4" Type="http://schemas.openxmlformats.org/officeDocument/2006/relationships/image" Target="../media/image348.png"/><Relationship Id="rId5" Type="http://schemas.openxmlformats.org/officeDocument/2006/relationships/image" Target="../media/image349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0.png"/><Relationship Id="rId3" Type="http://schemas.openxmlformats.org/officeDocument/2006/relationships/image" Target="../media/image351.png"/><Relationship Id="rId4" Type="http://schemas.openxmlformats.org/officeDocument/2006/relationships/image" Target="../media/image352.png"/><Relationship Id="rId5" Type="http://schemas.openxmlformats.org/officeDocument/2006/relationships/image" Target="../media/image341.png"/><Relationship Id="rId6" Type="http://schemas.openxmlformats.org/officeDocument/2006/relationships/image" Target="../media/image353.png"/><Relationship Id="rId7" Type="http://schemas.openxmlformats.org/officeDocument/2006/relationships/image" Target="../media/image349.png"/><Relationship Id="rId8" Type="http://schemas.openxmlformats.org/officeDocument/2006/relationships/image" Target="../media/image354.png"/><Relationship Id="rId9" Type="http://schemas.openxmlformats.org/officeDocument/2006/relationships/image" Target="../media/image355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6.png"/><Relationship Id="rId3" Type="http://schemas.openxmlformats.org/officeDocument/2006/relationships/image" Target="../media/image342.png"/><Relationship Id="rId4" Type="http://schemas.openxmlformats.org/officeDocument/2006/relationships/image" Target="../media/image358.png"/><Relationship Id="rId5" Type="http://schemas.openxmlformats.org/officeDocument/2006/relationships/image" Target="../media/image359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03.png"/><Relationship Id="rId3" Type="http://schemas.openxmlformats.org/officeDocument/2006/relationships/image" Target="../media/image2112.png"/><Relationship Id="rId4" Type="http://schemas.openxmlformats.org/officeDocument/2006/relationships/image" Target="../media/image2121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31.png"/><Relationship Id="rId3" Type="http://schemas.openxmlformats.org/officeDocument/2006/relationships/image" Target="../media/image2141.png"/><Relationship Id="rId4" Type="http://schemas.openxmlformats.org/officeDocument/2006/relationships/image" Target="../media/image2121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51.png"/><Relationship Id="rId3" Type="http://schemas.openxmlformats.org/officeDocument/2006/relationships/image" Target="../media/image2161.png"/><Relationship Id="rId4" Type="http://schemas.openxmlformats.org/officeDocument/2006/relationships/image" Target="../media/image2171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81.png"/><Relationship Id="rId3" Type="http://schemas.openxmlformats.org/officeDocument/2006/relationships/image" Target="../media/image2191.png"/><Relationship Id="rId4" Type="http://schemas.openxmlformats.org/officeDocument/2006/relationships/image" Target="../media/image2201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12.png"/><Relationship Id="rId3" Type="http://schemas.openxmlformats.org/officeDocument/2006/relationships/image" Target="../media/image2221.png"/><Relationship Id="rId4" Type="http://schemas.openxmlformats.org/officeDocument/2006/relationships/image" Target="../media/image1991.pn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31.png"/><Relationship Id="rId3" Type="http://schemas.openxmlformats.org/officeDocument/2006/relationships/image" Target="../media/image2241.png"/><Relationship Id="rId4" Type="http://schemas.openxmlformats.org/officeDocument/2006/relationships/image" Target="../media/image2012.pn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0.png"/><Relationship Id="rId3" Type="http://schemas.openxmlformats.org/officeDocument/2006/relationships/image" Target="../media/image341.png"/><Relationship Id="rId4" Type="http://schemas.openxmlformats.org/officeDocument/2006/relationships/image" Target="../media/image348.png"/><Relationship Id="rId5" Type="http://schemas.openxmlformats.org/officeDocument/2006/relationships/image" Target="../media/image349.pn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1.png"/><Relationship Id="rId3" Type="http://schemas.openxmlformats.org/officeDocument/2006/relationships/image" Target="../media/image362.png"/><Relationship Id="rId4" Type="http://schemas.openxmlformats.org/officeDocument/2006/relationships/image" Target="../media/image352.png"/><Relationship Id="rId5" Type="http://schemas.openxmlformats.org/officeDocument/2006/relationships/image" Target="../media/image341.png"/><Relationship Id="rId6" Type="http://schemas.openxmlformats.org/officeDocument/2006/relationships/image" Target="../media/image353.png"/><Relationship Id="rId7" Type="http://schemas.openxmlformats.org/officeDocument/2006/relationships/image" Target="../media/image349.png"/><Relationship Id="rId8" Type="http://schemas.openxmlformats.org/officeDocument/2006/relationships/image" Target="../media/image354.png"/><Relationship Id="rId9" Type="http://schemas.openxmlformats.org/officeDocument/2006/relationships/image" Target="../media/image355.pn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3.png"/><Relationship Id="rId3" Type="http://schemas.openxmlformats.org/officeDocument/2006/relationships/image" Target="../media/image364.png"/><Relationship Id="rId4" Type="http://schemas.openxmlformats.org/officeDocument/2006/relationships/image" Target="../media/image365.png"/><Relationship Id="rId5" Type="http://schemas.openxmlformats.org/officeDocument/2006/relationships/image" Target="../media/image343.png"/><Relationship Id="rId6" Type="http://schemas.openxmlformats.org/officeDocument/2006/relationships/image" Target="../media/image367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8.png"/><Relationship Id="rId3" Type="http://schemas.openxmlformats.org/officeDocument/2006/relationships/image" Target="../media/image344.png"/><Relationship Id="rId4" Type="http://schemas.openxmlformats.org/officeDocument/2006/relationships/image" Target="../media/image370.png"/><Relationship Id="rId5" Type="http://schemas.openxmlformats.org/officeDocument/2006/relationships/image" Target="../media/image371.png"/><Relationship Id="rId6" Type="http://schemas.openxmlformats.org/officeDocument/2006/relationships/image" Target="../media/image372.png"/><Relationship Id="rId7" Type="http://schemas.openxmlformats.org/officeDocument/2006/relationships/image" Target="../media/image345.pn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4.png"/><Relationship Id="rId3" Type="http://schemas.openxmlformats.org/officeDocument/2006/relationships/image" Target="../media/image342.png"/><Relationship Id="rId4" Type="http://schemas.openxmlformats.org/officeDocument/2006/relationships/image" Target="../media/image358.png"/><Relationship Id="rId5" Type="http://schemas.openxmlformats.org/officeDocument/2006/relationships/image" Target="../media/image359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51.png"/><Relationship Id="rId3" Type="http://schemas.openxmlformats.org/officeDocument/2006/relationships/image" Target="../media/image318.png"/><Relationship Id="rId4" Type="http://schemas.openxmlformats.org/officeDocument/2006/relationships/image" Target="../media/image333.png"/><Relationship Id="rId5" Type="http://schemas.openxmlformats.org/officeDocument/2006/relationships/image" Target="../media/image319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61.png"/><Relationship Id="rId3" Type="http://schemas.openxmlformats.org/officeDocument/2006/relationships/image" Target="../media/image335.png"/><Relationship Id="rId4" Type="http://schemas.openxmlformats.org/officeDocument/2006/relationships/image" Target="../media/image336.png"/><Relationship Id="rId5" Type="http://schemas.openxmlformats.org/officeDocument/2006/relationships/image" Target="../media/image339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71.png"/><Relationship Id="rId3" Type="http://schemas.openxmlformats.org/officeDocument/2006/relationships/image" Target="../media/image2281.png"/><Relationship Id="rId4" Type="http://schemas.openxmlformats.org/officeDocument/2006/relationships/image" Target="../media/image2291.pn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01.png"/><Relationship Id="rId3" Type="http://schemas.openxmlformats.org/officeDocument/2006/relationships/image" Target="../media/image2312.png"/><Relationship Id="rId4" Type="http://schemas.openxmlformats.org/officeDocument/2006/relationships/image" Target="../media/image2321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31.png"/><Relationship Id="rId3" Type="http://schemas.openxmlformats.org/officeDocument/2006/relationships/image" Target="../media/image2341.png"/><Relationship Id="rId4" Type="http://schemas.openxmlformats.org/officeDocument/2006/relationships/image" Target="../media/image2351.pn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61.png"/><Relationship Id="rId3" Type="http://schemas.openxmlformats.org/officeDocument/2006/relationships/image" Target="../media/image347.png"/><Relationship Id="rId4" Type="http://schemas.openxmlformats.org/officeDocument/2006/relationships/image" Target="../media/image2381.png"/><Relationship Id="rId5" Type="http://schemas.openxmlformats.org/officeDocument/2006/relationships/image" Target="../media/image2391.pn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01.png"/><Relationship Id="rId3" Type="http://schemas.openxmlformats.org/officeDocument/2006/relationships/image" Target="../media/image2412.png"/><Relationship Id="rId4" Type="http://schemas.openxmlformats.org/officeDocument/2006/relationships/image" Target="../media/image2421.png"/><Relationship Id="rId5" Type="http://schemas.openxmlformats.org/officeDocument/2006/relationships/image" Target="../media/image357.png"/><Relationship Id="rId6" Type="http://schemas.openxmlformats.org/officeDocument/2006/relationships/image" Target="../media/image2441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51.png"/><Relationship Id="rId3" Type="http://schemas.openxmlformats.org/officeDocument/2006/relationships/image" Target="../media/image366.png"/><Relationship Id="rId4" Type="http://schemas.openxmlformats.org/officeDocument/2006/relationships/image" Target="../media/image2471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of a circle with radius: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of a circle with radius: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81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=254.47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493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of a circle with diameter: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of a circle with diameter: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81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=254.47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693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of a circle with: </a:t>
                </a:r>
              </a:p>
              <a:p>
                <a:pPr algn="ctr"/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prstClr val="black"/>
                          </a:solidFill>
                          <a:latin typeface="Candara" panose="020E0502030303020204" pitchFamily="34" charset="0"/>
                        </a:rPr>
                        <m:t>Diameter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of a circle with: </a:t>
                </a:r>
              </a:p>
              <a:p>
                <a:pPr algn="ctr"/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 panose="020E0502030303020204" pitchFamily="34" charset="0"/>
                        </a:rPr>
                        <m:t>Diameter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6" r="-21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83732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144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=452.39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36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=113.10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83732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 t="-1603" b="-38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6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of a circle with diameter: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of a circle with radius: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6146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=7.07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614655"/>
              </a:xfrm>
              <a:prstGeom prst="rect">
                <a:avLst/>
              </a:prstGeom>
              <a:blipFill>
                <a:blip r:embed="rId4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156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radius, given that the area of the circle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113.0973355 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radius, given that the area of the circle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254.4690049 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444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diameter, given that the area of the circle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113.0973355 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r="-25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radius, given that the area of the circle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254.4690049 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789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sector: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sector: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98219" y="314753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242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=760.27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219" y="3147535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58" y="1025440"/>
            <a:ext cx="1541042" cy="18152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58" y="3900776"/>
            <a:ext cx="1813632" cy="19391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6B7E07C-208F-421B-B97F-83C5C0AE1831}"/>
                  </a:ext>
                </a:extLst>
              </p:cNvPr>
              <p:cNvSpPr txBox="1"/>
              <p:nvPr/>
            </p:nvSpPr>
            <p:spPr>
              <a:xfrm>
                <a:off x="0" y="1763490"/>
                <a:ext cx="84291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22 </m:t>
                      </m:r>
                      <m:r>
                        <a:rPr lang="en-GB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6B7E07C-208F-421B-B97F-83C5C0AE1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763490"/>
                <a:ext cx="84291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072BA93-9DC7-4434-8F2A-756AD4395326}"/>
                  </a:ext>
                </a:extLst>
              </p:cNvPr>
              <p:cNvSpPr txBox="1"/>
              <p:nvPr/>
            </p:nvSpPr>
            <p:spPr>
              <a:xfrm>
                <a:off x="1311244" y="4758678"/>
                <a:ext cx="84291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11 </m:t>
                      </m:r>
                      <m:r>
                        <a:rPr lang="en-GB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072BA93-9DC7-4434-8F2A-756AD4395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1244" y="4758678"/>
                <a:ext cx="84291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E63F0B40-EC37-4638-8ADF-422CB2A1C31B}"/>
              </a:ext>
            </a:extLst>
          </p:cNvPr>
          <p:cNvGrpSpPr/>
          <p:nvPr/>
        </p:nvGrpSpPr>
        <p:grpSpPr>
          <a:xfrm>
            <a:off x="4803992" y="1011246"/>
            <a:ext cx="1938764" cy="1813077"/>
            <a:chOff x="4803992" y="1011246"/>
            <a:chExt cx="1938764" cy="181307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03992" y="1011246"/>
              <a:ext cx="1785812" cy="181307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981BBEF0-A9BC-4D84-8672-81A0DE281D02}"/>
                    </a:ext>
                  </a:extLst>
                </p:cNvPr>
                <p:cNvSpPr txBox="1"/>
                <p:nvPr/>
              </p:nvSpPr>
              <p:spPr>
                <a:xfrm>
                  <a:off x="5899842" y="1763657"/>
                  <a:ext cx="84291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44 </m:t>
                        </m:r>
                        <m:r>
                          <a:rPr lang="en-GB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981BBEF0-A9BC-4D84-8672-81A0DE281D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9842" y="1763657"/>
                  <a:ext cx="842914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9225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sector: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sector: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82077" y="2551836"/>
                <a:ext cx="4572001" cy="6146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289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=226.98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77" y="2551836"/>
                <a:ext cx="4572001" cy="614655"/>
              </a:xfrm>
              <a:prstGeom prst="rect">
                <a:avLst/>
              </a:prstGeom>
              <a:blipFill>
                <a:blip r:embed="rId2"/>
                <a:stretch>
                  <a:fillRect b="-11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58" y="923330"/>
            <a:ext cx="1526880" cy="16965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58" y="3837150"/>
            <a:ext cx="2009365" cy="16004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387473-8ADD-45DD-9B27-EFC9A1E3A598}"/>
                  </a:ext>
                </a:extLst>
              </p:cNvPr>
              <p:cNvSpPr txBox="1"/>
              <p:nvPr/>
            </p:nvSpPr>
            <p:spPr>
              <a:xfrm>
                <a:off x="608541" y="2435197"/>
                <a:ext cx="84291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34 </m:t>
                      </m:r>
                      <m:r>
                        <a:rPr lang="en-GB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387473-8ADD-45DD-9B27-EFC9A1E3A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541" y="2435197"/>
                <a:ext cx="84291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D3ABBA3-FAA0-4DFD-8642-FE6CE003B295}"/>
                  </a:ext>
                </a:extLst>
              </p:cNvPr>
              <p:cNvSpPr txBox="1"/>
              <p:nvPr/>
            </p:nvSpPr>
            <p:spPr>
              <a:xfrm>
                <a:off x="1767129" y="4452725"/>
                <a:ext cx="84291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68 </m:t>
                      </m:r>
                      <m:r>
                        <a:rPr lang="en-GB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D3ABBA3-FAA0-4DFD-8642-FE6CE003B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129" y="4452725"/>
                <a:ext cx="84291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189B4E71-9BE4-4680-9FCC-45A068CDED0A}"/>
              </a:ext>
            </a:extLst>
          </p:cNvPr>
          <p:cNvGrpSpPr/>
          <p:nvPr/>
        </p:nvGrpSpPr>
        <p:grpSpPr>
          <a:xfrm>
            <a:off x="4818327" y="918865"/>
            <a:ext cx="2296078" cy="1537312"/>
            <a:chOff x="4818327" y="918865"/>
            <a:chExt cx="2296078" cy="153731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8327" y="918865"/>
              <a:ext cx="2049751" cy="153731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F86C8AB-1215-4010-9CC0-5EC7F8680E01}"/>
                    </a:ext>
                  </a:extLst>
                </p:cNvPr>
                <p:cNvSpPr txBox="1"/>
                <p:nvPr/>
              </p:nvSpPr>
              <p:spPr>
                <a:xfrm>
                  <a:off x="6271491" y="1500623"/>
                  <a:ext cx="84291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17 </m:t>
                        </m:r>
                        <m:r>
                          <a:rPr lang="en-GB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F86C8AB-1215-4010-9CC0-5EC7F8680E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71491" y="1500623"/>
                  <a:ext cx="842914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2970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sector: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sector: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74044"/>
                <a:ext cx="4572001" cy="619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945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=1484.40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74044"/>
                <a:ext cx="4572001" cy="619913"/>
              </a:xfrm>
              <a:prstGeom prst="rect">
                <a:avLst/>
              </a:prstGeom>
              <a:blipFill>
                <a:blip r:embed="rId2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887" y="1528652"/>
            <a:ext cx="3828191" cy="30004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00" y="1035315"/>
            <a:ext cx="2334581" cy="18298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00" y="3859141"/>
            <a:ext cx="2334581" cy="18298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91183" y="1528653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4.5 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83" y="1528653"/>
                <a:ext cx="66225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91183" y="4375236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4.5 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83" y="4375236"/>
                <a:ext cx="66225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23871" y="4393320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871" y="4393320"/>
                <a:ext cx="662257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949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sector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14.844 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sector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7.422 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sector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1484.402529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7404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7404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200" y="4547208"/>
            <a:ext cx="2334581" cy="182980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91183" y="1412296"/>
            <a:ext cx="2339598" cy="1829806"/>
            <a:chOff x="191183" y="1035315"/>
            <a:chExt cx="2339598" cy="182980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6200" y="1035315"/>
              <a:ext cx="2334581" cy="182980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91183" y="1528653"/>
                  <a:ext cx="662257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183" y="1528653"/>
                  <a:ext cx="662257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23871" y="5081820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871" y="5081820"/>
                <a:ext cx="662257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91182" y="5001522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82" y="5001522"/>
                <a:ext cx="66225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4938887" y="1528652"/>
            <a:ext cx="3828191" cy="3000473"/>
            <a:chOff x="4938887" y="1528652"/>
            <a:chExt cx="3828191" cy="300047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8887" y="1528652"/>
              <a:ext cx="3828191" cy="300047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5035297" y="2207878"/>
                  <a:ext cx="1011936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800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5297" y="2207878"/>
                  <a:ext cx="1011936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1201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shaded segment APB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shaded segment APB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74044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4.46 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74044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18" y="1335490"/>
            <a:ext cx="3496163" cy="279121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936" y="1335490"/>
            <a:ext cx="3496163" cy="27912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035809" y="2153957"/>
                <a:ext cx="7802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2.7 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809" y="2153957"/>
                <a:ext cx="78028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9585" y="2153957"/>
                <a:ext cx="7802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2.7 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85" y="2153957"/>
                <a:ext cx="78028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895856" y="2347643"/>
                <a:ext cx="7802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5856" y="2347643"/>
                <a:ext cx="780288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217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circumference of a circle with radius: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circumference of a circle with radius: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=56.55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07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circumference of a circle with diameter: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circumference of a circle with diameter: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=56.55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467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circumference of a circle with: </a:t>
                </a:r>
              </a:p>
              <a:p>
                <a:pPr algn="ctr"/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dirty="0" smtClean="0">
                          <a:solidFill>
                            <a:prstClr val="black"/>
                          </a:solidFill>
                          <a:latin typeface="Candara" panose="020E0502030303020204" pitchFamily="34" charset="0"/>
                        </a:rPr>
                        <m:t>Diameter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circumference of a circle with: </a:t>
                </a:r>
              </a:p>
              <a:p>
                <a:pPr algn="ctr"/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 panose="020E0502030303020204" pitchFamily="34" charset="0"/>
                        </a:rPr>
                        <m:t>Diameter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prstClr val="black"/>
                          </a:solidFill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blipFill>
                <a:blip r:embed="rId3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58499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24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=75.40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=37.70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58499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 t="-1603" b="-38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525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circumference of a circle with diameter: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circumference of a circle with radius: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=18.85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37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radius, given that the circumference of the circle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37.69911184 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radius, given that the circumference of the circle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56.54866776 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31940"/>
              </a:xfrm>
              <a:prstGeom prst="rect">
                <a:avLst/>
              </a:prstGeom>
              <a:blipFill>
                <a:blip r:embed="rId3"/>
                <a:stretch>
                  <a:fillRect l="-2000" t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410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diameter, given that the circumference of the circle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37.69911184 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r="-25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diameter, given that the circumference of the circle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56.54866776 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31940"/>
              </a:xfrm>
              <a:prstGeom prst="rect">
                <a:avLst/>
              </a:prstGeom>
              <a:blipFill>
                <a:blip r:embed="rId3"/>
                <a:stretch>
                  <a:fillRect l="-2000" t="-3960" r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75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388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arc length of the sector: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arc length of the sector: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7404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21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=65.97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74044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887" y="1528652"/>
            <a:ext cx="3828191" cy="30004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00" y="3859141"/>
            <a:ext cx="2334581" cy="182980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91183" y="1412296"/>
            <a:ext cx="2339598" cy="1829806"/>
            <a:chOff x="191183" y="1035315"/>
            <a:chExt cx="2339598" cy="182980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200" y="1035315"/>
              <a:ext cx="2334581" cy="182980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91183" y="1528653"/>
                  <a:ext cx="662257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4.5 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183" y="1528653"/>
                  <a:ext cx="662257" cy="30777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91183" y="4375236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4.5 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83" y="4375236"/>
                <a:ext cx="66225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23871" y="4393320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871" y="4393320"/>
                <a:ext cx="662257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461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sector arc length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6.59734 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sector arc length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3.29867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sector arc length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65.97345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7404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7404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200" y="4547208"/>
            <a:ext cx="2334581" cy="182980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91183" y="1412296"/>
            <a:ext cx="2339598" cy="1829806"/>
            <a:chOff x="191183" y="1035315"/>
            <a:chExt cx="2339598" cy="182980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6200" y="1035315"/>
              <a:ext cx="2334581" cy="182980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91183" y="1528653"/>
                  <a:ext cx="662257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183" y="1528653"/>
                  <a:ext cx="662257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23871" y="5081820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871" y="5081820"/>
                <a:ext cx="662257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91182" y="5001522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82" y="5001522"/>
                <a:ext cx="66225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4938887" y="1528652"/>
            <a:ext cx="3828191" cy="3000473"/>
            <a:chOff x="4938887" y="1528652"/>
            <a:chExt cx="3828191" cy="300047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8887" y="1528652"/>
              <a:ext cx="3828191" cy="300047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5035297" y="2207878"/>
                  <a:ext cx="1011936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800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5297" y="2207878"/>
                  <a:ext cx="1011936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480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the sector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the sector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38464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=44.56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38464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837" y="1446389"/>
            <a:ext cx="4030550" cy="37893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707" y="1446389"/>
            <a:ext cx="4030550" cy="3789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54479" y="2767032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18 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79" y="2767032"/>
                <a:ext cx="662257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346960" y="4333704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18 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960" y="4333704"/>
                <a:ext cx="662257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321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shaded region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shaded region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6031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28.94 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03100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55" y="1283733"/>
            <a:ext cx="2390154" cy="23901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24175" y="3366110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175" y="3366110"/>
                <a:ext cx="66225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62139" y="3366110"/>
                <a:ext cx="66225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39" y="3366110"/>
                <a:ext cx="662257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5870" y="3028888"/>
                <a:ext cx="270607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00" b="0" i="1" smtClean="0">
                          <a:latin typeface="Cambria Math" panose="02040503050406030204" pitchFamily="18" charset="0"/>
                        </a:rPr>
                        <m:t>57</m:t>
                      </m:r>
                      <m:r>
                        <a:rPr lang="en-US" sz="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9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70" y="3028888"/>
                <a:ext cx="270607" cy="230832"/>
              </a:xfrm>
              <a:prstGeom prst="rect">
                <a:avLst/>
              </a:prstGeom>
              <a:blipFill>
                <a:blip r:embed="rId6"/>
                <a:stretch>
                  <a:fillRect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5040" y="1403957"/>
            <a:ext cx="3849127" cy="39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7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shaded segment APB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shaded segment APB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74044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13.13 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74044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18" y="1335490"/>
            <a:ext cx="3496163" cy="279121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936" y="1335490"/>
            <a:ext cx="3496163" cy="27912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035809" y="2153957"/>
                <a:ext cx="7802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2.7 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809" y="2153957"/>
                <a:ext cx="78028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9585" y="2153957"/>
                <a:ext cx="7802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2.7 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85" y="2153957"/>
                <a:ext cx="78028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895856" y="2347643"/>
                <a:ext cx="7802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5856" y="2347643"/>
                <a:ext cx="780288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367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sector: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sector: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4290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+44=113.12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429000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667" b="-2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58" y="1426807"/>
            <a:ext cx="1541042" cy="18152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800" y="1429025"/>
            <a:ext cx="1785812" cy="18130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558" y="4059272"/>
            <a:ext cx="1813632" cy="193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8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sector: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sector: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271164"/>
                <a:ext cx="4572001" cy="613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+34=60.70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271164"/>
                <a:ext cx="4572001" cy="613886"/>
              </a:xfrm>
              <a:prstGeom prst="rect">
                <a:avLst/>
              </a:prstGeom>
              <a:blipFill>
                <a:blip r:embed="rId2"/>
                <a:stretch>
                  <a:fillRect b="-11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58" y="1469958"/>
            <a:ext cx="1526880" cy="16965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58" y="4166334"/>
            <a:ext cx="2009365" cy="16004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232" y="1397311"/>
            <a:ext cx="2049751" cy="15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6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and circumference of a circle with radius: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area and circumference of a circle with radius: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022396"/>
                <a:ext cx="4572001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0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Area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81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=254.47 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  <a:p>
                <a:pPr algn="ctr">
                  <a:spcBef>
                    <a:spcPts val="0"/>
                  </a:spcBef>
                </a:pPr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Circumference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=18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=56.55 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0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022396"/>
                <a:ext cx="4572001" cy="707886"/>
              </a:xfrm>
              <a:prstGeom prst="rect">
                <a:avLst/>
              </a:prstGeom>
              <a:blipFill>
                <a:blip r:embed="rId4"/>
                <a:stretch>
                  <a:fillRect l="-1067" t="-5172" r="-933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197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circumference of a circle, given that its area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113.0973355 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circumference of a circle, given that its area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81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=254.4690049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443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=54.55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443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157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area of a circle, given that its circumference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37.69911184 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area of a circle, given that its circumference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=54.54866776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443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81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=254.4690049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443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942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AB, BC and CD are three sides of a square.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ABCDEA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AB, BC and CD are three sides of a square.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ABCDEA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90727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+64=89.13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90727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06" y="1675798"/>
            <a:ext cx="3715890" cy="30414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77428" y="2872770"/>
                <a:ext cx="45922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28" y="2872770"/>
                <a:ext cx="459226" cy="369332"/>
              </a:xfrm>
              <a:prstGeom prst="rect">
                <a:avLst/>
              </a:prstGeom>
              <a:blipFill>
                <a:blip r:embed="rId4"/>
                <a:stretch>
                  <a:fillRect r="-37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4749428" y="1675798"/>
            <a:ext cx="4248268" cy="3041476"/>
            <a:chOff x="4749428" y="1675798"/>
            <a:chExt cx="4248268" cy="304147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1806" y="1675798"/>
              <a:ext cx="3715890" cy="304147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4749428" y="2872770"/>
                  <a:ext cx="45922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9428" y="2872770"/>
                  <a:ext cx="459226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37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3712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circle, of 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1.05 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is inside a square.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shaded area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circle, of radius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2.1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is inside a square.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shaded area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96887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3.79 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96887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1221" y="1716205"/>
            <a:ext cx="2181601" cy="218953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691" y="1716205"/>
            <a:ext cx="2181601" cy="21895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23137" y="2503195"/>
                <a:ext cx="45922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1.05 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137" y="2503195"/>
                <a:ext cx="459226" cy="307777"/>
              </a:xfrm>
              <a:prstGeom prst="rect">
                <a:avLst/>
              </a:prstGeom>
              <a:blipFill>
                <a:blip r:embed="rId6"/>
                <a:stretch>
                  <a:fillRect r="-5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20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ABCD is a square inside a circle.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total area of the four shaded segments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ABCD is a square inside a circle.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total area of the four shaded segments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00421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36.5−36.6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004214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903" y="1687376"/>
            <a:ext cx="3010195" cy="302484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903" y="1687376"/>
            <a:ext cx="3010195" cy="30248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93703" y="2546041"/>
                <a:ext cx="45922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703" y="2546041"/>
                <a:ext cx="459226" cy="369332"/>
              </a:xfrm>
              <a:prstGeom prst="rect">
                <a:avLst/>
              </a:prstGeom>
              <a:blipFill>
                <a:blip r:embed="rId4"/>
                <a:stretch>
                  <a:fillRect r="-37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752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