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35.xml" ContentType="application/vnd.openxmlformats-officedocument.presentationml.slide+xml"/>
  <Override PartName="/ppt/slides/slide160.xml" ContentType="application/vnd.openxmlformats-officedocument.presentationml.slide+xml"/>
  <Override PartName="/ppt/slides/slide185.xml" ContentType="application/vnd.openxmlformats-officedocument.presentationml.slide+xml"/>
  <Override PartName="/ppt/slides/slide19.xml" ContentType="application/vnd.openxmlformats-officedocument.presentationml.slide+xml"/>
  <Override PartName="/ppt/slides/slide199.xml" ContentType="application/vnd.openxmlformats-officedocument.presentationml.slide+xml"/>
  <Override PartName="/ppt/slides/slide229.xml" ContentType="application/vnd.openxmlformats-officedocument.presentationml.slide+xml"/>
  <Override PartName="/ppt/slides/slide257.xml" ContentType="application/vnd.openxmlformats-officedocument.presentationml.slide+xml"/>
  <Override PartName="/ppt/slides/slide284.xml" ContentType="application/vnd.openxmlformats-officedocument.presentationml.slide+xml"/>
  <Override PartName="/ppt/slides/slide3.xml" ContentType="application/vnd.openxmlformats-officedocument.presentationml.slide+xml"/>
  <Override PartName="/ppt/slides/slide31.xml" ContentType="application/vnd.openxmlformats-officedocument.presentationml.slide+xml"/>
  <Override PartName="/ppt/slides/slide325.xml" ContentType="application/vnd.openxmlformats-officedocument.presentationml.slide+xml"/>
  <Override PartName="/ppt/slides/slide353.xml" ContentType="application/vnd.openxmlformats-officedocument.presentationml.slide+xml"/>
  <Override PartName="/ppt/slides/slide371.xml" ContentType="application/vnd.openxmlformats-officedocument.presentationml.slide+xml"/>
  <Override PartName="/ppt/slides/slide380.xml" ContentType="application/vnd.openxmlformats-officedocument.presentationml.slide+xml"/>
  <Override PartName="/ppt/slides/slide397.xml" ContentType="application/vnd.openxmlformats-officedocument.presentationml.slide+xml"/>
  <Override PartName="/ppt/slides/slide4.xml" ContentType="application/vnd.openxmlformats-officedocument.presentationml.slide+xml"/>
  <Override PartName="/ppt/slides/slide63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1"/>
  </p:notesMasterIdLst>
  <p:handoutMasterIdLst>
    <p:handoutMasterId r:id="rId442"/>
  </p:handoutMasterIdLst>
  <p:sldIdLst>
    <p:sldId id="995" r:id="rId90"/>
    <p:sldId id="1101" r:id="rId91"/>
    <p:sldId id="1102" r:id="rId92"/>
    <p:sldId id="1103" r:id="rId93"/>
    <p:sldId id="1104" r:id="rId94"/>
    <p:sldId id="1096" r:id="rId95"/>
    <p:sldId id="1097" r:id="rId96"/>
    <p:sldId id="1098" r:id="rId97"/>
    <p:sldId id="1100" r:id="rId98"/>
    <p:sldId id="1099" r:id="rId99"/>
    <p:sldId id="1081" r:id="rId100"/>
    <p:sldId id="1082" r:id="rId101"/>
    <p:sldId id="1083" r:id="rId102"/>
    <p:sldId id="1105" r:id="rId103"/>
    <p:sldId id="1106" r:id="rId10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53" autoAdjust="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441" Type="http://schemas.openxmlformats.org/officeDocument/2006/relationships/notesMaster" Target="notesMasters/notesMaster1.xml"/><Relationship Id="rId442" Type="http://schemas.openxmlformats.org/officeDocument/2006/relationships/handoutMaster" Target="handoutMasters/handoutMaster1.xml"/><Relationship Id="rId443" Type="http://schemas.openxmlformats.org/officeDocument/2006/relationships/presProps" Target="presProps.xml"/><Relationship Id="rId444" Type="http://schemas.openxmlformats.org/officeDocument/2006/relationships/viewProps" Target="viewProps.xml"/><Relationship Id="rId445" Type="http://schemas.openxmlformats.org/officeDocument/2006/relationships/theme" Target="theme/theme1.xml"/><Relationship Id="rId44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90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53085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37838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92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80763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93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80208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94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56033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95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93506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96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37872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97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73801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98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14091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99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55371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100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87026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101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28117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102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76518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103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63161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199.xml"/><Relationship Id="rId4" Type="http://schemas.openxmlformats.org/officeDocument/2006/relationships/slide" Target="slide19.xml"/><Relationship Id="rId5" Type="http://schemas.openxmlformats.org/officeDocument/2006/relationships/slide" Target="slide229.xml"/><Relationship Id="rId6" Type="http://schemas.openxmlformats.org/officeDocument/2006/relationships/slide" Target="slide31.xml"/><Relationship Id="rId7" Type="http://schemas.openxmlformats.org/officeDocument/2006/relationships/slide" Target="slide257.xml"/><Relationship Id="rId8" Type="http://schemas.openxmlformats.org/officeDocument/2006/relationships/slide" Target="slide63.xml"/><Relationship Id="rId9" Type="http://schemas.openxmlformats.org/officeDocument/2006/relationships/slide" Target="slide284.xml"/><Relationship Id="rId10" Type="http://schemas.openxmlformats.org/officeDocument/2006/relationships/slide" Target="slide89.xml"/><Relationship Id="rId11" Type="http://schemas.openxmlformats.org/officeDocument/2006/relationships/slide" Target="slide325.xml"/><Relationship Id="rId12" Type="http://schemas.openxmlformats.org/officeDocument/2006/relationships/slide" Target="slide104.xml"/><Relationship Id="rId13" Type="http://schemas.openxmlformats.org/officeDocument/2006/relationships/slide" Target="slide353.xml"/><Relationship Id="rId14" Type="http://schemas.openxmlformats.org/officeDocument/2006/relationships/slide" Target="slide135.xml"/><Relationship Id="rId15" Type="http://schemas.openxmlformats.org/officeDocument/2006/relationships/slide" Target="slide371.xml"/><Relationship Id="rId16" Type="http://schemas.openxmlformats.org/officeDocument/2006/relationships/slide" Target="slide160.xml"/><Relationship Id="rId17" Type="http://schemas.openxmlformats.org/officeDocument/2006/relationships/slide" Target="slide380.xml"/><Relationship Id="rId18" Type="http://schemas.openxmlformats.org/officeDocument/2006/relationships/slide" Target="slide185.xml"/><Relationship Id="rId19" Type="http://schemas.openxmlformats.org/officeDocument/2006/relationships/slide" Target="slide39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291.png"/><Relationship Id="rId4" Type="http://schemas.openxmlformats.org/officeDocument/2006/relationships/image" Target="../media/image1301.png"/><Relationship Id="rId5" Type="http://schemas.openxmlformats.org/officeDocument/2006/relationships/image" Target="../media/image1313.pn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321.png"/><Relationship Id="rId4" Type="http://schemas.openxmlformats.org/officeDocument/2006/relationships/image" Target="../media/image1331.png"/><Relationship Id="rId5" Type="http://schemas.openxmlformats.org/officeDocument/2006/relationships/image" Target="../media/image1341.pn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351.png"/><Relationship Id="rId4" Type="http://schemas.openxmlformats.org/officeDocument/2006/relationships/image" Target="../media/image1361.png"/><Relationship Id="rId5" Type="http://schemas.openxmlformats.org/officeDocument/2006/relationships/image" Target="../media/image1371.pn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381.png"/><Relationship Id="rId4" Type="http://schemas.openxmlformats.org/officeDocument/2006/relationships/image" Target="../media/image1391.png"/><Relationship Id="rId5" Type="http://schemas.openxmlformats.org/officeDocument/2006/relationships/image" Target="../media/image1401.pn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412.png"/><Relationship Id="rId4" Type="http://schemas.openxmlformats.org/officeDocument/2006/relationships/image" Target="../media/image279.png"/><Relationship Id="rId5" Type="http://schemas.openxmlformats.org/officeDocument/2006/relationships/image" Target="../media/image1431.pn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441.png"/><Relationship Id="rId4" Type="http://schemas.openxmlformats.org/officeDocument/2006/relationships/image" Target="../media/image280.png"/><Relationship Id="rId5" Type="http://schemas.openxmlformats.org/officeDocument/2006/relationships/image" Target="../media/image1461.pn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471.png"/><Relationship Id="rId4" Type="http://schemas.openxmlformats.org/officeDocument/2006/relationships/image" Target="../media/image281.png"/><Relationship Id="rId5" Type="http://schemas.openxmlformats.org/officeDocument/2006/relationships/image" Target="../media/image1491.png"/><Relationship Id="rId6" Type="http://schemas.openxmlformats.org/officeDocument/2006/relationships/image" Target="../media/image1501.pn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513.png"/><Relationship Id="rId4" Type="http://schemas.openxmlformats.org/officeDocument/2006/relationships/image" Target="../media/image1521.png"/><Relationship Id="rId5" Type="http://schemas.openxmlformats.org/officeDocument/2006/relationships/image" Target="../media/image1531.pn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1541.png"/><Relationship Id="rId4" Type="http://schemas.openxmlformats.org/officeDocument/2006/relationships/image" Target="../media/image1551.png"/><Relationship Id="rId5" Type="http://schemas.openxmlformats.org/officeDocument/2006/relationships/image" Target="../media/image1561.pn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2101.png"/><Relationship Id="rId4" Type="http://schemas.openxmlformats.org/officeDocument/2006/relationships/image" Target="../media/image3101.png"/><Relationship Id="rId5" Type="http://schemas.openxmlformats.org/officeDocument/2006/relationships/image" Target="../media/image428.png"/><Relationship Id="rId6" Type="http://schemas.openxmlformats.org/officeDocument/2006/relationships/image" Target="../media/image290.png"/><Relationship Id="rId7" Type="http://schemas.openxmlformats.org/officeDocument/2006/relationships/image" Target="../media/image611.png"/><Relationship Id="rId8" Type="http://schemas.openxmlformats.org/officeDocument/2006/relationships/image" Target="../media/image711.pn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811.png"/><Relationship Id="rId4" Type="http://schemas.openxmlformats.org/officeDocument/2006/relationships/image" Target="../media/image911.png"/><Relationship Id="rId5" Type="http://schemas.openxmlformats.org/officeDocument/2006/relationships/image" Target="../media/image1011.png"/><Relationship Id="rId6" Type="http://schemas.openxmlformats.org/officeDocument/2006/relationships/image" Target="../media/image290.png"/><Relationship Id="rId7" Type="http://schemas.openxmlformats.org/officeDocument/2006/relationships/image" Target="../media/image611.png"/><Relationship Id="rId8" Type="http://schemas.openxmlformats.org/officeDocument/2006/relationships/image" Target="../media/image711.pn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1111.png"/><Relationship Id="rId4" Type="http://schemas.openxmlformats.org/officeDocument/2006/relationships/image" Target="../media/image1211.png"/><Relationship Id="rId5" Type="http://schemas.openxmlformats.org/officeDocument/2006/relationships/image" Target="../media/image1311.png"/><Relationship Id="rId6" Type="http://schemas.openxmlformats.org/officeDocument/2006/relationships/image" Target="../media/image304.png"/><Relationship Id="rId7" Type="http://schemas.openxmlformats.org/officeDocument/2006/relationships/image" Target="../media/image1511.png"/><Relationship Id="rId8" Type="http://schemas.openxmlformats.org/officeDocument/2006/relationships/image" Target="../media/image1611.pn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1591.png"/><Relationship Id="rId4" Type="http://schemas.openxmlformats.org/officeDocument/2006/relationships/image" Target="../media/image313.png"/><Relationship Id="rId5" Type="http://schemas.openxmlformats.org/officeDocument/2006/relationships/image" Target="../media/image1613.png"/><Relationship Id="rId6" Type="http://schemas.openxmlformats.org/officeDocument/2006/relationships/image" Target="../media/image1621.png"/><Relationship Id="rId7" Type="http://schemas.openxmlformats.org/officeDocument/2006/relationships/image" Target="../media/image1631.pn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1641.png"/><Relationship Id="rId4" Type="http://schemas.openxmlformats.org/officeDocument/2006/relationships/image" Target="../media/image317.png"/><Relationship Id="rId5" Type="http://schemas.openxmlformats.org/officeDocument/2006/relationships/image" Target="../media/image1661.pn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GEOMETRY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006004"/>
              </p:ext>
            </p:extLst>
          </p:nvPr>
        </p:nvGraphicFramePr>
        <p:xfrm>
          <a:off x="0" y="806459"/>
          <a:ext cx="9144002" cy="3716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Angle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" action="ppaction://hlinksldjump"/>
                        </a:rPr>
                        <a:t> facts (basic)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Pythagoras Theorem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Angles in parallel lines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Similarity and congruence</a:t>
                      </a:r>
                      <a:endParaRPr kumimoji="0" lang="en-GB" sz="16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Angles in polygons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7" action="ppaction://hlinksldjump"/>
                        </a:rPr>
                        <a:t>Surface area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Area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9" action="ppaction://hlinksldjump"/>
                        </a:rPr>
                        <a:t>Transformations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Bearings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Trigonometry – basic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2" action="ppaction://hlinksldjump"/>
                        </a:rPr>
                        <a:t> area/circumference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Trigonometry – advanced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4" action="ppaction://hlinksldjump"/>
                        </a:rPr>
                        <a:t> theorems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5" action="ppaction://hlinksldjump"/>
                        </a:rPr>
                        <a:t>Trigonometry – 3D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6" action="ppaction://hlinksldjump"/>
                        </a:rPr>
                        <a:t>Constructions and loci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Vectors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Perimeter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Volume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 facts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parallel lines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0112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polygons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2563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3654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Bearings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0461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bearing of B from 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030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the bearing of A from B?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bearing of B from A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the bearing of A from B?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23533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230°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235333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498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bearing of B from 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30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the bearing of A from B?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bearing of B from 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15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the bearing of A from B?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23533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310°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235333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057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bearing of B from 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30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the bearing of A from B?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bearing of B from 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the bearing of A from B?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23533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070°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235333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070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bearing of B from 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30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the bearing of A from B?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bearing of B from 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35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the bearing of A from B?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23533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170°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235333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595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Find the bearing of B from A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Find the bearing of A from 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Find the bearing of B from A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Find the bearing of A from 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3" y="887610"/>
                <a:ext cx="4572001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110°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290°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3" y="887610"/>
                <a:ext cx="4572001" cy="41549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31ED87BE-C51C-4B0F-AC8A-0C454A1C0B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997005"/>
            <a:ext cx="2167418" cy="2406277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5764255" y="1222557"/>
            <a:ext cx="2167418" cy="2406277"/>
            <a:chOff x="5764255" y="1222557"/>
            <a:chExt cx="2167418" cy="2406277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1ED87BE-C51C-4B0F-AC8A-0C454A1C0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64255" y="1222557"/>
              <a:ext cx="2167418" cy="240627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6340644" y="2530228"/>
                  <a:ext cx="50731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110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0644" y="2530228"/>
                  <a:ext cx="507319" cy="2769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0280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Find the bearing of P from Q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Find the bearing of Q from 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Find the bearing of P from Q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Find the bearing of Q from 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3" y="887610"/>
                <a:ext cx="4572001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262°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082°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3" y="887610"/>
                <a:ext cx="4572001" cy="41549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8FD40FDE-7C69-409B-A626-B5227CEEE0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373" y="1222557"/>
            <a:ext cx="2499517" cy="23066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FD40FDE-7C69-409B-A626-B5227CEEE0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7197" y="1222557"/>
            <a:ext cx="2499517" cy="23066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700787" y="2965102"/>
                <a:ext cx="50731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257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0787" y="2965102"/>
                <a:ext cx="507319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657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Find the bearing of: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Y from X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X from Y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Z From X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X from Z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Find the bearing of: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Y from X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X from Y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Z From X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X from 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4146055"/>
                <a:ext cx="4572001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048°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228°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102°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282°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4146055"/>
                <a:ext cx="4572001" cy="26776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1B3E2F95-FEA3-45D1-A77B-EDBB1496027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0371" y="914401"/>
            <a:ext cx="2361292" cy="302078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B3E2F95-FEA3-45D1-A77B-EDBB1496027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82371" y="918865"/>
            <a:ext cx="2361292" cy="30207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094512" y="2134922"/>
                <a:ext cx="50731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48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512" y="2134922"/>
                <a:ext cx="507319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210336" y="2560238"/>
                <a:ext cx="50731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54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336" y="2560238"/>
                <a:ext cx="507319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370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8" grpId="0" animBg="1"/>
      <p:bldP spid="19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A ship sails on a bearing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120°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How far east has it travelled?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A ship sails on a bearing of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0°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How far east has it travelled?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4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74813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19.15 </m:t>
                    </m:r>
                    <m:r>
                      <a:rPr lang="en-US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𝑘𝑚</m:t>
                    </m:r>
                    <m:r>
                      <a:rPr lang="en-US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748135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052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A, B and C are three points. </a:t>
                </a:r>
                <a:br>
                  <a:rPr lang="en-GB" sz="2400" dirty="0">
                    <a:latin typeface="Candara" panose="020E0502030303020204" pitchFamily="34" charset="0"/>
                  </a:rPr>
                </a:br>
                <a:r>
                  <a:rPr lang="en-GB" sz="2400" dirty="0">
                    <a:latin typeface="Candara" panose="020E0502030303020204" pitchFamily="34" charset="0"/>
                  </a:rPr>
                  <a:t>The bearing of A from B is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045º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  <a:br>
                  <a:rPr lang="en-GB" sz="2400" dirty="0">
                    <a:latin typeface="Candara" panose="020E0502030303020204" pitchFamily="34" charset="0"/>
                  </a:rPr>
                </a:br>
                <a:r>
                  <a:rPr lang="en-GB" sz="2400" dirty="0">
                    <a:latin typeface="Candara" panose="020E0502030303020204" pitchFamily="34" charset="0"/>
                  </a:rPr>
                  <a:t>The bearing of C from A is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135º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AB =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AC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Find the distance BC and the bearing of C from B.</a:t>
                </a:r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2000"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A, B and C are three points. </a:t>
                </a:r>
                <a:br>
                  <a:rPr lang="en-GB" sz="2400" dirty="0">
                    <a:latin typeface="Candara" panose="020E0502030303020204" pitchFamily="34" charset="0"/>
                  </a:rPr>
                </a:br>
                <a:r>
                  <a:rPr lang="en-GB" sz="2400" dirty="0">
                    <a:latin typeface="Candara" panose="020E0502030303020204" pitchFamily="34" charset="0"/>
                  </a:rPr>
                  <a:t>The bearing of A from B is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054º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  <a:br>
                  <a:rPr lang="en-GB" sz="2400" dirty="0">
                    <a:latin typeface="Candara" panose="020E0502030303020204" pitchFamily="34" charset="0"/>
                  </a:rPr>
                </a:br>
                <a:r>
                  <a:rPr lang="en-GB" sz="2400" dirty="0">
                    <a:latin typeface="Candara" panose="020E0502030303020204" pitchFamily="34" charset="0"/>
                  </a:rPr>
                  <a:t>The bearing of C from A is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153º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AB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= 6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𝑘𝑚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and AC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= 10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Find the distance BC and the bearing of C from B.</a:t>
                </a:r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blipFill>
                <a:blip r:embed="rId4"/>
                <a:stretch>
                  <a:fillRect l="-2000"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2967335"/>
                <a:ext cx="4572001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BC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=10.83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Bearing of C from B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=300°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(nearest degree)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2967335"/>
                <a:ext cx="4572001" cy="1569660"/>
              </a:xfrm>
              <a:prstGeom prst="rect">
                <a:avLst/>
              </a:prstGeom>
              <a:blipFill>
                <a:blip r:embed="rId5"/>
                <a:stretch>
                  <a:fillRect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486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bearing of town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from town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bearing of town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from town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74399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23.63°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743994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714" y="1288197"/>
            <a:ext cx="3140572" cy="345579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2732" y="1288197"/>
            <a:ext cx="3140572" cy="34557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097816" y="3103603"/>
                <a:ext cx="50731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40 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7816" y="3103603"/>
                <a:ext cx="507319" cy="276999"/>
              </a:xfrm>
              <a:prstGeom prst="rect">
                <a:avLst/>
              </a:prstGeom>
              <a:blipFill>
                <a:blip r:embed="rId7"/>
                <a:stretch>
                  <a:fillRect r="-13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778681" y="4341091"/>
                <a:ext cx="65971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17.5 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8681" y="4341091"/>
                <a:ext cx="659719" cy="276999"/>
              </a:xfrm>
              <a:prstGeom prst="rect">
                <a:avLst/>
              </a:prstGeom>
              <a:blipFill>
                <a:blip r:embed="rId8"/>
                <a:stretch>
                  <a:fillRect r="-3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1899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bearing of town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from town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bearing of town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from town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74399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203.63°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743994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714" y="1288197"/>
            <a:ext cx="3140572" cy="345579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2732" y="1288197"/>
            <a:ext cx="3140572" cy="34557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097816" y="3103603"/>
                <a:ext cx="50731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40 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7816" y="3103603"/>
                <a:ext cx="507319" cy="276999"/>
              </a:xfrm>
              <a:prstGeom prst="rect">
                <a:avLst/>
              </a:prstGeom>
              <a:blipFill>
                <a:blip r:embed="rId7"/>
                <a:stretch>
                  <a:fillRect r="-13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778681" y="4341091"/>
                <a:ext cx="65971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17.5 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8681" y="4341091"/>
                <a:ext cx="659719" cy="276999"/>
              </a:xfrm>
              <a:prstGeom prst="rect">
                <a:avLst/>
              </a:prstGeom>
              <a:blipFill>
                <a:blip r:embed="rId8"/>
                <a:stretch>
                  <a:fillRect r="-3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1604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B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from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on a bearing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020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32.5 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from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on a bearing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342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Angle CAB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75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distance BC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2000" t="-2111" r="-3333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B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from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on a bearing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65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from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on a bearing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25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Angle CAB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75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distance BC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677656"/>
              </a:xfrm>
              <a:prstGeom prst="rect">
                <a:avLst/>
              </a:prstGeom>
              <a:blipFill>
                <a:blip r:embed="rId4"/>
                <a:stretch>
                  <a:fillRect l="-2000" t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4" y="583161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71 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4" y="5831615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175630" y="3000521"/>
            <a:ext cx="4388841" cy="2826930"/>
            <a:chOff x="91580" y="2015535"/>
            <a:chExt cx="4388841" cy="282693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580" y="2015535"/>
              <a:ext cx="4388841" cy="282693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2734350" y="3882714"/>
                  <a:ext cx="65971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25 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34350" y="3882714"/>
                  <a:ext cx="659719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55614" y="3744214"/>
                  <a:ext cx="65971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32.5 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5614" y="3744214"/>
                  <a:ext cx="659719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1032" y="2990669"/>
            <a:ext cx="4388841" cy="282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08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bearing of B from 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bearing of B from 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314887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068°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(nearest degree)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148872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472" y="932881"/>
            <a:ext cx="4197739" cy="219751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9130" y="932881"/>
            <a:ext cx="4197739" cy="21975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327341" y="1387538"/>
                <a:ext cx="65971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3.2 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7341" y="1387538"/>
                <a:ext cx="659719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58333" y="2031636"/>
                <a:ext cx="65971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1.9 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333" y="2031636"/>
                <a:ext cx="659719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703945" y="1294641"/>
                <a:ext cx="477607" cy="27756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201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945" y="1294641"/>
                <a:ext cx="477607" cy="2775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759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bearing of C from 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bearing of C from 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545585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121°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5455852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544" y="983353"/>
            <a:ext cx="4010848" cy="45023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16007" y="2702197"/>
                <a:ext cx="45922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26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07" y="2702197"/>
                <a:ext cx="459226" cy="369332"/>
              </a:xfrm>
              <a:prstGeom prst="rect">
                <a:avLst/>
              </a:prstGeom>
              <a:blipFill>
                <a:blip r:embed="rId5"/>
                <a:stretch>
                  <a:fillRect r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7558" y="909936"/>
            <a:ext cx="4010848" cy="450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731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area/circumference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702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theorems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85815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Constructions and loci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 answers here, as requires careful checking of student work for accuracy / use of </a:t>
            </a:r>
            <a:r>
              <a:rPr lang="en-US" sz="3200" dirty="0" err="1">
                <a:latin typeface="Candara" panose="020E0502030303020204" pitchFamily="34" charset="0"/>
              </a:rPr>
              <a:t>visualiser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25067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Perimeter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Note lots of perimeter questions in circle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954018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Pythagoras Theorem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348332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Similarity and congruence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077878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Surface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880813"/>
      </p:ext>
    </p:extLst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Transformations</a:t>
            </a:r>
          </a:p>
          <a:p>
            <a:pPr algn="ctr"/>
            <a:r>
              <a:rPr lang="en-US" sz="4000" dirty="0">
                <a:latin typeface="Candara" panose="020E0502030303020204" pitchFamily="34" charset="0"/>
              </a:rPr>
              <a:t>Images from mrcartermaths (using school subscription)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69529"/>
      </p:ext>
    </p:extLst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298971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(advanced) – sine/cosine rules and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942709"/>
      </p:ext>
    </p:extLst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(3D)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047449"/>
      </p:ext>
    </p:extLst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Vectors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653670"/>
      </p:ext>
    </p:extLst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Volume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(Elevations included at end)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85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6591</TotalTime>
  <Words>18971</Words>
  <Application>Microsoft Office PowerPoint</Application>
  <PresentationFormat>On-screen Show (4:3)</PresentationFormat>
  <Paragraphs>5333</Paragraphs>
  <Slides>439</Slides>
  <Notes>180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439</vt:i4>
      </vt:variant>
    </vt:vector>
  </HeadingPairs>
  <TitlesOfParts>
    <vt:vector size="445" baseType="lpstr">
      <vt:lpstr>Arial</vt:lpstr>
      <vt:lpstr>Calibri</vt:lpstr>
      <vt:lpstr>Cambria Math</vt:lpstr>
      <vt:lpstr>Candara</vt:lpstr>
      <vt:lpstr>Comic Sans MS</vt:lpstr>
      <vt:lpstr>Office Theme</vt:lpstr>
      <vt:lpstr>PowerPoint Presentation</vt:lpstr>
      <vt:lpstr>PowerPoint Presentation</vt:lpstr>
      <vt:lpstr>GEOMETRY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531</cp:revision>
  <dcterms:created xsi:type="dcterms:W3CDTF">2020-05-18T02:11:06Z</dcterms:created>
  <dcterms:modified xsi:type="dcterms:W3CDTF">2020-08-31T15:55:45Z</dcterms:modified>
</cp:coreProperties>
</file>