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04.xml" ContentType="application/vnd.openxmlformats-officedocument.presentationml.slide+xml"/>
  <Override PartName="/ppt/slides/slide135.xml" ContentType="application/vnd.openxmlformats-officedocument.presentationml.slide+xml"/>
  <Override PartName="/ppt/slides/slide160.xml" ContentType="application/vnd.openxmlformats-officedocument.presentationml.slide+xml"/>
  <Override PartName="/ppt/slides/slide185.xml" ContentType="application/vnd.openxmlformats-officedocument.presentationml.slide+xml"/>
  <Override PartName="/ppt/slides/slide19.xml" ContentType="application/vnd.openxmlformats-officedocument.presentationml.slide+xml"/>
  <Override PartName="/ppt/slides/slide199.xml" ContentType="application/vnd.openxmlformats-officedocument.presentationml.slide+xml"/>
  <Override PartName="/ppt/slides/slide229.xml" ContentType="application/vnd.openxmlformats-officedocument.presentationml.slide+xml"/>
  <Override PartName="/ppt/slides/slide257.xml" ContentType="application/vnd.openxmlformats-officedocument.presentationml.slide+xml"/>
  <Override PartName="/ppt/slides/slide284.xml" ContentType="application/vnd.openxmlformats-officedocument.presentationml.slide+xml"/>
  <Override PartName="/ppt/slides/slide3.xml" ContentType="application/vnd.openxmlformats-officedocument.presentationml.slide+xml"/>
  <Override PartName="/ppt/slides/slide31.xml" ContentType="application/vnd.openxmlformats-officedocument.presentationml.slide+xml"/>
  <Override PartName="/ppt/slides/slide325.xml" ContentType="application/vnd.openxmlformats-officedocument.presentationml.slide+xml"/>
  <Override PartName="/ppt/slides/slide353.xml" ContentType="application/vnd.openxmlformats-officedocument.presentationml.slide+xml"/>
  <Override PartName="/ppt/slides/slide371.xml" ContentType="application/vnd.openxmlformats-officedocument.presentationml.slide+xml"/>
  <Override PartName="/ppt/slides/slide380.xml" ContentType="application/vnd.openxmlformats-officedocument.presentationml.slide+xml"/>
  <Override PartName="/ppt/slides/slide397.xml" ContentType="application/vnd.openxmlformats-officedocument.presentationml.slide+xml"/>
  <Override PartName="/ppt/slides/slide4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41"/>
  </p:notesMasterIdLst>
  <p:handoutMasterIdLst>
    <p:handoutMasterId r:id="rId442"/>
  </p:handoutMasterIdLst>
  <p:sldIdLst>
    <p:sldId id="994" r:id="rId64"/>
    <p:sldId id="1035" r:id="rId65"/>
    <p:sldId id="1210" r:id="rId66"/>
    <p:sldId id="1211" r:id="rId67"/>
    <p:sldId id="1212" r:id="rId68"/>
    <p:sldId id="1213" r:id="rId69"/>
    <p:sldId id="1216" r:id="rId70"/>
    <p:sldId id="1217" r:id="rId71"/>
    <p:sldId id="1214" r:id="rId72"/>
    <p:sldId id="1219" r:id="rId73"/>
    <p:sldId id="1218" r:id="rId74"/>
    <p:sldId id="1220" r:id="rId75"/>
    <p:sldId id="1234" r:id="rId76"/>
    <p:sldId id="1235" r:id="rId77"/>
    <p:sldId id="1221" r:id="rId78"/>
    <p:sldId id="1222" r:id="rId79"/>
    <p:sldId id="1224" r:id="rId80"/>
    <p:sldId id="1225" r:id="rId81"/>
    <p:sldId id="1226" r:id="rId82"/>
    <p:sldId id="1227" r:id="rId83"/>
    <p:sldId id="1228" r:id="rId84"/>
    <p:sldId id="1229" r:id="rId85"/>
    <p:sldId id="1208" r:id="rId86"/>
    <p:sldId id="1209" r:id="rId87"/>
    <p:sldId id="1237" r:id="rId88"/>
    <p:sldId id="1236" r:id="rId8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5F54F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83953" autoAdjust="0"/>
  </p:normalViewPr>
  <p:slideViewPr>
    <p:cSldViewPr snapToGrid="0">
      <p:cViewPr varScale="1">
        <p:scale>
          <a:sx n="106" d="100"/>
          <a:sy n="106" d="100"/>
        </p:scale>
        <p:origin x="1764" y="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88" d="100"/>
          <a:sy n="88" d="100"/>
        </p:scale>
        <p:origin x="3822" y="72"/>
      </p:cViewPr>
      <p:guideLst/>
    </p:cSldViewPr>
  </p:notes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64" Type="http://schemas.openxmlformats.org/officeDocument/2006/relationships/slide" Target="slides/slide63.xml"/><Relationship Id="rId65" Type="http://schemas.openxmlformats.org/officeDocument/2006/relationships/slide" Target="slides/slide64.xml"/><Relationship Id="rId66" Type="http://schemas.openxmlformats.org/officeDocument/2006/relationships/slide" Target="slides/slide65.xml"/><Relationship Id="rId67" Type="http://schemas.openxmlformats.org/officeDocument/2006/relationships/slide" Target="slides/slide66.xml"/><Relationship Id="rId68" Type="http://schemas.openxmlformats.org/officeDocument/2006/relationships/slide" Target="slides/slide67.xml"/><Relationship Id="rId69" Type="http://schemas.openxmlformats.org/officeDocument/2006/relationships/slide" Target="slides/slide68.xml"/><Relationship Id="rId70" Type="http://schemas.openxmlformats.org/officeDocument/2006/relationships/slide" Target="slides/slide69.xml"/><Relationship Id="rId71" Type="http://schemas.openxmlformats.org/officeDocument/2006/relationships/slide" Target="slides/slide70.xml"/><Relationship Id="rId72" Type="http://schemas.openxmlformats.org/officeDocument/2006/relationships/slide" Target="slides/slide71.xml"/><Relationship Id="rId73" Type="http://schemas.openxmlformats.org/officeDocument/2006/relationships/slide" Target="slides/slide72.xml"/><Relationship Id="rId74" Type="http://schemas.openxmlformats.org/officeDocument/2006/relationships/slide" Target="slides/slide73.xml"/><Relationship Id="rId75" Type="http://schemas.openxmlformats.org/officeDocument/2006/relationships/slide" Target="slides/slide74.xml"/><Relationship Id="rId76" Type="http://schemas.openxmlformats.org/officeDocument/2006/relationships/slide" Target="slides/slide75.xml"/><Relationship Id="rId77" Type="http://schemas.openxmlformats.org/officeDocument/2006/relationships/slide" Target="slides/slide76.xml"/><Relationship Id="rId78" Type="http://schemas.openxmlformats.org/officeDocument/2006/relationships/slide" Target="slides/slide77.xml"/><Relationship Id="rId79" Type="http://schemas.openxmlformats.org/officeDocument/2006/relationships/slide" Target="slides/slide78.xml"/><Relationship Id="rId80" Type="http://schemas.openxmlformats.org/officeDocument/2006/relationships/slide" Target="slides/slide79.xml"/><Relationship Id="rId81" Type="http://schemas.openxmlformats.org/officeDocument/2006/relationships/slide" Target="slides/slide80.xml"/><Relationship Id="rId82" Type="http://schemas.openxmlformats.org/officeDocument/2006/relationships/slide" Target="slides/slide81.xml"/><Relationship Id="rId83" Type="http://schemas.openxmlformats.org/officeDocument/2006/relationships/slide" Target="slides/slide82.xml"/><Relationship Id="rId84" Type="http://schemas.openxmlformats.org/officeDocument/2006/relationships/slide" Target="slides/slide83.xml"/><Relationship Id="rId85" Type="http://schemas.openxmlformats.org/officeDocument/2006/relationships/slide" Target="slides/slide84.xml"/><Relationship Id="rId86" Type="http://schemas.openxmlformats.org/officeDocument/2006/relationships/slide" Target="slides/slide85.xml"/><Relationship Id="rId87" Type="http://schemas.openxmlformats.org/officeDocument/2006/relationships/slide" Target="slides/slide86.xml"/><Relationship Id="rId88" Type="http://schemas.openxmlformats.org/officeDocument/2006/relationships/slide" Target="slides/slide87.xml"/><Relationship Id="rId89" Type="http://schemas.openxmlformats.org/officeDocument/2006/relationships/slide" Target="slides/slide88.xml"/><Relationship Id="rId441" Type="http://schemas.openxmlformats.org/officeDocument/2006/relationships/notesMaster" Target="notesMasters/notesMaster1.xml"/><Relationship Id="rId442" Type="http://schemas.openxmlformats.org/officeDocument/2006/relationships/handoutMaster" Target="handoutMasters/handoutMaster1.xml"/><Relationship Id="rId443" Type="http://schemas.openxmlformats.org/officeDocument/2006/relationships/presProps" Target="presProps.xml"/><Relationship Id="rId444" Type="http://schemas.openxmlformats.org/officeDocument/2006/relationships/viewProps" Target="viewProps.xml"/><Relationship Id="rId445" Type="http://schemas.openxmlformats.org/officeDocument/2006/relationships/theme" Target="theme/theme1.xml"/><Relationship Id="rId446" Type="http://schemas.openxmlformats.org/officeDocument/2006/relationships/tableStyles" Target="tableStyles.xml"/></Relationships>
</file>

<file path=ppt/handoutMasters/_rels/handout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5E093C5-A7AA-4F9C-9321-7804CC44E894}" type="datetimeFigureOut">
              <a:rPr lang="en-GB" smtClean="0"/>
              <a:t>31/08/2020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76AAA37-5910-444F-80B3-BCDA3469F95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0317164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25C40DF-D931-48D1-9C66-5268A2E1CF8F}" type="datetimeFigureOut">
              <a:rPr lang="en-GB" smtClean="0"/>
              <a:t>31/08/2020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05A9C40-88FE-47C9-956E-7B2CA5F2B1A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8235961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92FEE7-0506-419A-83A2-6F0EC3D084CA}" type="datetimeFigureOut">
              <a:rPr lang="en-GB" smtClean="0"/>
              <a:t>31/08/2020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565DD-A157-409D-932F-BD0A257484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3646579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92FEE7-0506-419A-83A2-6F0EC3D084CA}" type="datetimeFigureOut">
              <a:rPr lang="en-GB" smtClean="0"/>
              <a:t>31/08/2020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565DD-A157-409D-932F-BD0A257484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4488180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92FEE7-0506-419A-83A2-6F0EC3D084CA}" type="datetimeFigureOut">
              <a:rPr lang="en-GB" smtClean="0"/>
              <a:t>31/08/2020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565DD-A157-409D-932F-BD0A257484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2849443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92FEE7-0506-419A-83A2-6F0EC3D084CA}" type="datetimeFigureOut">
              <a:rPr lang="en-GB" smtClean="0"/>
              <a:t>31/08/2020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565DD-A157-409D-932F-BD0A257484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2492422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92FEE7-0506-419A-83A2-6F0EC3D084CA}" type="datetimeFigureOut">
              <a:rPr lang="en-GB" smtClean="0"/>
              <a:t>31/08/2020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565DD-A157-409D-932F-BD0A257484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8959012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92FEE7-0506-419A-83A2-6F0EC3D084CA}" type="datetimeFigureOut">
              <a:rPr lang="en-GB" smtClean="0"/>
              <a:t>31/08/2020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565DD-A157-409D-932F-BD0A257484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3828463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92FEE7-0506-419A-83A2-6F0EC3D084CA}" type="datetimeFigureOut">
              <a:rPr lang="en-GB" smtClean="0"/>
              <a:t>31/08/2020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565DD-A157-409D-932F-BD0A257484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1901499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92FEE7-0506-419A-83A2-6F0EC3D084CA}" type="datetimeFigureOut">
              <a:rPr lang="en-GB" smtClean="0"/>
              <a:t>31/08/2020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565DD-A157-409D-932F-BD0A257484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8223307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92FEE7-0506-419A-83A2-6F0EC3D084CA}" type="datetimeFigureOut">
              <a:rPr lang="en-GB" smtClean="0"/>
              <a:t>31/08/2020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565DD-A157-409D-932F-BD0A257484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6964824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92FEE7-0506-419A-83A2-6F0EC3D084CA}" type="datetimeFigureOut">
              <a:rPr lang="en-GB" smtClean="0"/>
              <a:t>31/08/2020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565DD-A157-409D-932F-BD0A257484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1665176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92FEE7-0506-419A-83A2-6F0EC3D084CA}" type="datetimeFigureOut">
              <a:rPr lang="en-GB" smtClean="0"/>
              <a:t>31/08/2020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565DD-A157-409D-932F-BD0A257484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1639048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"/>
            <a:ext cx="9144000" cy="527222"/>
          </a:xfrm>
          <a:prstGeom prst="rect">
            <a:avLst/>
          </a:prstGeom>
        </p:spPr>
        <p:txBody>
          <a:bodyPr/>
          <a:lstStyle>
            <a:lvl1pPr algn="ctr">
              <a:defRPr sz="2400" b="1">
                <a:latin typeface="Candara" panose="020E0502030303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551170307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492FEE7-0506-419A-83A2-6F0EC3D084CA}" type="datetimeFigureOut">
              <a:rPr lang="en-GB" smtClean="0"/>
              <a:t>31/08/2020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55565DD-A157-409D-932F-BD0A257484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431491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Candara" panose="020E0502030303020204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Candara" panose="020E0502030303020204" pitchFamily="34" charset="0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Candara" panose="020E0502030303020204" pitchFamily="34" charset="0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Candara" panose="020E0502030303020204" pitchFamily="34" charset="0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Candara" panose="020E0502030303020204" pitchFamily="34" charset="0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Candara" panose="020E0502030303020204" pitchFamily="34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4.xml"/><Relationship Id="rId3" Type="http://schemas.openxmlformats.org/officeDocument/2006/relationships/slide" Target="slide199.xml"/><Relationship Id="rId4" Type="http://schemas.openxmlformats.org/officeDocument/2006/relationships/slide" Target="slide19.xml"/><Relationship Id="rId5" Type="http://schemas.openxmlformats.org/officeDocument/2006/relationships/slide" Target="slide229.xml"/><Relationship Id="rId6" Type="http://schemas.openxmlformats.org/officeDocument/2006/relationships/slide" Target="slide31.xml"/><Relationship Id="rId7" Type="http://schemas.openxmlformats.org/officeDocument/2006/relationships/slide" Target="slide257.xml"/><Relationship Id="rId8" Type="http://schemas.openxmlformats.org/officeDocument/2006/relationships/slide" Target="slide63.xml"/><Relationship Id="rId9" Type="http://schemas.openxmlformats.org/officeDocument/2006/relationships/slide" Target="slide284.xml"/><Relationship Id="rId10" Type="http://schemas.openxmlformats.org/officeDocument/2006/relationships/slide" Target="slide89.xml"/><Relationship Id="rId11" Type="http://schemas.openxmlformats.org/officeDocument/2006/relationships/slide" Target="slide325.xml"/><Relationship Id="rId12" Type="http://schemas.openxmlformats.org/officeDocument/2006/relationships/slide" Target="slide104.xml"/><Relationship Id="rId13" Type="http://schemas.openxmlformats.org/officeDocument/2006/relationships/slide" Target="slide353.xml"/><Relationship Id="rId14" Type="http://schemas.openxmlformats.org/officeDocument/2006/relationships/slide" Target="slide135.xml"/><Relationship Id="rId15" Type="http://schemas.openxmlformats.org/officeDocument/2006/relationships/slide" Target="slide371.xml"/><Relationship Id="rId16" Type="http://schemas.openxmlformats.org/officeDocument/2006/relationships/slide" Target="slide160.xml"/><Relationship Id="rId17" Type="http://schemas.openxmlformats.org/officeDocument/2006/relationships/slide" Target="slide380.xml"/><Relationship Id="rId18" Type="http://schemas.openxmlformats.org/officeDocument/2006/relationships/slide" Target="slide185.xml"/><Relationship Id="rId19" Type="http://schemas.openxmlformats.org/officeDocument/2006/relationships/slide" Target="slide39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3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6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6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179.png"/><Relationship Id="rId3" Type="http://schemas.openxmlformats.org/officeDocument/2006/relationships/image" Target="../media/image180.png"/><Relationship Id="rId4" Type="http://schemas.openxmlformats.org/officeDocument/2006/relationships/image" Target="../media/image181.png"/><Relationship Id="rId5" Type="http://schemas.openxmlformats.org/officeDocument/2006/relationships/image" Target="../media/image182.png"/><Relationship Id="rId6" Type="http://schemas.openxmlformats.org/officeDocument/2006/relationships/image" Target="../media/image183.png"/></Relationships>
</file>

<file path=ppt/slides/_rels/slide6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184.png"/><Relationship Id="rId3" Type="http://schemas.openxmlformats.org/officeDocument/2006/relationships/image" Target="../media/image185.png"/><Relationship Id="rId4" Type="http://schemas.openxmlformats.org/officeDocument/2006/relationships/image" Target="../media/image186.png"/><Relationship Id="rId5" Type="http://schemas.openxmlformats.org/officeDocument/2006/relationships/image" Target="../media/image187.png"/><Relationship Id="rId6" Type="http://schemas.openxmlformats.org/officeDocument/2006/relationships/image" Target="../media/image181.png"/><Relationship Id="rId7" Type="http://schemas.openxmlformats.org/officeDocument/2006/relationships/image" Target="../media/image188.png"/><Relationship Id="rId8" Type="http://schemas.openxmlformats.org/officeDocument/2006/relationships/image" Target="../media/image183.png"/></Relationships>
</file>

<file path=ppt/slides/_rels/slide6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189.png"/><Relationship Id="rId3" Type="http://schemas.openxmlformats.org/officeDocument/2006/relationships/image" Target="../media/image190.png"/><Relationship Id="rId4" Type="http://schemas.openxmlformats.org/officeDocument/2006/relationships/image" Target="../media/image191.png"/><Relationship Id="rId5" Type="http://schemas.openxmlformats.org/officeDocument/2006/relationships/image" Target="../media/image192.png"/><Relationship Id="rId6" Type="http://schemas.openxmlformats.org/officeDocument/2006/relationships/image" Target="../media/image193.png"/></Relationships>
</file>

<file path=ppt/slides/_rels/slide6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194.png"/><Relationship Id="rId3" Type="http://schemas.openxmlformats.org/officeDocument/2006/relationships/image" Target="../media/image195.png"/><Relationship Id="rId4" Type="http://schemas.openxmlformats.org/officeDocument/2006/relationships/image" Target="../media/image186.png"/><Relationship Id="rId5" Type="http://schemas.openxmlformats.org/officeDocument/2006/relationships/image" Target="../media/image190.png"/><Relationship Id="rId6" Type="http://schemas.openxmlformats.org/officeDocument/2006/relationships/image" Target="../media/image196.png"/><Relationship Id="rId7" Type="http://schemas.openxmlformats.org/officeDocument/2006/relationships/image" Target="../media/image192.png"/><Relationship Id="rId8" Type="http://schemas.openxmlformats.org/officeDocument/2006/relationships/image" Target="../media/image197.png"/></Relationships>
</file>

<file path=ppt/slides/_rels/slide6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198.png"/><Relationship Id="rId3" Type="http://schemas.openxmlformats.org/officeDocument/2006/relationships/image" Target="../media/image199.png"/><Relationship Id="rId4" Type="http://schemas.openxmlformats.org/officeDocument/2006/relationships/image" Target="../media/image200.png"/><Relationship Id="rId5" Type="http://schemas.openxmlformats.org/officeDocument/2006/relationships/image" Target="../media/image201.png"/><Relationship Id="rId6" Type="http://schemas.openxmlformats.org/officeDocument/2006/relationships/image" Target="../media/image202.png"/><Relationship Id="rId7" Type="http://schemas.openxmlformats.org/officeDocument/2006/relationships/image" Target="../media/image203.png"/><Relationship Id="rId8" Type="http://schemas.openxmlformats.org/officeDocument/2006/relationships/image" Target="../media/image204.png"/></Relationships>
</file>

<file path=ppt/slides/_rels/slide6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205.png"/><Relationship Id="rId3" Type="http://schemas.openxmlformats.org/officeDocument/2006/relationships/image" Target="../media/image206.png"/><Relationship Id="rId4" Type="http://schemas.openxmlformats.org/officeDocument/2006/relationships/image" Target="../media/image207.png"/><Relationship Id="rId5" Type="http://schemas.openxmlformats.org/officeDocument/2006/relationships/image" Target="../media/image208.png"/><Relationship Id="rId6" Type="http://schemas.openxmlformats.org/officeDocument/2006/relationships/image" Target="../media/image209.png"/><Relationship Id="rId7" Type="http://schemas.openxmlformats.org/officeDocument/2006/relationships/image" Target="../media/image210.png"/><Relationship Id="rId8" Type="http://schemas.openxmlformats.org/officeDocument/2006/relationships/image" Target="../media/image211.png"/><Relationship Id="rId9" Type="http://schemas.openxmlformats.org/officeDocument/2006/relationships/image" Target="../media/image212.png"/><Relationship Id="rId10" Type="http://schemas.openxmlformats.org/officeDocument/2006/relationships/image" Target="../media/image213.png"/></Relationships>
</file>

<file path=ppt/slides/_rels/slide7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214.png"/><Relationship Id="rId3" Type="http://schemas.openxmlformats.org/officeDocument/2006/relationships/image" Target="../media/image215.png"/><Relationship Id="rId4" Type="http://schemas.openxmlformats.org/officeDocument/2006/relationships/image" Target="../media/image216.png"/><Relationship Id="rId5" Type="http://schemas.openxmlformats.org/officeDocument/2006/relationships/image" Target="../media/image217.png"/><Relationship Id="rId6" Type="http://schemas.openxmlformats.org/officeDocument/2006/relationships/image" Target="../media/image218.png"/><Relationship Id="rId7" Type="http://schemas.openxmlformats.org/officeDocument/2006/relationships/image" Target="../media/image219.png"/><Relationship Id="rId8" Type="http://schemas.openxmlformats.org/officeDocument/2006/relationships/image" Target="../media/image220.png"/><Relationship Id="rId9" Type="http://schemas.openxmlformats.org/officeDocument/2006/relationships/image" Target="../media/image221.png"/><Relationship Id="rId10" Type="http://schemas.openxmlformats.org/officeDocument/2006/relationships/image" Target="../media/image222.png"/></Relationships>
</file>

<file path=ppt/slides/_rels/slide7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223.png"/><Relationship Id="rId3" Type="http://schemas.openxmlformats.org/officeDocument/2006/relationships/image" Target="../media/image224.png"/><Relationship Id="rId4" Type="http://schemas.openxmlformats.org/officeDocument/2006/relationships/image" Target="../media/image225.png"/><Relationship Id="rId5" Type="http://schemas.openxmlformats.org/officeDocument/2006/relationships/image" Target="../media/image226.png"/><Relationship Id="rId6" Type="http://schemas.openxmlformats.org/officeDocument/2006/relationships/image" Target="../media/image227.png"/><Relationship Id="rId7" Type="http://schemas.openxmlformats.org/officeDocument/2006/relationships/image" Target="../media/image228.png"/><Relationship Id="rId8" Type="http://schemas.openxmlformats.org/officeDocument/2006/relationships/image" Target="../media/image229.png"/></Relationships>
</file>

<file path=ppt/slides/_rels/slide7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230.png"/><Relationship Id="rId3" Type="http://schemas.openxmlformats.org/officeDocument/2006/relationships/image" Target="../media/image231.png"/><Relationship Id="rId4" Type="http://schemas.openxmlformats.org/officeDocument/2006/relationships/image" Target="../media/image232.png"/><Relationship Id="rId5" Type="http://schemas.openxmlformats.org/officeDocument/2006/relationships/image" Target="../media/image233.png"/><Relationship Id="rId6" Type="http://schemas.openxmlformats.org/officeDocument/2006/relationships/image" Target="../media/image225.png"/><Relationship Id="rId7" Type="http://schemas.openxmlformats.org/officeDocument/2006/relationships/image" Target="../media/image226.png"/><Relationship Id="rId8" Type="http://schemas.openxmlformats.org/officeDocument/2006/relationships/image" Target="../media/image234.png"/><Relationship Id="rId9" Type="http://schemas.openxmlformats.org/officeDocument/2006/relationships/image" Target="../media/image228.png"/><Relationship Id="rId10" Type="http://schemas.openxmlformats.org/officeDocument/2006/relationships/image" Target="../media/image229.png"/></Relationships>
</file>

<file path=ppt/slides/_rels/slide7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223.png"/><Relationship Id="rId3" Type="http://schemas.openxmlformats.org/officeDocument/2006/relationships/image" Target="../media/image224.png"/><Relationship Id="rId4" Type="http://schemas.openxmlformats.org/officeDocument/2006/relationships/image" Target="../media/image235.png"/><Relationship Id="rId5" Type="http://schemas.openxmlformats.org/officeDocument/2006/relationships/image" Target="../media/image226.png"/><Relationship Id="rId6" Type="http://schemas.openxmlformats.org/officeDocument/2006/relationships/image" Target="../media/image227.png"/><Relationship Id="rId7" Type="http://schemas.openxmlformats.org/officeDocument/2006/relationships/image" Target="../media/image236.png"/><Relationship Id="rId8" Type="http://schemas.openxmlformats.org/officeDocument/2006/relationships/image" Target="../media/image229.png"/></Relationships>
</file>

<file path=ppt/slides/_rels/slide7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223.png"/><Relationship Id="rId3" Type="http://schemas.openxmlformats.org/officeDocument/2006/relationships/image" Target="../media/image237.png"/><Relationship Id="rId4" Type="http://schemas.openxmlformats.org/officeDocument/2006/relationships/image" Target="../media/image238.png"/><Relationship Id="rId5" Type="http://schemas.openxmlformats.org/officeDocument/2006/relationships/image" Target="../media/image239.png"/><Relationship Id="rId6" Type="http://schemas.openxmlformats.org/officeDocument/2006/relationships/image" Target="../media/image240.png"/></Relationships>
</file>

<file path=ppt/slides/_rels/slide7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241.png"/><Relationship Id="rId3" Type="http://schemas.openxmlformats.org/officeDocument/2006/relationships/image" Target="../media/image242.png"/><Relationship Id="rId4" Type="http://schemas.openxmlformats.org/officeDocument/2006/relationships/image" Target="../media/image243.png"/><Relationship Id="rId5" Type="http://schemas.openxmlformats.org/officeDocument/2006/relationships/image" Target="../media/image244.png"/><Relationship Id="rId6" Type="http://schemas.openxmlformats.org/officeDocument/2006/relationships/image" Target="../media/image245.png"/><Relationship Id="rId7" Type="http://schemas.openxmlformats.org/officeDocument/2006/relationships/image" Target="../media/image246.png"/><Relationship Id="rId8" Type="http://schemas.openxmlformats.org/officeDocument/2006/relationships/image" Target="../media/image247.png"/></Relationships>
</file>

<file path=ppt/slides/_rels/slide7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248.png"/><Relationship Id="rId3" Type="http://schemas.openxmlformats.org/officeDocument/2006/relationships/image" Target="../media/image249.png"/><Relationship Id="rId4" Type="http://schemas.openxmlformats.org/officeDocument/2006/relationships/image" Target="../media/image250.png"/><Relationship Id="rId5" Type="http://schemas.openxmlformats.org/officeDocument/2006/relationships/image" Target="../media/image242.png"/><Relationship Id="rId6" Type="http://schemas.openxmlformats.org/officeDocument/2006/relationships/image" Target="../media/image251.png"/><Relationship Id="rId7" Type="http://schemas.openxmlformats.org/officeDocument/2006/relationships/image" Target="../media/image252.png"/><Relationship Id="rId8" Type="http://schemas.openxmlformats.org/officeDocument/2006/relationships/image" Target="../media/image245.png"/><Relationship Id="rId9" Type="http://schemas.openxmlformats.org/officeDocument/2006/relationships/image" Target="../media/image253.png"/><Relationship Id="rId10" Type="http://schemas.openxmlformats.org/officeDocument/2006/relationships/image" Target="../media/image254.png"/></Relationships>
</file>

<file path=ppt/slides/_rels/slide7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2413.png"/><Relationship Id="rId3" Type="http://schemas.openxmlformats.org/officeDocument/2006/relationships/image" Target="../media/image2422.png"/><Relationship Id="rId4" Type="http://schemas.openxmlformats.org/officeDocument/2006/relationships/image" Target="../media/image2431.png"/><Relationship Id="rId5" Type="http://schemas.openxmlformats.org/officeDocument/2006/relationships/image" Target="../media/image2442.png"/><Relationship Id="rId6" Type="http://schemas.openxmlformats.org/officeDocument/2006/relationships/image" Target="../media/image2452.png"/><Relationship Id="rId7" Type="http://schemas.openxmlformats.org/officeDocument/2006/relationships/image" Target="../media/image2461.png"/><Relationship Id="rId8" Type="http://schemas.openxmlformats.org/officeDocument/2006/relationships/image" Target="../media/image2472.png"/></Relationships>
</file>

<file path=ppt/slides/_rels/slide7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2482.png"/><Relationship Id="rId3" Type="http://schemas.openxmlformats.org/officeDocument/2006/relationships/image" Target="../media/image2422.png"/><Relationship Id="rId4" Type="http://schemas.openxmlformats.org/officeDocument/2006/relationships/image" Target="../media/image2431.png"/><Relationship Id="rId5" Type="http://schemas.openxmlformats.org/officeDocument/2006/relationships/image" Target="../media/image2492.png"/><Relationship Id="rId6" Type="http://schemas.openxmlformats.org/officeDocument/2006/relationships/image" Target="../media/image2502.png"/><Relationship Id="rId7" Type="http://schemas.openxmlformats.org/officeDocument/2006/relationships/image" Target="../media/image2513.png"/><Relationship Id="rId8" Type="http://schemas.openxmlformats.org/officeDocument/2006/relationships/image" Target="../media/image2522.png"/><Relationship Id="rId9" Type="http://schemas.openxmlformats.org/officeDocument/2006/relationships/image" Target="../media/image2532.png"/><Relationship Id="rId10" Type="http://schemas.openxmlformats.org/officeDocument/2006/relationships/image" Target="../media/image2542.png"/><Relationship Id="rId11" Type="http://schemas.openxmlformats.org/officeDocument/2006/relationships/image" Target="../media/image255.png"/><Relationship Id="rId12" Type="http://schemas.openxmlformats.org/officeDocument/2006/relationships/image" Target="../media/image256.png"/></Relationships>
</file>

<file path=ppt/slides/_rels/slide7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2482.png"/><Relationship Id="rId3" Type="http://schemas.openxmlformats.org/officeDocument/2006/relationships/image" Target="../media/image257.png"/><Relationship Id="rId4" Type="http://schemas.openxmlformats.org/officeDocument/2006/relationships/image" Target="../media/image258.png"/><Relationship Id="rId5" Type="http://schemas.openxmlformats.org/officeDocument/2006/relationships/image" Target="../media/image259.png"/><Relationship Id="rId6" Type="http://schemas.openxmlformats.org/officeDocument/2006/relationships/image" Target="../media/image260.png"/><Relationship Id="rId7" Type="http://schemas.openxmlformats.org/officeDocument/2006/relationships/image" Target="../media/image261.png"/><Relationship Id="rId8" Type="http://schemas.openxmlformats.org/officeDocument/2006/relationships/image" Target="../media/image262.png"/><Relationship Id="rId9" Type="http://schemas.openxmlformats.org/officeDocument/2006/relationships/image" Target="../media/image263.png"/><Relationship Id="rId10" Type="http://schemas.openxmlformats.org/officeDocument/2006/relationships/image" Target="../media/image264.png"/></Relationships>
</file>

<file path=ppt/slides/_rels/slide8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265.png"/><Relationship Id="rId3" Type="http://schemas.openxmlformats.org/officeDocument/2006/relationships/image" Target="../media/image266.png"/><Relationship Id="rId4" Type="http://schemas.openxmlformats.org/officeDocument/2006/relationships/image" Target="../media/image267.png"/><Relationship Id="rId5" Type="http://schemas.openxmlformats.org/officeDocument/2006/relationships/image" Target="../media/image268.png"/><Relationship Id="rId6" Type="http://schemas.openxmlformats.org/officeDocument/2006/relationships/image" Target="../media/image258.png"/><Relationship Id="rId7" Type="http://schemas.openxmlformats.org/officeDocument/2006/relationships/image" Target="../media/image259.png"/><Relationship Id="rId8" Type="http://schemas.openxmlformats.org/officeDocument/2006/relationships/image" Target="../media/image260.png"/><Relationship Id="rId9" Type="http://schemas.openxmlformats.org/officeDocument/2006/relationships/image" Target="../media/image261.png"/><Relationship Id="rId10" Type="http://schemas.openxmlformats.org/officeDocument/2006/relationships/image" Target="../media/image262.png"/><Relationship Id="rId11" Type="http://schemas.openxmlformats.org/officeDocument/2006/relationships/image" Target="../media/image263.png"/><Relationship Id="rId12" Type="http://schemas.openxmlformats.org/officeDocument/2006/relationships/image" Target="../media/image269.png"/></Relationships>
</file>

<file path=ppt/slides/_rels/slide8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265.png"/><Relationship Id="rId3" Type="http://schemas.openxmlformats.org/officeDocument/2006/relationships/image" Target="../media/image266.png"/><Relationship Id="rId4" Type="http://schemas.openxmlformats.org/officeDocument/2006/relationships/image" Target="../media/image270.png"/><Relationship Id="rId5" Type="http://schemas.openxmlformats.org/officeDocument/2006/relationships/image" Target="../media/image257.png"/><Relationship Id="rId6" Type="http://schemas.openxmlformats.org/officeDocument/2006/relationships/image" Target="../media/image258.png"/><Relationship Id="rId7" Type="http://schemas.openxmlformats.org/officeDocument/2006/relationships/image" Target="../media/image271.png"/><Relationship Id="rId8" Type="http://schemas.openxmlformats.org/officeDocument/2006/relationships/image" Target="../media/image260.png"/><Relationship Id="rId9" Type="http://schemas.openxmlformats.org/officeDocument/2006/relationships/image" Target="../media/image261.png"/><Relationship Id="rId10" Type="http://schemas.openxmlformats.org/officeDocument/2006/relationships/image" Target="../media/image272.png"/><Relationship Id="rId11" Type="http://schemas.openxmlformats.org/officeDocument/2006/relationships/image" Target="../media/image263.png"/><Relationship Id="rId12" Type="http://schemas.openxmlformats.org/officeDocument/2006/relationships/image" Target="../media/image264.png"/></Relationships>
</file>

<file path=ppt/slides/_rels/slide8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273.png"/><Relationship Id="rId3" Type="http://schemas.openxmlformats.org/officeDocument/2006/relationships/image" Target="../media/image282.png"/><Relationship Id="rId4" Type="http://schemas.openxmlformats.org/officeDocument/2006/relationships/image" Target="../media/image283.png"/><Relationship Id="rId5" Type="http://schemas.openxmlformats.org/officeDocument/2006/relationships/image" Target="../media/image284.png"/><Relationship Id="rId6" Type="http://schemas.openxmlformats.org/officeDocument/2006/relationships/image" Target="../media/image285.png"/><Relationship Id="rId7" Type="http://schemas.openxmlformats.org/officeDocument/2006/relationships/image" Target="../media/image286.png"/><Relationship Id="rId8" Type="http://schemas.openxmlformats.org/officeDocument/2006/relationships/image" Target="../media/image287.png"/><Relationship Id="rId9" Type="http://schemas.openxmlformats.org/officeDocument/2006/relationships/image" Target="../media/image288.png"/><Relationship Id="rId10" Type="http://schemas.openxmlformats.org/officeDocument/2006/relationships/image" Target="../media/image289.png"/></Relationships>
</file>

<file path=ppt/slides/_rels/slide8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274.png"/><Relationship Id="rId3" Type="http://schemas.openxmlformats.org/officeDocument/2006/relationships/image" Target="../media/image291.png"/><Relationship Id="rId4" Type="http://schemas.openxmlformats.org/officeDocument/2006/relationships/image" Target="../media/image292.png"/><Relationship Id="rId5" Type="http://schemas.openxmlformats.org/officeDocument/2006/relationships/image" Target="../media/image284.png"/><Relationship Id="rId6" Type="http://schemas.openxmlformats.org/officeDocument/2006/relationships/image" Target="../media/image293.png"/><Relationship Id="rId7" Type="http://schemas.openxmlformats.org/officeDocument/2006/relationships/image" Target="../media/image294.png"/><Relationship Id="rId8" Type="http://schemas.openxmlformats.org/officeDocument/2006/relationships/image" Target="../media/image295.png"/><Relationship Id="rId9" Type="http://schemas.openxmlformats.org/officeDocument/2006/relationships/image" Target="../media/image296.png"/><Relationship Id="rId10" Type="http://schemas.openxmlformats.org/officeDocument/2006/relationships/image" Target="../media/image297.png"/></Relationships>
</file>

<file path=ppt/slides/_rels/slide8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298.png"/><Relationship Id="rId3" Type="http://schemas.openxmlformats.org/officeDocument/2006/relationships/image" Target="../media/image299.png"/><Relationship Id="rId4" Type="http://schemas.openxmlformats.org/officeDocument/2006/relationships/image" Target="../media/image300.png"/><Relationship Id="rId5" Type="http://schemas.openxmlformats.org/officeDocument/2006/relationships/image" Target="../media/image291.png"/><Relationship Id="rId6" Type="http://schemas.openxmlformats.org/officeDocument/2006/relationships/image" Target="../media/image301.png"/><Relationship Id="rId7" Type="http://schemas.openxmlformats.org/officeDocument/2006/relationships/image" Target="../media/image284.png"/><Relationship Id="rId8" Type="http://schemas.openxmlformats.org/officeDocument/2006/relationships/image" Target="../media/image293.png"/><Relationship Id="rId9" Type="http://schemas.openxmlformats.org/officeDocument/2006/relationships/image" Target="../media/image294.png"/><Relationship Id="rId10" Type="http://schemas.openxmlformats.org/officeDocument/2006/relationships/image" Target="../media/image302.png"/><Relationship Id="rId11" Type="http://schemas.openxmlformats.org/officeDocument/2006/relationships/image" Target="../media/image296.png"/><Relationship Id="rId12" Type="http://schemas.openxmlformats.org/officeDocument/2006/relationships/image" Target="../media/image297.png"/></Relationships>
</file>

<file path=ppt/slides/_rels/slide8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303.png"/><Relationship Id="rId3" Type="http://schemas.openxmlformats.org/officeDocument/2006/relationships/image" Target="../media/image275.png"/><Relationship Id="rId4" Type="http://schemas.openxmlformats.org/officeDocument/2006/relationships/image" Target="../media/image305.png"/><Relationship Id="rId5" Type="http://schemas.openxmlformats.org/officeDocument/2006/relationships/image" Target="../media/image306.png"/><Relationship Id="rId6" Type="http://schemas.openxmlformats.org/officeDocument/2006/relationships/image" Target="../media/image307.png"/><Relationship Id="rId7" Type="http://schemas.openxmlformats.org/officeDocument/2006/relationships/image" Target="../media/image308.png"/><Relationship Id="rId8" Type="http://schemas.openxmlformats.org/officeDocument/2006/relationships/image" Target="../media/image309.png"/></Relationships>
</file>

<file path=ppt/slides/_rels/slide8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310.png"/><Relationship Id="rId3" Type="http://schemas.openxmlformats.org/officeDocument/2006/relationships/image" Target="../media/image311.png"/><Relationship Id="rId4" Type="http://schemas.openxmlformats.org/officeDocument/2006/relationships/image" Target="../media/image312.png"/><Relationship Id="rId5" Type="http://schemas.openxmlformats.org/officeDocument/2006/relationships/image" Target="../media/image276.png"/><Relationship Id="rId6" Type="http://schemas.openxmlformats.org/officeDocument/2006/relationships/image" Target="../media/image314.png"/><Relationship Id="rId7" Type="http://schemas.openxmlformats.org/officeDocument/2006/relationships/image" Target="../media/image315.png"/><Relationship Id="rId8" Type="http://schemas.openxmlformats.org/officeDocument/2006/relationships/image" Target="../media/image316.png"/></Relationships>
</file>

<file path=ppt/slides/_rels/slide8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320.png"/><Relationship Id="rId3" Type="http://schemas.openxmlformats.org/officeDocument/2006/relationships/image" Target="../media/image277.png"/><Relationship Id="rId4" Type="http://schemas.openxmlformats.org/officeDocument/2006/relationships/image" Target="../media/image322.png"/><Relationship Id="rId5" Type="http://schemas.openxmlformats.org/officeDocument/2006/relationships/image" Target="../media/image323.png"/><Relationship Id="rId6" Type="http://schemas.openxmlformats.org/officeDocument/2006/relationships/image" Target="../media/image324.png"/><Relationship Id="rId7" Type="http://schemas.openxmlformats.org/officeDocument/2006/relationships/image" Target="../media/image325.png"/></Relationships>
</file>

<file path=ppt/slides/_rels/slide8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326.png"/><Relationship Id="rId7" Type="http://schemas.openxmlformats.org/officeDocument/2006/relationships/image" Target="../media/image315.png"/><Relationship Id="rId8" Type="http://schemas.openxmlformats.org/officeDocument/2006/relationships/image" Target="../media/image278.png"/><Relationship Id="rId9" Type="http://schemas.openxmlformats.org/officeDocument/2006/relationships/image" Target="../media/image328.png"/><Relationship Id="rId10" Type="http://schemas.openxmlformats.org/officeDocument/2006/relationships/image" Target="../media/image329.png"/><Relationship Id="rId11" Type="http://schemas.openxmlformats.org/officeDocument/2006/relationships/image" Target="../media/image330.png"/><Relationship Id="rId12" Type="http://schemas.openxmlformats.org/officeDocument/2006/relationships/image" Target="../media/image331.png"/><Relationship Id="rId13" Type="http://schemas.openxmlformats.org/officeDocument/2006/relationships/image" Target="../media/image332.png"/></Relationships>
</file>

<file path=ppt/slides/_rels/slide8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10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13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16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18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19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22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25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28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32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35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37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38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39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200" dirty="0"/>
              <a:t>GEOMETRY (GCSE / IGCSE)</a:t>
            </a:r>
            <a:endParaRPr lang="en-GB" sz="3200" dirty="0"/>
          </a:p>
        </p:txBody>
      </p:sp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82006004"/>
              </p:ext>
            </p:extLst>
          </p:nvPr>
        </p:nvGraphicFramePr>
        <p:xfrm>
          <a:off x="0" y="806459"/>
          <a:ext cx="9144002" cy="371646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4572001">
                  <a:extLst>
                    <a:ext uri="{9D8B030D-6E8A-4147-A177-3AD203B41FA5}">
                      <a16:colId xmlns:a16="http://schemas.microsoft.com/office/drawing/2014/main" val="2502444471"/>
                    </a:ext>
                  </a:extLst>
                </a:gridCol>
                <a:gridCol w="4572001">
                  <a:extLst>
                    <a:ext uri="{9D8B030D-6E8A-4147-A177-3AD203B41FA5}">
                      <a16:colId xmlns:a16="http://schemas.microsoft.com/office/drawing/2014/main" val="3296919341"/>
                    </a:ext>
                  </a:extLst>
                </a:gridCol>
              </a:tblGrid>
              <a:tr h="41294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>
                          <a:latin typeface="Candara" panose="020E0502030303020204" pitchFamily="34" charset="0"/>
                          <a:hlinkClick r:id="rId2" action="ppaction://hlinksldjump"/>
                        </a:rPr>
                        <a:t>Angle</a:t>
                      </a:r>
                      <a:r>
                        <a:rPr lang="en-US" sz="1600" baseline="0" dirty="0">
                          <a:latin typeface="Candara" panose="020E0502030303020204" pitchFamily="34" charset="0"/>
                          <a:hlinkClick r:id="rId2" action="ppaction://hlinksldjump"/>
                        </a:rPr>
                        <a:t> facts (basic)</a:t>
                      </a:r>
                      <a:endParaRPr lang="en-GB" sz="16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ndara" panose="020E0502030303020204" pitchFamily="34" charset="0"/>
                          <a:ea typeface="+mn-ea"/>
                          <a:cs typeface="+mn-cs"/>
                          <a:hlinkClick r:id="rId3" action="ppaction://hlinksldjump"/>
                        </a:rPr>
                        <a:t>Pythagoras Theorem</a:t>
                      </a:r>
                      <a:endParaRPr kumimoji="0" lang="en-GB" sz="1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ndara" panose="020E0502030303020204" pitchFamily="34" charset="0"/>
                        <a:ea typeface="+mn-ea"/>
                        <a:cs typeface="+mn-cs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3291779291"/>
                  </a:ext>
                </a:extLst>
              </a:tr>
              <a:tr h="412940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latin typeface="Candara" panose="020E0502030303020204" pitchFamily="34" charset="0"/>
                          <a:hlinkClick r:id="rId4" action="ppaction://hlinksldjump"/>
                        </a:rPr>
                        <a:t>Angles in parallel lines</a:t>
                      </a:r>
                      <a:endParaRPr lang="en-GB" sz="16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600" b="0" i="0" u="sng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70C0"/>
                          </a:solidFill>
                          <a:effectLst/>
                          <a:uLnTx/>
                          <a:uFillTx/>
                          <a:latin typeface="Candara" panose="020E0502030303020204" pitchFamily="34" charset="0"/>
                          <a:ea typeface="+mn-ea"/>
                          <a:cs typeface="+mn-cs"/>
                          <a:hlinkClick r:id="rId5" action="ppaction://hlinksldjump"/>
                        </a:rPr>
                        <a:t>Similarity and congruence</a:t>
                      </a:r>
                      <a:endParaRPr kumimoji="0" lang="en-GB" sz="1600" b="0" i="0" u="sng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70C0"/>
                        </a:solidFill>
                        <a:effectLst/>
                        <a:uLnTx/>
                        <a:uFillTx/>
                        <a:latin typeface="Candara" panose="020E0502030303020204" pitchFamily="34" charset="0"/>
                        <a:ea typeface="+mn-ea"/>
                        <a:cs typeface="+mn-cs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2035927595"/>
                  </a:ext>
                </a:extLst>
              </a:tr>
              <a:tr h="412940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latin typeface="Candara" panose="020E0502030303020204" pitchFamily="34" charset="0"/>
                          <a:hlinkClick r:id="rId6" action="ppaction://hlinksldjump"/>
                        </a:rPr>
                        <a:t>Angles in polygons</a:t>
                      </a:r>
                      <a:endParaRPr lang="en-GB" sz="16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ndara" panose="020E0502030303020204" pitchFamily="34" charset="0"/>
                          <a:ea typeface="+mn-ea"/>
                          <a:cs typeface="+mn-cs"/>
                          <a:hlinkClick r:id="rId7" action="ppaction://hlinksldjump"/>
                        </a:rPr>
                        <a:t>Surface area</a:t>
                      </a:r>
                      <a:endParaRPr kumimoji="0" lang="en-GB" sz="1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ndara" panose="020E0502030303020204" pitchFamily="34" charset="0"/>
                        <a:ea typeface="+mn-ea"/>
                        <a:cs typeface="+mn-cs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980631915"/>
                  </a:ext>
                </a:extLst>
              </a:tr>
              <a:tr h="412940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latin typeface="Candara" panose="020E0502030303020204" pitchFamily="34" charset="0"/>
                          <a:hlinkClick r:id="rId8" action="ppaction://hlinksldjump"/>
                        </a:rPr>
                        <a:t>Area</a:t>
                      </a:r>
                      <a:endParaRPr lang="en-GB" sz="16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ndara" panose="020E0502030303020204" pitchFamily="34" charset="0"/>
                          <a:ea typeface="+mn-ea"/>
                          <a:cs typeface="+mn-cs"/>
                          <a:hlinkClick r:id="rId9" action="ppaction://hlinksldjump"/>
                        </a:rPr>
                        <a:t>Transformations</a:t>
                      </a:r>
                      <a:endParaRPr kumimoji="0" lang="en-GB" sz="1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ndara" panose="020E0502030303020204" pitchFamily="34" charset="0"/>
                        <a:ea typeface="+mn-ea"/>
                        <a:cs typeface="+mn-cs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4047009995"/>
                  </a:ext>
                </a:extLst>
              </a:tr>
              <a:tr h="412940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latin typeface="Candara" panose="020E0502030303020204" pitchFamily="34" charset="0"/>
                          <a:hlinkClick r:id="rId10" action="ppaction://hlinksldjump"/>
                        </a:rPr>
                        <a:t>Bearings</a:t>
                      </a:r>
                      <a:endParaRPr lang="en-GB" sz="16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>
                          <a:latin typeface="Candara" panose="020E0502030303020204" pitchFamily="34" charset="0"/>
                          <a:hlinkClick r:id="rId11" action="ppaction://hlinksldjump"/>
                        </a:rPr>
                        <a:t>Trigonometry – basic</a:t>
                      </a:r>
                      <a:endParaRPr lang="en-GB" sz="16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1960935130"/>
                  </a:ext>
                </a:extLst>
              </a:tr>
              <a:tr h="412940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latin typeface="Candara" panose="020E0502030303020204" pitchFamily="34" charset="0"/>
                          <a:hlinkClick r:id="rId12" action="ppaction://hlinksldjump"/>
                        </a:rPr>
                        <a:t>Circle</a:t>
                      </a:r>
                      <a:r>
                        <a:rPr lang="en-US" sz="1600" baseline="0" dirty="0">
                          <a:latin typeface="Candara" panose="020E0502030303020204" pitchFamily="34" charset="0"/>
                          <a:hlinkClick r:id="rId12" action="ppaction://hlinksldjump"/>
                        </a:rPr>
                        <a:t> area/circumference</a:t>
                      </a:r>
                      <a:endParaRPr lang="en-GB" sz="16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>
                          <a:latin typeface="Candara" panose="020E0502030303020204" pitchFamily="34" charset="0"/>
                          <a:hlinkClick r:id="rId13" action="ppaction://hlinksldjump"/>
                        </a:rPr>
                        <a:t>Trigonometry – advanced</a:t>
                      </a:r>
                      <a:endParaRPr lang="en-GB" sz="16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3368824193"/>
                  </a:ext>
                </a:extLst>
              </a:tr>
              <a:tr h="412940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latin typeface="Candara" panose="020E0502030303020204" pitchFamily="34" charset="0"/>
                          <a:hlinkClick r:id="rId14" action="ppaction://hlinksldjump"/>
                        </a:rPr>
                        <a:t>Circle</a:t>
                      </a:r>
                      <a:r>
                        <a:rPr lang="en-US" sz="1600" baseline="0" dirty="0">
                          <a:latin typeface="Candara" panose="020E0502030303020204" pitchFamily="34" charset="0"/>
                          <a:hlinkClick r:id="rId14" action="ppaction://hlinksldjump"/>
                        </a:rPr>
                        <a:t> theorems</a:t>
                      </a:r>
                      <a:endParaRPr lang="en-GB" sz="16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aseline="0" dirty="0">
                          <a:latin typeface="Candara" panose="020E0502030303020204" pitchFamily="34" charset="0"/>
                          <a:hlinkClick r:id="rId15" action="ppaction://hlinksldjump"/>
                        </a:rPr>
                        <a:t>Trigonometry – 3D</a:t>
                      </a:r>
                      <a:endParaRPr lang="en-US" sz="1600" baseline="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2669074653"/>
                  </a:ext>
                </a:extLst>
              </a:tr>
              <a:tr h="41294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ndara" panose="020E0502030303020204" pitchFamily="34" charset="0"/>
                          <a:ea typeface="+mn-ea"/>
                          <a:cs typeface="+mn-cs"/>
                          <a:hlinkClick r:id="rId16" action="ppaction://hlinksldjump"/>
                        </a:rPr>
                        <a:t>Constructions and loci</a:t>
                      </a:r>
                      <a:endParaRPr kumimoji="0" lang="en-GB" sz="1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ndara" panose="020E0502030303020204" pitchFamily="34" charset="0"/>
                        <a:ea typeface="+mn-ea"/>
                        <a:cs typeface="+mn-cs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latin typeface="Candara" panose="020E0502030303020204" pitchFamily="34" charset="0"/>
                          <a:hlinkClick r:id="rId17" action="ppaction://hlinksldjump"/>
                        </a:rPr>
                        <a:t>Vectors</a:t>
                      </a:r>
                      <a:endParaRPr lang="en-GB" sz="16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2572423761"/>
                  </a:ext>
                </a:extLst>
              </a:tr>
              <a:tr h="41294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ndara" panose="020E0502030303020204" pitchFamily="34" charset="0"/>
                          <a:ea typeface="+mn-ea"/>
                          <a:cs typeface="+mn-cs"/>
                          <a:hlinkClick r:id="rId18" action="ppaction://hlinksldjump"/>
                        </a:rPr>
                        <a:t>Perimeter</a:t>
                      </a:r>
                      <a:endParaRPr kumimoji="0" lang="en-GB" sz="1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ndara" panose="020E0502030303020204" pitchFamily="34" charset="0"/>
                        <a:ea typeface="+mn-ea"/>
                        <a:cs typeface="+mn-cs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>
                          <a:latin typeface="Candara" panose="020E0502030303020204" pitchFamily="34" charset="0"/>
                          <a:hlinkClick r:id="rId19" action="ppaction://hlinksldjump"/>
                        </a:rPr>
                        <a:t>Volume</a:t>
                      </a:r>
                      <a:endParaRPr lang="en-GB" sz="16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16515419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05062119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>
                <a:latin typeface="Candara" panose="020E0502030303020204" pitchFamily="34" charset="0"/>
              </a:rPr>
              <a:t>Angle facts (basic)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1244870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>
                <a:latin typeface="Candara" panose="020E0502030303020204" pitchFamily="34" charset="0"/>
              </a:rPr>
              <a:t>Angles in parallel lines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68011273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>
                <a:latin typeface="Candara" panose="020E0502030303020204" pitchFamily="34" charset="0"/>
              </a:rPr>
              <a:t>Angles in polygons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31256337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>
                <a:latin typeface="Candara" panose="020E0502030303020204" pitchFamily="34" charset="0"/>
              </a:rPr>
              <a:t>Area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57365490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0" y="457200"/>
            <a:ext cx="4572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prstClr val="black"/>
                </a:solidFill>
                <a:latin typeface="Candara" panose="020E0502030303020204" pitchFamily="34" charset="0"/>
              </a:rPr>
              <a:t>Calculate the area of the rectangle: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566983" y="452736"/>
            <a:ext cx="4572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prstClr val="black"/>
                </a:solidFill>
                <a:latin typeface="Candara" panose="020E0502030303020204" pitchFamily="34" charset="0"/>
              </a:rPr>
              <a:t>Calculate the area of the rectangle: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/>
              <p:cNvSpPr/>
              <p:nvPr/>
            </p:nvSpPr>
            <p:spPr>
              <a:xfrm>
                <a:off x="4577018" y="3225861"/>
                <a:ext cx="4572001" cy="46166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64 </m:t>
                      </m:r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𝑐</m:t>
                      </m:r>
                      <m:sSup>
                        <m:sSupPr>
                          <m:ctrlP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𝑚</m:t>
                          </m:r>
                        </m:e>
                        <m:sup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en-US" sz="2400" b="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12" name="Rectangle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7018" y="3225861"/>
                <a:ext cx="4572001" cy="461665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7" name="Group 6"/>
          <p:cNvGrpSpPr/>
          <p:nvPr/>
        </p:nvGrpSpPr>
        <p:grpSpPr>
          <a:xfrm>
            <a:off x="505968" y="1619196"/>
            <a:ext cx="3852672" cy="1606665"/>
            <a:chOff x="652272" y="1235333"/>
            <a:chExt cx="3852672" cy="1606665"/>
          </a:xfrm>
        </p:grpSpPr>
        <p:sp>
          <p:nvSpPr>
            <p:cNvPr id="6" name="Rectangle 5"/>
            <p:cNvSpPr/>
            <p:nvPr/>
          </p:nvSpPr>
          <p:spPr>
            <a:xfrm>
              <a:off x="652272" y="1235333"/>
              <a:ext cx="3218688" cy="1105531"/>
            </a:xfrm>
            <a:prstGeom prst="rect">
              <a:avLst/>
            </a:prstGeom>
            <a:solidFill>
              <a:schemeClr val="bg1"/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3" name="TextBox 12"/>
                <p:cNvSpPr txBox="1"/>
                <p:nvPr/>
              </p:nvSpPr>
              <p:spPr>
                <a:xfrm>
                  <a:off x="1978152" y="2472666"/>
                  <a:ext cx="566928" cy="369332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b="0" i="1" dirty="0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4 </m:t>
                        </m:r>
                        <m:r>
                          <a:rPr lang="en-US" b="0" i="1" dirty="0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𝑐𝑚</m:t>
                        </m:r>
                      </m:oMath>
                    </m:oMathPara>
                  </a14:m>
                  <a:endParaRPr lang="en-US" dirty="0">
                    <a:solidFill>
                      <a:prstClr val="black"/>
                    </a:solidFill>
                    <a:latin typeface="Candara" panose="020E0502030303020204" pitchFamily="34" charset="0"/>
                  </a:endParaRPr>
                </a:p>
              </p:txBody>
            </p:sp>
          </mc:Choice>
          <mc:Fallback xmlns="">
            <p:sp>
              <p:nvSpPr>
                <p:cNvPr id="13" name="TextBox 12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978152" y="2472666"/>
                  <a:ext cx="566928" cy="369332"/>
                </a:xfrm>
                <a:prstGeom prst="rect">
                  <a:avLst/>
                </a:prstGeom>
                <a:blipFill>
                  <a:blip r:embed="rId3"/>
                  <a:stretch>
                    <a:fillRect r="-9677"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4" name="TextBox 13"/>
                <p:cNvSpPr txBox="1"/>
                <p:nvPr/>
              </p:nvSpPr>
              <p:spPr>
                <a:xfrm>
                  <a:off x="3938016" y="1603432"/>
                  <a:ext cx="566928" cy="369332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i="1" dirty="0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  <m:r>
                          <a:rPr lang="en-US" b="0" i="1" dirty="0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en-US" b="0" i="1" dirty="0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𝑐𝑚</m:t>
                        </m:r>
                      </m:oMath>
                    </m:oMathPara>
                  </a14:m>
                  <a:endParaRPr lang="en-US" dirty="0">
                    <a:solidFill>
                      <a:prstClr val="black"/>
                    </a:solidFill>
                    <a:latin typeface="Candara" panose="020E0502030303020204" pitchFamily="34" charset="0"/>
                  </a:endParaRPr>
                </a:p>
              </p:txBody>
            </p:sp>
          </mc:Choice>
          <mc:Fallback xmlns="">
            <p:sp>
              <p:nvSpPr>
                <p:cNvPr id="14" name="TextBox 13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938016" y="1603432"/>
                  <a:ext cx="566928" cy="369332"/>
                </a:xfrm>
                <a:prstGeom prst="rect">
                  <a:avLst/>
                </a:prstGeom>
                <a:blipFill>
                  <a:blip r:embed="rId4"/>
                  <a:stretch>
                    <a:fillRect r="-10753"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15" name="Group 14"/>
          <p:cNvGrpSpPr/>
          <p:nvPr/>
        </p:nvGrpSpPr>
        <p:grpSpPr>
          <a:xfrm>
            <a:off x="4936682" y="1553294"/>
            <a:ext cx="3852672" cy="1606665"/>
            <a:chOff x="652272" y="1235333"/>
            <a:chExt cx="3852672" cy="1606665"/>
          </a:xfrm>
        </p:grpSpPr>
        <p:sp>
          <p:nvSpPr>
            <p:cNvPr id="16" name="Rectangle 15"/>
            <p:cNvSpPr/>
            <p:nvPr/>
          </p:nvSpPr>
          <p:spPr>
            <a:xfrm>
              <a:off x="652272" y="1235333"/>
              <a:ext cx="3218688" cy="1105531"/>
            </a:xfrm>
            <a:prstGeom prst="rect">
              <a:avLst/>
            </a:prstGeom>
            <a:solidFill>
              <a:schemeClr val="bg1"/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7" name="TextBox 16"/>
                <p:cNvSpPr txBox="1"/>
                <p:nvPr/>
              </p:nvSpPr>
              <p:spPr>
                <a:xfrm>
                  <a:off x="1978152" y="2472666"/>
                  <a:ext cx="566928" cy="369332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b="0" i="1" dirty="0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8 </m:t>
                        </m:r>
                        <m:r>
                          <a:rPr lang="en-US" b="0" i="1" dirty="0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𝑐𝑚</m:t>
                        </m:r>
                      </m:oMath>
                    </m:oMathPara>
                  </a14:m>
                  <a:endParaRPr lang="en-US" dirty="0">
                    <a:solidFill>
                      <a:prstClr val="black"/>
                    </a:solidFill>
                    <a:latin typeface="Candara" panose="020E0502030303020204" pitchFamily="34" charset="0"/>
                  </a:endParaRPr>
                </a:p>
              </p:txBody>
            </p:sp>
          </mc:Choice>
          <mc:Fallback xmlns="">
            <p:sp>
              <p:nvSpPr>
                <p:cNvPr id="17" name="TextBox 16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978152" y="2472666"/>
                  <a:ext cx="566928" cy="369332"/>
                </a:xfrm>
                <a:prstGeom prst="rect">
                  <a:avLst/>
                </a:prstGeom>
                <a:blipFill>
                  <a:blip r:embed="rId5"/>
                  <a:stretch>
                    <a:fillRect r="-10753"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8" name="TextBox 17"/>
                <p:cNvSpPr txBox="1"/>
                <p:nvPr/>
              </p:nvSpPr>
              <p:spPr>
                <a:xfrm>
                  <a:off x="3938016" y="1603432"/>
                  <a:ext cx="566928" cy="369332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b="0" i="1" dirty="0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4 </m:t>
                        </m:r>
                        <m:r>
                          <a:rPr lang="en-US" b="0" i="1" dirty="0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𝑐𝑚</m:t>
                        </m:r>
                      </m:oMath>
                    </m:oMathPara>
                  </a14:m>
                  <a:endParaRPr lang="en-US" dirty="0">
                    <a:solidFill>
                      <a:prstClr val="black"/>
                    </a:solidFill>
                    <a:latin typeface="Candara" panose="020E0502030303020204" pitchFamily="34" charset="0"/>
                  </a:endParaRPr>
                </a:p>
              </p:txBody>
            </p:sp>
          </mc:Choice>
          <mc:Fallback xmlns="">
            <p:sp>
              <p:nvSpPr>
                <p:cNvPr id="18" name="TextBox 17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938016" y="1603432"/>
                  <a:ext cx="566928" cy="369332"/>
                </a:xfrm>
                <a:prstGeom prst="rect">
                  <a:avLst/>
                </a:prstGeom>
                <a:blipFill>
                  <a:blip r:embed="rId6"/>
                  <a:stretch>
                    <a:fillRect r="-10753"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</p:grpSp>
    </p:spTree>
    <p:extLst>
      <p:ext uri="{BB962C8B-B14F-4D97-AF65-F5344CB8AC3E}">
        <p14:creationId xmlns:p14="http://schemas.microsoft.com/office/powerpoint/2010/main" val="2031303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</p:bld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0" y="457200"/>
                <a:ext cx="4572000" cy="8309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solidFill>
                      <a:prstClr val="black"/>
                    </a:solidFill>
                    <a:latin typeface="Candara" panose="020E0502030303020204" pitchFamily="34" charset="0"/>
                  </a:rPr>
                  <a:t>The area of the rectangle is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8 </m:t>
                    </m:r>
                    <m:r>
                      <a:rPr lang="en-US" sz="2400" b="0" i="1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𝑐</m:t>
                    </m:r>
                    <m:sSup>
                      <m:sSupPr>
                        <m:ctrlPr>
                          <a:rPr lang="en-US" sz="2400" b="0" i="1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400" b="0" i="1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𝑚</m:t>
                        </m:r>
                      </m:e>
                      <m:sup>
                        <m:r>
                          <a:rPr lang="en-US" sz="2400" b="0" i="1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r>
                  <a:rPr lang="en-US" sz="2400" dirty="0">
                    <a:solidFill>
                      <a:prstClr val="black"/>
                    </a:solidFill>
                    <a:latin typeface="Candara" panose="020E0502030303020204" pitchFamily="34" charset="0"/>
                  </a:rPr>
                  <a:t>. Find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endParaRPr lang="en-US" sz="2400" dirty="0">
                  <a:solidFill>
                    <a:prstClr val="black"/>
                  </a:solidFill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457200"/>
                <a:ext cx="4572000" cy="830997"/>
              </a:xfrm>
              <a:prstGeom prst="rect">
                <a:avLst/>
              </a:prstGeom>
              <a:blipFill>
                <a:blip r:embed="rId2"/>
                <a:stretch>
                  <a:fillRect l="-2000" t="-5882" b="-1617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4566983" y="452736"/>
                <a:ext cx="4572000" cy="8309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solidFill>
                      <a:prstClr val="black"/>
                    </a:solidFill>
                    <a:latin typeface="Candara" panose="020E0502030303020204" pitchFamily="34" charset="0"/>
                  </a:rPr>
                  <a:t>The area of the rectangle is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32</m:t>
                    </m:r>
                    <m:r>
                      <a:rPr lang="en-US" sz="2400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sz="2400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𝑐</m:t>
                    </m:r>
                    <m:sSup>
                      <m:sSupPr>
                        <m:ctrlPr>
                          <a:rPr lang="en-US" sz="24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4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𝑚</m:t>
                        </m:r>
                      </m:e>
                      <m:sup>
                        <m:r>
                          <a:rPr lang="en-US" sz="24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r>
                  <a:rPr lang="en-US" sz="2400" dirty="0">
                    <a:solidFill>
                      <a:prstClr val="black"/>
                    </a:solidFill>
                    <a:latin typeface="Candara" panose="020E0502030303020204" pitchFamily="34" charset="0"/>
                  </a:rPr>
                  <a:t>. Find </a:t>
                </a:r>
                <a14:m>
                  <m:oMath xmlns:m="http://schemas.openxmlformats.org/officeDocument/2006/math">
                    <m:r>
                      <a:rPr lang="en-US" sz="2400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endParaRPr lang="en-US" sz="2400" dirty="0">
                  <a:solidFill>
                    <a:prstClr val="black"/>
                  </a:solidFill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66983" y="452736"/>
                <a:ext cx="4572000" cy="830997"/>
              </a:xfrm>
              <a:prstGeom prst="rect">
                <a:avLst/>
              </a:prstGeom>
              <a:blipFill>
                <a:blip r:embed="rId3"/>
                <a:stretch>
                  <a:fillRect l="-2000" t="-5839" b="-1532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/>
              <p:cNvSpPr/>
              <p:nvPr/>
            </p:nvSpPr>
            <p:spPr>
              <a:xfrm>
                <a:off x="4577018" y="3225861"/>
                <a:ext cx="4572001" cy="46166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𝑥</m:t>
                      </m:r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=8</m:t>
                      </m:r>
                    </m:oMath>
                  </m:oMathPara>
                </a14:m>
                <a:endParaRPr lang="en-US" sz="2400" b="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12" name="Rectangle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7018" y="3225861"/>
                <a:ext cx="4572001" cy="461665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7" name="Group 6"/>
          <p:cNvGrpSpPr/>
          <p:nvPr/>
        </p:nvGrpSpPr>
        <p:grpSpPr>
          <a:xfrm>
            <a:off x="505968" y="1619196"/>
            <a:ext cx="3852672" cy="1606665"/>
            <a:chOff x="652272" y="1235333"/>
            <a:chExt cx="3852672" cy="1606665"/>
          </a:xfrm>
        </p:grpSpPr>
        <p:sp>
          <p:nvSpPr>
            <p:cNvPr id="6" name="Rectangle 5"/>
            <p:cNvSpPr/>
            <p:nvPr/>
          </p:nvSpPr>
          <p:spPr>
            <a:xfrm>
              <a:off x="652272" y="1235333"/>
              <a:ext cx="3218688" cy="1105531"/>
            </a:xfrm>
            <a:prstGeom prst="rect">
              <a:avLst/>
            </a:prstGeom>
            <a:solidFill>
              <a:schemeClr val="bg1"/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3" name="TextBox 12"/>
                <p:cNvSpPr txBox="1"/>
                <p:nvPr/>
              </p:nvSpPr>
              <p:spPr>
                <a:xfrm>
                  <a:off x="1978152" y="2472666"/>
                  <a:ext cx="566928" cy="369332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b="0" i="1" dirty="0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US" b="0" i="1" dirty="0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en-US" b="0" i="1" dirty="0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𝑐𝑚</m:t>
                        </m:r>
                      </m:oMath>
                    </m:oMathPara>
                  </a14:m>
                  <a:endParaRPr lang="en-US" dirty="0">
                    <a:solidFill>
                      <a:prstClr val="black"/>
                    </a:solidFill>
                    <a:latin typeface="Candara" panose="020E0502030303020204" pitchFamily="34" charset="0"/>
                  </a:endParaRPr>
                </a:p>
              </p:txBody>
            </p:sp>
          </mc:Choice>
          <mc:Fallback xmlns="">
            <p:sp>
              <p:nvSpPr>
                <p:cNvPr id="13" name="TextBox 12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978152" y="2472666"/>
                  <a:ext cx="566928" cy="369332"/>
                </a:xfrm>
                <a:prstGeom prst="rect">
                  <a:avLst/>
                </a:prstGeom>
                <a:blipFill>
                  <a:blip r:embed="rId5"/>
                  <a:stretch>
                    <a:fillRect r="-10753"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4" name="TextBox 13"/>
                <p:cNvSpPr txBox="1"/>
                <p:nvPr/>
              </p:nvSpPr>
              <p:spPr>
                <a:xfrm>
                  <a:off x="3938016" y="1603432"/>
                  <a:ext cx="566928" cy="369332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i="1" dirty="0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  <m:r>
                          <a:rPr lang="en-US" b="0" i="1" dirty="0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en-US" b="0" i="1" dirty="0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𝑐𝑚</m:t>
                        </m:r>
                      </m:oMath>
                    </m:oMathPara>
                  </a14:m>
                  <a:endParaRPr lang="en-US" dirty="0">
                    <a:solidFill>
                      <a:prstClr val="black"/>
                    </a:solidFill>
                    <a:latin typeface="Candara" panose="020E0502030303020204" pitchFamily="34" charset="0"/>
                  </a:endParaRPr>
                </a:p>
              </p:txBody>
            </p:sp>
          </mc:Choice>
          <mc:Fallback xmlns="">
            <p:sp>
              <p:nvSpPr>
                <p:cNvPr id="14" name="TextBox 13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938016" y="1603432"/>
                  <a:ext cx="566928" cy="369332"/>
                </a:xfrm>
                <a:prstGeom prst="rect">
                  <a:avLst/>
                </a:prstGeom>
                <a:blipFill>
                  <a:blip r:embed="rId6"/>
                  <a:stretch>
                    <a:fillRect r="-10753"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15" name="Group 14"/>
          <p:cNvGrpSpPr/>
          <p:nvPr/>
        </p:nvGrpSpPr>
        <p:grpSpPr>
          <a:xfrm>
            <a:off x="4936682" y="1553294"/>
            <a:ext cx="3852672" cy="1606665"/>
            <a:chOff x="652272" y="1235333"/>
            <a:chExt cx="3852672" cy="1606665"/>
          </a:xfrm>
        </p:grpSpPr>
        <p:sp>
          <p:nvSpPr>
            <p:cNvPr id="16" name="Rectangle 15"/>
            <p:cNvSpPr/>
            <p:nvPr/>
          </p:nvSpPr>
          <p:spPr>
            <a:xfrm>
              <a:off x="652272" y="1235333"/>
              <a:ext cx="3218688" cy="1105531"/>
            </a:xfrm>
            <a:prstGeom prst="rect">
              <a:avLst/>
            </a:prstGeom>
            <a:solidFill>
              <a:schemeClr val="bg1"/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7" name="TextBox 16"/>
                <p:cNvSpPr txBox="1"/>
                <p:nvPr/>
              </p:nvSpPr>
              <p:spPr>
                <a:xfrm>
                  <a:off x="1978152" y="2472666"/>
                  <a:ext cx="566928" cy="369332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b="0" i="1" dirty="0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US" b="0" i="1" dirty="0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en-US" b="0" i="1" dirty="0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𝑐𝑚</m:t>
                        </m:r>
                      </m:oMath>
                    </m:oMathPara>
                  </a14:m>
                  <a:endParaRPr lang="en-US" dirty="0">
                    <a:solidFill>
                      <a:prstClr val="black"/>
                    </a:solidFill>
                    <a:latin typeface="Candara" panose="020E0502030303020204" pitchFamily="34" charset="0"/>
                  </a:endParaRPr>
                </a:p>
              </p:txBody>
            </p:sp>
          </mc:Choice>
          <mc:Fallback xmlns="">
            <p:sp>
              <p:nvSpPr>
                <p:cNvPr id="17" name="TextBox 16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978152" y="2472666"/>
                  <a:ext cx="566928" cy="369332"/>
                </a:xfrm>
                <a:prstGeom prst="rect">
                  <a:avLst/>
                </a:prstGeom>
                <a:blipFill>
                  <a:blip r:embed="rId7"/>
                  <a:stretch>
                    <a:fillRect r="-11828"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8" name="TextBox 17"/>
                <p:cNvSpPr txBox="1"/>
                <p:nvPr/>
              </p:nvSpPr>
              <p:spPr>
                <a:xfrm>
                  <a:off x="3938016" y="1603432"/>
                  <a:ext cx="566928" cy="369332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b="0" i="1" dirty="0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4 </m:t>
                        </m:r>
                        <m:r>
                          <a:rPr lang="en-US" b="0" i="1" dirty="0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𝑐𝑚</m:t>
                        </m:r>
                      </m:oMath>
                    </m:oMathPara>
                  </a14:m>
                  <a:endParaRPr lang="en-US" dirty="0">
                    <a:solidFill>
                      <a:prstClr val="black"/>
                    </a:solidFill>
                    <a:latin typeface="Candara" panose="020E0502030303020204" pitchFamily="34" charset="0"/>
                  </a:endParaRPr>
                </a:p>
              </p:txBody>
            </p:sp>
          </mc:Choice>
          <mc:Fallback xmlns="">
            <p:sp>
              <p:nvSpPr>
                <p:cNvPr id="18" name="TextBox 17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938016" y="1603432"/>
                  <a:ext cx="566928" cy="369332"/>
                </a:xfrm>
                <a:prstGeom prst="rect">
                  <a:avLst/>
                </a:prstGeom>
                <a:blipFill>
                  <a:blip r:embed="rId8"/>
                  <a:stretch>
                    <a:fillRect r="-10753"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</p:grpSp>
    </p:spTree>
    <p:extLst>
      <p:ext uri="{BB962C8B-B14F-4D97-AF65-F5344CB8AC3E}">
        <p14:creationId xmlns:p14="http://schemas.microsoft.com/office/powerpoint/2010/main" val="23387379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</p:bld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0" y="45720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prstClr val="black"/>
                </a:solidFill>
                <a:latin typeface="Candara" panose="020E0502030303020204" pitchFamily="34" charset="0"/>
              </a:rPr>
              <a:t>Calculate the area of the triangle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566983" y="452736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prstClr val="black"/>
                </a:solidFill>
                <a:latin typeface="Candara" panose="020E0502030303020204" pitchFamily="34" charset="0"/>
              </a:rPr>
              <a:t>Calculate the area of the triangle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/>
              <p:cNvSpPr/>
              <p:nvPr/>
            </p:nvSpPr>
            <p:spPr>
              <a:xfrm>
                <a:off x="4577018" y="3225861"/>
                <a:ext cx="4572001" cy="46166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16 </m:t>
                      </m:r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𝑐</m:t>
                      </m:r>
                      <m:sSup>
                        <m:sSupPr>
                          <m:ctrlP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𝑚</m:t>
                          </m:r>
                        </m:e>
                        <m:sup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en-US" sz="2400" b="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12" name="Rectangle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7018" y="3225861"/>
                <a:ext cx="4572001" cy="461665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19" name="Group 18"/>
          <p:cNvGrpSpPr/>
          <p:nvPr/>
        </p:nvGrpSpPr>
        <p:grpSpPr>
          <a:xfrm>
            <a:off x="296761" y="1204232"/>
            <a:ext cx="3656265" cy="1897870"/>
            <a:chOff x="238469" y="1580422"/>
            <a:chExt cx="3656265" cy="1897870"/>
          </a:xfrm>
        </p:grpSpPr>
        <p:grpSp>
          <p:nvGrpSpPr>
            <p:cNvPr id="20" name="Group 19"/>
            <p:cNvGrpSpPr/>
            <p:nvPr/>
          </p:nvGrpSpPr>
          <p:grpSpPr>
            <a:xfrm>
              <a:off x="238469" y="1580422"/>
              <a:ext cx="3656265" cy="1406769"/>
              <a:chOff x="-85892" y="807665"/>
              <a:chExt cx="3656265" cy="1406769"/>
            </a:xfrm>
          </p:grpSpPr>
          <p:grpSp>
            <p:nvGrpSpPr>
              <p:cNvPr id="23" name="Group 22"/>
              <p:cNvGrpSpPr/>
              <p:nvPr/>
            </p:nvGrpSpPr>
            <p:grpSpPr>
              <a:xfrm>
                <a:off x="695288" y="807665"/>
                <a:ext cx="2875085" cy="1406769"/>
                <a:chOff x="5723792" y="1881554"/>
                <a:chExt cx="2875085" cy="1406769"/>
              </a:xfrm>
            </p:grpSpPr>
            <p:sp>
              <p:nvSpPr>
                <p:cNvPr id="26" name="Right Triangle 25"/>
                <p:cNvSpPr/>
                <p:nvPr/>
              </p:nvSpPr>
              <p:spPr>
                <a:xfrm>
                  <a:off x="5732585" y="1881554"/>
                  <a:ext cx="2866292" cy="1397977"/>
                </a:xfrm>
                <a:prstGeom prst="rtTriangle">
                  <a:avLst/>
                </a:prstGeom>
                <a:noFill/>
                <a:ln w="381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27" name="Rectangle 26"/>
                <p:cNvSpPr/>
                <p:nvPr/>
              </p:nvSpPr>
              <p:spPr>
                <a:xfrm>
                  <a:off x="5723792" y="3086100"/>
                  <a:ext cx="193431" cy="202223"/>
                </a:xfrm>
                <a:prstGeom prst="rect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</p:grp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25" name="TextBox 24"/>
                  <p:cNvSpPr txBox="1"/>
                  <p:nvPr/>
                </p:nvSpPr>
                <p:spPr>
                  <a:xfrm>
                    <a:off x="-85892" y="1283750"/>
                    <a:ext cx="736868" cy="369332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n-US" b="0" i="1" dirty="0" smtClean="0">
                              <a:latin typeface="Cambria Math" panose="02040503050406030204" pitchFamily="18" charset="0"/>
                            </a:rPr>
                            <m:t>2 </m:t>
                          </m:r>
                          <m:r>
                            <a:rPr lang="en-US" i="1" dirty="0" smtClean="0">
                              <a:latin typeface="Cambria Math" panose="02040503050406030204" pitchFamily="18" charset="0"/>
                            </a:rPr>
                            <m:t>𝑐𝑚</m:t>
                          </m:r>
                        </m:oMath>
                      </m:oMathPara>
                    </a14:m>
                    <a:endParaRPr lang="en-GB" dirty="0">
                      <a:latin typeface="Comic Sans MS" panose="030F0702030302020204" pitchFamily="66" charset="0"/>
                    </a:endParaRPr>
                  </a:p>
                </p:txBody>
              </p:sp>
            </mc:Choice>
            <mc:Fallback xmlns="">
              <p:sp>
                <p:nvSpPr>
                  <p:cNvPr id="25" name="TextBox 24"/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-85892" y="1283750"/>
                    <a:ext cx="736868" cy="369332"/>
                  </a:xfrm>
                  <a:prstGeom prst="rect">
                    <a:avLst/>
                  </a:prstGeom>
                  <a:blipFill>
                    <a:blip r:embed="rId3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en-GB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2" name="TextBox 21"/>
                <p:cNvSpPr txBox="1"/>
                <p:nvPr/>
              </p:nvSpPr>
              <p:spPr>
                <a:xfrm>
                  <a:off x="2071226" y="3108960"/>
                  <a:ext cx="736868" cy="3693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4 </m:t>
                        </m:r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𝑐𝑚</m:t>
                        </m:r>
                      </m:oMath>
                    </m:oMathPara>
                  </a14:m>
                  <a:endParaRPr lang="en-GB" dirty="0">
                    <a:latin typeface="Comic Sans MS" panose="030F0702030302020204" pitchFamily="66" charset="0"/>
                  </a:endParaRPr>
                </a:p>
              </p:txBody>
            </p:sp>
          </mc:Choice>
          <mc:Fallback xmlns="">
            <p:sp>
              <p:nvSpPr>
                <p:cNvPr id="22" name="TextBox 21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071226" y="3108960"/>
                  <a:ext cx="736868" cy="369332"/>
                </a:xfrm>
                <a:prstGeom prst="rect">
                  <a:avLst/>
                </a:prstGeom>
                <a:blipFill>
                  <a:blip r:embed="rId4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28" name="Group 27"/>
          <p:cNvGrpSpPr/>
          <p:nvPr/>
        </p:nvGrpSpPr>
        <p:grpSpPr>
          <a:xfrm>
            <a:off x="5024850" y="1204232"/>
            <a:ext cx="3656265" cy="1897870"/>
            <a:chOff x="238469" y="1580422"/>
            <a:chExt cx="3656265" cy="1897870"/>
          </a:xfrm>
        </p:grpSpPr>
        <p:grpSp>
          <p:nvGrpSpPr>
            <p:cNvPr id="29" name="Group 28"/>
            <p:cNvGrpSpPr/>
            <p:nvPr/>
          </p:nvGrpSpPr>
          <p:grpSpPr>
            <a:xfrm>
              <a:off x="238469" y="1580422"/>
              <a:ext cx="3656265" cy="1406769"/>
              <a:chOff x="-85892" y="807665"/>
              <a:chExt cx="3656265" cy="1406769"/>
            </a:xfrm>
          </p:grpSpPr>
          <p:grpSp>
            <p:nvGrpSpPr>
              <p:cNvPr id="31" name="Group 30"/>
              <p:cNvGrpSpPr/>
              <p:nvPr/>
            </p:nvGrpSpPr>
            <p:grpSpPr>
              <a:xfrm>
                <a:off x="695288" y="807665"/>
                <a:ext cx="2875085" cy="1406769"/>
                <a:chOff x="5723792" y="1881554"/>
                <a:chExt cx="2875085" cy="1406769"/>
              </a:xfrm>
            </p:grpSpPr>
            <p:sp>
              <p:nvSpPr>
                <p:cNvPr id="33" name="Right Triangle 32"/>
                <p:cNvSpPr/>
                <p:nvPr/>
              </p:nvSpPr>
              <p:spPr>
                <a:xfrm>
                  <a:off x="5732585" y="1881554"/>
                  <a:ext cx="2866292" cy="1397977"/>
                </a:xfrm>
                <a:prstGeom prst="rtTriangle">
                  <a:avLst/>
                </a:prstGeom>
                <a:noFill/>
                <a:ln w="381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34" name="Rectangle 33"/>
                <p:cNvSpPr/>
                <p:nvPr/>
              </p:nvSpPr>
              <p:spPr>
                <a:xfrm>
                  <a:off x="5723792" y="3086100"/>
                  <a:ext cx="193431" cy="202223"/>
                </a:xfrm>
                <a:prstGeom prst="rect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</p:grp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32" name="TextBox 31"/>
                  <p:cNvSpPr txBox="1"/>
                  <p:nvPr/>
                </p:nvSpPr>
                <p:spPr>
                  <a:xfrm>
                    <a:off x="-85892" y="1283750"/>
                    <a:ext cx="736868" cy="369332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n-US" b="0" i="1" dirty="0" smtClean="0">
                              <a:latin typeface="Cambria Math" panose="02040503050406030204" pitchFamily="18" charset="0"/>
                            </a:rPr>
                            <m:t>4 </m:t>
                          </m:r>
                          <m:r>
                            <a:rPr lang="en-US" i="1" dirty="0" smtClean="0">
                              <a:latin typeface="Cambria Math" panose="02040503050406030204" pitchFamily="18" charset="0"/>
                            </a:rPr>
                            <m:t>𝑐𝑚</m:t>
                          </m:r>
                        </m:oMath>
                      </m:oMathPara>
                    </a14:m>
                    <a:endParaRPr lang="en-GB" dirty="0">
                      <a:latin typeface="Comic Sans MS" panose="030F0702030302020204" pitchFamily="66" charset="0"/>
                    </a:endParaRPr>
                  </a:p>
                </p:txBody>
              </p:sp>
            </mc:Choice>
            <mc:Fallback xmlns="">
              <p:sp>
                <p:nvSpPr>
                  <p:cNvPr id="32" name="TextBox 31"/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-85892" y="1283750"/>
                    <a:ext cx="736868" cy="369332"/>
                  </a:xfrm>
                  <a:prstGeom prst="rect">
                    <a:avLst/>
                  </a:prstGeom>
                  <a:blipFill>
                    <a:blip r:embed="rId5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en-GB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0" name="TextBox 29"/>
                <p:cNvSpPr txBox="1"/>
                <p:nvPr/>
              </p:nvSpPr>
              <p:spPr>
                <a:xfrm>
                  <a:off x="2071226" y="3108960"/>
                  <a:ext cx="736868" cy="3693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8 </m:t>
                        </m:r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𝑐𝑚</m:t>
                        </m:r>
                      </m:oMath>
                    </m:oMathPara>
                  </a14:m>
                  <a:endParaRPr lang="en-GB" dirty="0">
                    <a:latin typeface="Comic Sans MS" panose="030F0702030302020204" pitchFamily="66" charset="0"/>
                  </a:endParaRPr>
                </a:p>
              </p:txBody>
            </p:sp>
          </mc:Choice>
          <mc:Fallback xmlns="">
            <p:sp>
              <p:nvSpPr>
                <p:cNvPr id="30" name="TextBox 29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071226" y="3108960"/>
                  <a:ext cx="736868" cy="369332"/>
                </a:xfrm>
                <a:prstGeom prst="rect">
                  <a:avLst/>
                </a:prstGeom>
                <a:blipFill>
                  <a:blip r:embed="rId6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</p:grpSp>
    </p:spTree>
    <p:extLst>
      <p:ext uri="{BB962C8B-B14F-4D97-AF65-F5344CB8AC3E}">
        <p14:creationId xmlns:p14="http://schemas.microsoft.com/office/powerpoint/2010/main" val="22753054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</p:bld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0" y="457200"/>
                <a:ext cx="4572000" cy="8309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solidFill>
                      <a:prstClr val="black"/>
                    </a:solidFill>
                    <a:latin typeface="Candara" panose="020E0502030303020204" pitchFamily="34" charset="0"/>
                  </a:rPr>
                  <a:t>The area of the triangle is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4 </m:t>
                    </m:r>
                    <m:r>
                      <a:rPr lang="en-US" sz="2400" b="0" i="1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𝑐</m:t>
                    </m:r>
                    <m:sSup>
                      <m:sSupPr>
                        <m:ctrlPr>
                          <a:rPr lang="en-US" sz="2400" b="0" i="1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400" b="0" i="1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𝑚</m:t>
                        </m:r>
                      </m:e>
                      <m:sup>
                        <m:r>
                          <a:rPr lang="en-US" sz="2400" b="0" i="1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r>
                  <a:rPr lang="en-US" sz="2400" dirty="0">
                    <a:solidFill>
                      <a:prstClr val="black"/>
                    </a:solidFill>
                    <a:latin typeface="Candara" panose="020E0502030303020204" pitchFamily="34" charset="0"/>
                  </a:rPr>
                  <a:t>. Find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endParaRPr lang="en-US" sz="2400" dirty="0">
                  <a:solidFill>
                    <a:prstClr val="black"/>
                  </a:solidFill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457200"/>
                <a:ext cx="4572000" cy="830997"/>
              </a:xfrm>
              <a:prstGeom prst="rect">
                <a:avLst/>
              </a:prstGeom>
              <a:blipFill>
                <a:blip r:embed="rId2"/>
                <a:stretch>
                  <a:fillRect l="-2000" t="-5882" b="-1617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4566983" y="452736"/>
                <a:ext cx="4572000" cy="8309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solidFill>
                      <a:prstClr val="black"/>
                    </a:solidFill>
                    <a:latin typeface="Candara" panose="020E0502030303020204" pitchFamily="34" charset="0"/>
                  </a:rPr>
                  <a:t>The area of the triangle is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16</m:t>
                    </m:r>
                    <m:r>
                      <a:rPr lang="en-US" sz="2400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sz="2400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𝑐</m:t>
                    </m:r>
                    <m:sSup>
                      <m:sSupPr>
                        <m:ctrlPr>
                          <a:rPr lang="en-US" sz="24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4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𝑚</m:t>
                        </m:r>
                      </m:e>
                      <m:sup>
                        <m:r>
                          <a:rPr lang="en-US" sz="24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r>
                  <a:rPr lang="en-US" sz="2400" dirty="0">
                    <a:solidFill>
                      <a:prstClr val="black"/>
                    </a:solidFill>
                    <a:latin typeface="Candara" panose="020E0502030303020204" pitchFamily="34" charset="0"/>
                  </a:rPr>
                  <a:t>. Find </a:t>
                </a:r>
                <a14:m>
                  <m:oMath xmlns:m="http://schemas.openxmlformats.org/officeDocument/2006/math">
                    <m:r>
                      <a:rPr lang="en-US" sz="2400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endParaRPr lang="en-US" sz="2400" dirty="0">
                  <a:solidFill>
                    <a:prstClr val="black"/>
                  </a:solidFill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66983" y="452736"/>
                <a:ext cx="4572000" cy="830997"/>
              </a:xfrm>
              <a:prstGeom prst="rect">
                <a:avLst/>
              </a:prstGeom>
              <a:blipFill>
                <a:blip r:embed="rId3"/>
                <a:stretch>
                  <a:fillRect l="-2000" t="-5839" r="-3067" b="-1532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/>
              <p:cNvSpPr/>
              <p:nvPr/>
            </p:nvSpPr>
            <p:spPr>
              <a:xfrm>
                <a:off x="4577018" y="3225861"/>
                <a:ext cx="4572001" cy="46166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𝑥</m:t>
                      </m:r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=8</m:t>
                      </m:r>
                    </m:oMath>
                  </m:oMathPara>
                </a14:m>
                <a:endParaRPr lang="en-US" sz="2400" b="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12" name="Rectangle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7018" y="3225861"/>
                <a:ext cx="4572001" cy="461665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19" name="Group 18"/>
          <p:cNvGrpSpPr/>
          <p:nvPr/>
        </p:nvGrpSpPr>
        <p:grpSpPr>
          <a:xfrm>
            <a:off x="296761" y="1204232"/>
            <a:ext cx="3656265" cy="1897870"/>
            <a:chOff x="238469" y="1580422"/>
            <a:chExt cx="3656265" cy="1897870"/>
          </a:xfrm>
        </p:grpSpPr>
        <p:grpSp>
          <p:nvGrpSpPr>
            <p:cNvPr id="20" name="Group 19"/>
            <p:cNvGrpSpPr/>
            <p:nvPr/>
          </p:nvGrpSpPr>
          <p:grpSpPr>
            <a:xfrm>
              <a:off x="238469" y="1580422"/>
              <a:ext cx="3656265" cy="1406769"/>
              <a:chOff x="-85892" y="807665"/>
              <a:chExt cx="3656265" cy="1406769"/>
            </a:xfrm>
          </p:grpSpPr>
          <p:grpSp>
            <p:nvGrpSpPr>
              <p:cNvPr id="23" name="Group 22"/>
              <p:cNvGrpSpPr/>
              <p:nvPr/>
            </p:nvGrpSpPr>
            <p:grpSpPr>
              <a:xfrm>
                <a:off x="695288" y="807665"/>
                <a:ext cx="2875085" cy="1406769"/>
                <a:chOff x="5723792" y="1881554"/>
                <a:chExt cx="2875085" cy="1406769"/>
              </a:xfrm>
            </p:grpSpPr>
            <p:sp>
              <p:nvSpPr>
                <p:cNvPr id="26" name="Right Triangle 25"/>
                <p:cNvSpPr/>
                <p:nvPr/>
              </p:nvSpPr>
              <p:spPr>
                <a:xfrm>
                  <a:off x="5732585" y="1881554"/>
                  <a:ext cx="2866292" cy="1397977"/>
                </a:xfrm>
                <a:prstGeom prst="rtTriangle">
                  <a:avLst/>
                </a:prstGeom>
                <a:noFill/>
                <a:ln w="381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27" name="Rectangle 26"/>
                <p:cNvSpPr/>
                <p:nvPr/>
              </p:nvSpPr>
              <p:spPr>
                <a:xfrm>
                  <a:off x="5723792" y="3086100"/>
                  <a:ext cx="193431" cy="202223"/>
                </a:xfrm>
                <a:prstGeom prst="rect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</p:grp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25" name="TextBox 24"/>
                  <p:cNvSpPr txBox="1"/>
                  <p:nvPr/>
                </p:nvSpPr>
                <p:spPr>
                  <a:xfrm>
                    <a:off x="-85892" y="1283750"/>
                    <a:ext cx="736868" cy="369332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n-US" b="0" i="1" dirty="0" smtClean="0">
                              <a:latin typeface="Cambria Math" panose="02040503050406030204" pitchFamily="18" charset="0"/>
                            </a:rPr>
                            <m:t>2 </m:t>
                          </m:r>
                          <m:r>
                            <a:rPr lang="en-US" i="1" dirty="0" smtClean="0">
                              <a:latin typeface="Cambria Math" panose="02040503050406030204" pitchFamily="18" charset="0"/>
                            </a:rPr>
                            <m:t>𝑐𝑚</m:t>
                          </m:r>
                        </m:oMath>
                      </m:oMathPara>
                    </a14:m>
                    <a:endParaRPr lang="en-GB" dirty="0">
                      <a:latin typeface="Comic Sans MS" panose="030F0702030302020204" pitchFamily="66" charset="0"/>
                    </a:endParaRPr>
                  </a:p>
                </p:txBody>
              </p:sp>
            </mc:Choice>
            <mc:Fallback xmlns="">
              <p:sp>
                <p:nvSpPr>
                  <p:cNvPr id="25" name="TextBox 24"/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-85892" y="1283750"/>
                    <a:ext cx="736868" cy="369332"/>
                  </a:xfrm>
                  <a:prstGeom prst="rect">
                    <a:avLst/>
                  </a:prstGeom>
                  <a:blipFill>
                    <a:blip r:embed="rId5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en-GB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2" name="TextBox 21"/>
                <p:cNvSpPr txBox="1"/>
                <p:nvPr/>
              </p:nvSpPr>
              <p:spPr>
                <a:xfrm>
                  <a:off x="2071226" y="3108960"/>
                  <a:ext cx="736868" cy="3693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𝑐𝑚</m:t>
                        </m:r>
                      </m:oMath>
                    </m:oMathPara>
                  </a14:m>
                  <a:endParaRPr lang="en-GB" dirty="0">
                    <a:latin typeface="Comic Sans MS" panose="030F0702030302020204" pitchFamily="66" charset="0"/>
                  </a:endParaRPr>
                </a:p>
              </p:txBody>
            </p:sp>
          </mc:Choice>
          <mc:Fallback xmlns="">
            <p:sp>
              <p:nvSpPr>
                <p:cNvPr id="22" name="TextBox 21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071226" y="3108960"/>
                  <a:ext cx="736868" cy="369332"/>
                </a:xfrm>
                <a:prstGeom prst="rect">
                  <a:avLst/>
                </a:prstGeom>
                <a:blipFill>
                  <a:blip r:embed="rId6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28" name="Group 27"/>
          <p:cNvGrpSpPr/>
          <p:nvPr/>
        </p:nvGrpSpPr>
        <p:grpSpPr>
          <a:xfrm>
            <a:off x="5024850" y="1204232"/>
            <a:ext cx="3656265" cy="1897870"/>
            <a:chOff x="238469" y="1580422"/>
            <a:chExt cx="3656265" cy="1897870"/>
          </a:xfrm>
        </p:grpSpPr>
        <p:grpSp>
          <p:nvGrpSpPr>
            <p:cNvPr id="29" name="Group 28"/>
            <p:cNvGrpSpPr/>
            <p:nvPr/>
          </p:nvGrpSpPr>
          <p:grpSpPr>
            <a:xfrm>
              <a:off x="238469" y="1580422"/>
              <a:ext cx="3656265" cy="1406769"/>
              <a:chOff x="-85892" y="807665"/>
              <a:chExt cx="3656265" cy="1406769"/>
            </a:xfrm>
          </p:grpSpPr>
          <p:grpSp>
            <p:nvGrpSpPr>
              <p:cNvPr id="31" name="Group 30"/>
              <p:cNvGrpSpPr/>
              <p:nvPr/>
            </p:nvGrpSpPr>
            <p:grpSpPr>
              <a:xfrm>
                <a:off x="695288" y="807665"/>
                <a:ext cx="2875085" cy="1406769"/>
                <a:chOff x="5723792" y="1881554"/>
                <a:chExt cx="2875085" cy="1406769"/>
              </a:xfrm>
            </p:grpSpPr>
            <p:sp>
              <p:nvSpPr>
                <p:cNvPr id="33" name="Right Triangle 32"/>
                <p:cNvSpPr/>
                <p:nvPr/>
              </p:nvSpPr>
              <p:spPr>
                <a:xfrm>
                  <a:off x="5732585" y="1881554"/>
                  <a:ext cx="2866292" cy="1397977"/>
                </a:xfrm>
                <a:prstGeom prst="rtTriangle">
                  <a:avLst/>
                </a:prstGeom>
                <a:noFill/>
                <a:ln w="381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34" name="Rectangle 33"/>
                <p:cNvSpPr/>
                <p:nvPr/>
              </p:nvSpPr>
              <p:spPr>
                <a:xfrm>
                  <a:off x="5723792" y="3086100"/>
                  <a:ext cx="193431" cy="202223"/>
                </a:xfrm>
                <a:prstGeom prst="rect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</p:grp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32" name="TextBox 31"/>
                  <p:cNvSpPr txBox="1"/>
                  <p:nvPr/>
                </p:nvSpPr>
                <p:spPr>
                  <a:xfrm>
                    <a:off x="-85892" y="1283750"/>
                    <a:ext cx="736868" cy="369332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n-US" b="0" i="1" dirty="0" smtClean="0">
                              <a:latin typeface="Cambria Math" panose="02040503050406030204" pitchFamily="18" charset="0"/>
                            </a:rPr>
                            <m:t>4 </m:t>
                          </m:r>
                          <m:r>
                            <a:rPr lang="en-US" i="1" dirty="0" smtClean="0">
                              <a:latin typeface="Cambria Math" panose="02040503050406030204" pitchFamily="18" charset="0"/>
                            </a:rPr>
                            <m:t>𝑐𝑚</m:t>
                          </m:r>
                        </m:oMath>
                      </m:oMathPara>
                    </a14:m>
                    <a:endParaRPr lang="en-GB" dirty="0">
                      <a:latin typeface="Comic Sans MS" panose="030F0702030302020204" pitchFamily="66" charset="0"/>
                    </a:endParaRPr>
                  </a:p>
                </p:txBody>
              </p:sp>
            </mc:Choice>
            <mc:Fallback xmlns="">
              <p:sp>
                <p:nvSpPr>
                  <p:cNvPr id="32" name="TextBox 31"/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-85892" y="1283750"/>
                    <a:ext cx="736868" cy="369332"/>
                  </a:xfrm>
                  <a:prstGeom prst="rect">
                    <a:avLst/>
                  </a:prstGeom>
                  <a:blipFill>
                    <a:blip r:embed="rId7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en-GB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0" name="TextBox 29"/>
                <p:cNvSpPr txBox="1"/>
                <p:nvPr/>
              </p:nvSpPr>
              <p:spPr>
                <a:xfrm>
                  <a:off x="2071226" y="3108960"/>
                  <a:ext cx="736868" cy="3693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𝑐𝑚</m:t>
                        </m:r>
                      </m:oMath>
                    </m:oMathPara>
                  </a14:m>
                  <a:endParaRPr lang="en-GB" dirty="0">
                    <a:latin typeface="Comic Sans MS" panose="030F0702030302020204" pitchFamily="66" charset="0"/>
                  </a:endParaRPr>
                </a:p>
              </p:txBody>
            </p:sp>
          </mc:Choice>
          <mc:Fallback xmlns="">
            <p:sp>
              <p:nvSpPr>
                <p:cNvPr id="30" name="TextBox 29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071226" y="3108960"/>
                  <a:ext cx="736868" cy="369332"/>
                </a:xfrm>
                <a:prstGeom prst="rect">
                  <a:avLst/>
                </a:prstGeom>
                <a:blipFill>
                  <a:blip r:embed="rId8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</p:grpSp>
    </p:spTree>
    <p:extLst>
      <p:ext uri="{BB962C8B-B14F-4D97-AF65-F5344CB8AC3E}">
        <p14:creationId xmlns:p14="http://schemas.microsoft.com/office/powerpoint/2010/main" val="5385863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</p:bld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0" y="45720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prstClr val="black"/>
                </a:solidFill>
                <a:latin typeface="Candara" panose="020E0502030303020204" pitchFamily="34" charset="0"/>
              </a:rPr>
              <a:t>Calculate the area of the triangle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566983" y="452736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prstClr val="black"/>
                </a:solidFill>
                <a:latin typeface="Candara" panose="020E0502030303020204" pitchFamily="34" charset="0"/>
              </a:rPr>
              <a:t>Calculate the area of the triangle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/>
              <p:cNvSpPr/>
              <p:nvPr/>
            </p:nvSpPr>
            <p:spPr>
              <a:xfrm>
                <a:off x="4566982" y="4863476"/>
                <a:ext cx="4572001" cy="46166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16 </m:t>
                      </m:r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𝑐</m:t>
                      </m:r>
                      <m:sSup>
                        <m:sSupPr>
                          <m:ctrlP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𝑚</m:t>
                          </m:r>
                        </m:e>
                        <m:sup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en-US" sz="2400" b="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12" name="Rectangle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66982" y="4863476"/>
                <a:ext cx="4572001" cy="461665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24" name="Group 23"/>
          <p:cNvGrpSpPr/>
          <p:nvPr/>
        </p:nvGrpSpPr>
        <p:grpSpPr>
          <a:xfrm rot="14513113">
            <a:off x="377620" y="1823102"/>
            <a:ext cx="3472497" cy="2081638"/>
            <a:chOff x="422237" y="1580422"/>
            <a:chExt cx="3472497" cy="2081638"/>
          </a:xfrm>
        </p:grpSpPr>
        <p:grpSp>
          <p:nvGrpSpPr>
            <p:cNvPr id="35" name="Group 34"/>
            <p:cNvGrpSpPr/>
            <p:nvPr/>
          </p:nvGrpSpPr>
          <p:grpSpPr>
            <a:xfrm>
              <a:off x="422237" y="1580422"/>
              <a:ext cx="3472497" cy="1406769"/>
              <a:chOff x="97876" y="807665"/>
              <a:chExt cx="3472497" cy="1406769"/>
            </a:xfrm>
          </p:grpSpPr>
          <p:grpSp>
            <p:nvGrpSpPr>
              <p:cNvPr id="37" name="Group 36"/>
              <p:cNvGrpSpPr/>
              <p:nvPr/>
            </p:nvGrpSpPr>
            <p:grpSpPr>
              <a:xfrm>
                <a:off x="695288" y="807665"/>
                <a:ext cx="2875085" cy="1406769"/>
                <a:chOff x="5723792" y="1881554"/>
                <a:chExt cx="2875085" cy="1406769"/>
              </a:xfrm>
            </p:grpSpPr>
            <p:sp>
              <p:nvSpPr>
                <p:cNvPr id="39" name="Right Triangle 38"/>
                <p:cNvSpPr/>
                <p:nvPr/>
              </p:nvSpPr>
              <p:spPr>
                <a:xfrm>
                  <a:off x="5732585" y="1881554"/>
                  <a:ext cx="2866292" cy="1397977"/>
                </a:xfrm>
                <a:prstGeom prst="rtTriangle">
                  <a:avLst/>
                </a:prstGeom>
                <a:noFill/>
                <a:ln w="381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40" name="Rectangle 39"/>
                <p:cNvSpPr/>
                <p:nvPr/>
              </p:nvSpPr>
              <p:spPr>
                <a:xfrm>
                  <a:off x="5723792" y="3086100"/>
                  <a:ext cx="193431" cy="202223"/>
                </a:xfrm>
                <a:prstGeom prst="rect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</p:grp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38" name="TextBox 37"/>
                  <p:cNvSpPr txBox="1"/>
                  <p:nvPr/>
                </p:nvSpPr>
                <p:spPr>
                  <a:xfrm rot="7248131">
                    <a:off x="-85892" y="1283750"/>
                    <a:ext cx="736868" cy="369332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n-US" b="0" i="1" dirty="0" smtClean="0">
                              <a:latin typeface="Cambria Math" panose="02040503050406030204" pitchFamily="18" charset="0"/>
                            </a:rPr>
                            <m:t>2 </m:t>
                          </m:r>
                          <m:r>
                            <a:rPr lang="en-US" i="1" dirty="0" smtClean="0">
                              <a:latin typeface="Cambria Math" panose="02040503050406030204" pitchFamily="18" charset="0"/>
                            </a:rPr>
                            <m:t>𝑐𝑚</m:t>
                          </m:r>
                        </m:oMath>
                      </m:oMathPara>
                    </a14:m>
                    <a:endParaRPr lang="en-GB" dirty="0">
                      <a:latin typeface="Comic Sans MS" panose="030F0702030302020204" pitchFamily="66" charset="0"/>
                    </a:endParaRPr>
                  </a:p>
                </p:txBody>
              </p:sp>
            </mc:Choice>
            <mc:Fallback xmlns="">
              <p:sp>
                <p:nvSpPr>
                  <p:cNvPr id="38" name="TextBox 37"/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 rot="7248131">
                    <a:off x="-85892" y="1283750"/>
                    <a:ext cx="736868" cy="369332"/>
                  </a:xfrm>
                  <a:prstGeom prst="rect">
                    <a:avLst/>
                  </a:prstGeom>
                  <a:blipFill>
                    <a:blip r:embed="rId3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en-GB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6" name="TextBox 35"/>
                <p:cNvSpPr txBox="1"/>
                <p:nvPr/>
              </p:nvSpPr>
              <p:spPr>
                <a:xfrm rot="7086887">
                  <a:off x="2071226" y="3108960"/>
                  <a:ext cx="736868" cy="3693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4 </m:t>
                        </m:r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𝑐𝑚</m:t>
                        </m:r>
                      </m:oMath>
                    </m:oMathPara>
                  </a14:m>
                  <a:endParaRPr lang="en-GB" dirty="0">
                    <a:latin typeface="Comic Sans MS" panose="030F0702030302020204" pitchFamily="66" charset="0"/>
                  </a:endParaRPr>
                </a:p>
              </p:txBody>
            </p:sp>
          </mc:Choice>
          <mc:Fallback xmlns="">
            <p:sp>
              <p:nvSpPr>
                <p:cNvPr id="36" name="TextBox 35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 rot="7086887">
                  <a:off x="2071226" y="3108960"/>
                  <a:ext cx="736868" cy="369332"/>
                </a:xfrm>
                <a:prstGeom prst="rect">
                  <a:avLst/>
                </a:prstGeom>
                <a:blipFill>
                  <a:blip r:embed="rId4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48" name="TextBox 47"/>
              <p:cNvSpPr txBox="1"/>
              <p:nvPr/>
            </p:nvSpPr>
            <p:spPr>
              <a:xfrm rot="161244">
                <a:off x="687166" y="2426334"/>
                <a:ext cx="1041439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dirty="0" smtClean="0">
                          <a:latin typeface="Cambria Math" panose="02040503050406030204" pitchFamily="18" charset="0"/>
                        </a:rPr>
                        <m:t>4.47 </m:t>
                      </m:r>
                      <m:r>
                        <a:rPr lang="en-US" b="0" i="1" dirty="0" smtClean="0">
                          <a:latin typeface="Cambria Math" panose="02040503050406030204" pitchFamily="18" charset="0"/>
                        </a:rPr>
                        <m:t>𝑐𝑚</m:t>
                      </m:r>
                    </m:oMath>
                  </m:oMathPara>
                </a14:m>
                <a:endParaRPr lang="en-GB" dirty="0"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48" name="TextBox 4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 rot="161244">
                <a:off x="687166" y="2426334"/>
                <a:ext cx="1041439" cy="369332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2" name="Group 1"/>
          <p:cNvGrpSpPr/>
          <p:nvPr/>
        </p:nvGrpSpPr>
        <p:grpSpPr>
          <a:xfrm>
            <a:off x="5728003" y="947892"/>
            <a:ext cx="2558022" cy="3472497"/>
            <a:chOff x="5728003" y="947892"/>
            <a:chExt cx="2558022" cy="3472497"/>
          </a:xfrm>
        </p:grpSpPr>
        <p:grpSp>
          <p:nvGrpSpPr>
            <p:cNvPr id="28" name="Group 27"/>
            <p:cNvGrpSpPr/>
            <p:nvPr/>
          </p:nvGrpSpPr>
          <p:grpSpPr>
            <a:xfrm rot="3528516">
              <a:off x="5032573" y="1643322"/>
              <a:ext cx="3472497" cy="2081638"/>
              <a:chOff x="422237" y="1580422"/>
              <a:chExt cx="3472497" cy="2081638"/>
            </a:xfrm>
          </p:grpSpPr>
          <p:grpSp>
            <p:nvGrpSpPr>
              <p:cNvPr id="29" name="Group 28"/>
              <p:cNvGrpSpPr/>
              <p:nvPr/>
            </p:nvGrpSpPr>
            <p:grpSpPr>
              <a:xfrm>
                <a:off x="422237" y="1580422"/>
                <a:ext cx="3472497" cy="1406769"/>
                <a:chOff x="97876" y="807665"/>
                <a:chExt cx="3472497" cy="1406769"/>
              </a:xfrm>
            </p:grpSpPr>
            <p:grpSp>
              <p:nvGrpSpPr>
                <p:cNvPr id="31" name="Group 30"/>
                <p:cNvGrpSpPr/>
                <p:nvPr/>
              </p:nvGrpSpPr>
              <p:grpSpPr>
                <a:xfrm>
                  <a:off x="695288" y="807665"/>
                  <a:ext cx="2875085" cy="1406769"/>
                  <a:chOff x="5723792" y="1881554"/>
                  <a:chExt cx="2875085" cy="1406769"/>
                </a:xfrm>
              </p:grpSpPr>
              <p:sp>
                <p:nvSpPr>
                  <p:cNvPr id="33" name="Right Triangle 32"/>
                  <p:cNvSpPr/>
                  <p:nvPr/>
                </p:nvSpPr>
                <p:spPr>
                  <a:xfrm>
                    <a:off x="5732585" y="1881554"/>
                    <a:ext cx="2866292" cy="1397977"/>
                  </a:xfrm>
                  <a:prstGeom prst="rtTriangle">
                    <a:avLst/>
                  </a:prstGeom>
                  <a:noFill/>
                  <a:ln w="38100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34" name="Rectangle 33"/>
                  <p:cNvSpPr/>
                  <p:nvPr/>
                </p:nvSpPr>
                <p:spPr>
                  <a:xfrm>
                    <a:off x="5723792" y="3086100"/>
                    <a:ext cx="193431" cy="202223"/>
                  </a:xfrm>
                  <a:prstGeom prst="rect">
                    <a:avLst/>
                  </a:prstGeom>
                  <a:noFill/>
                  <a:ln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</p:grpSp>
            <mc:AlternateContent xmlns:mc="http://schemas.openxmlformats.org/markup-compatibility/2006" xmlns:a14="http://schemas.microsoft.com/office/drawing/2010/main">
              <mc:Choice Requires="a14">
                <p:sp>
                  <p:nvSpPr>
                    <p:cNvPr id="32" name="TextBox 31"/>
                    <p:cNvSpPr txBox="1"/>
                    <p:nvPr/>
                  </p:nvSpPr>
                  <p:spPr>
                    <a:xfrm rot="18071484">
                      <a:off x="-85892" y="1283750"/>
                      <a:ext cx="736868" cy="369332"/>
                    </a:xfrm>
                    <a:prstGeom prst="rect">
                      <a:avLst/>
                    </a:prstGeom>
                    <a:noFill/>
                  </p:spPr>
                  <p:txBody>
                    <a:bodyPr wrap="none" rtlCol="0">
                      <a:spAutoFit/>
                    </a:bodyPr>
                    <a:lstStyle/>
                    <a:p>
                      <a:pPr/>
                      <a14:m>
                        <m:oMathPara xmlns:m="http://schemas.openxmlformats.org/officeDocument/2006/math">
                          <m:oMathParaPr>
                            <m:jc m:val="centerGroup"/>
                          </m:oMathParaPr>
                          <m:oMath xmlns:m="http://schemas.openxmlformats.org/officeDocument/2006/math">
                            <m:r>
                              <a:rPr lang="en-US" b="0" i="1" dirty="0" smtClean="0">
                                <a:latin typeface="Cambria Math" panose="02040503050406030204" pitchFamily="18" charset="0"/>
                              </a:rPr>
                              <m:t>4 </m:t>
                            </m:r>
                            <m:r>
                              <a:rPr lang="en-US" i="1" dirty="0" smtClean="0">
                                <a:latin typeface="Cambria Math" panose="02040503050406030204" pitchFamily="18" charset="0"/>
                              </a:rPr>
                              <m:t>𝑐𝑚</m:t>
                            </m:r>
                          </m:oMath>
                        </m:oMathPara>
                      </a14:m>
                      <a:endParaRPr lang="en-GB" dirty="0">
                        <a:latin typeface="Comic Sans MS" panose="030F0702030302020204" pitchFamily="66" charset="0"/>
                      </a:endParaRPr>
                    </a:p>
                  </p:txBody>
                </p:sp>
              </mc:Choice>
              <mc:Fallback xmlns="">
                <p:sp>
                  <p:nvSpPr>
                    <p:cNvPr id="32" name="TextBox 31"/>
                    <p:cNvSpPr txBox="1">
                      <a:spLocks noRot="1" noChangeAspect="1" noMove="1" noResize="1" noEditPoints="1" noAdjustHandles="1" noChangeArrowheads="1" noChangeShapeType="1" noTextEdit="1"/>
                    </p:cNvSpPr>
                    <p:nvPr/>
                  </p:nvSpPr>
                  <p:spPr>
                    <a:xfrm rot="18071484">
                      <a:off x="-85892" y="1283750"/>
                      <a:ext cx="736868" cy="369332"/>
                    </a:xfrm>
                    <a:prstGeom prst="rect">
                      <a:avLst/>
                    </a:prstGeom>
                    <a:blipFill>
                      <a:blip r:embed="rId6"/>
                      <a:stretch>
                        <a:fillRect/>
                      </a:stretch>
                    </a:blipFill>
                  </p:spPr>
                  <p:txBody>
                    <a:bodyPr/>
                    <a:lstStyle/>
                    <a:p>
                      <a:r>
                        <a:rPr lang="en-GB">
                          <a:noFill/>
                        </a:rPr>
                        <a:t> </a:t>
                      </a:r>
                    </a:p>
                  </p:txBody>
                </p:sp>
              </mc:Fallback>
            </mc:AlternateContent>
          </p:grp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30" name="TextBox 29"/>
                  <p:cNvSpPr txBox="1"/>
                  <p:nvPr/>
                </p:nvSpPr>
                <p:spPr>
                  <a:xfrm rot="18071484">
                    <a:off x="2071226" y="3108960"/>
                    <a:ext cx="736868" cy="369332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n-US" b="0" i="1" dirty="0" smtClean="0">
                              <a:latin typeface="Cambria Math" panose="02040503050406030204" pitchFamily="18" charset="0"/>
                            </a:rPr>
                            <m:t>8 </m:t>
                          </m:r>
                          <m:r>
                            <a:rPr lang="en-US" b="0" i="1" dirty="0" smtClean="0">
                              <a:latin typeface="Cambria Math" panose="02040503050406030204" pitchFamily="18" charset="0"/>
                            </a:rPr>
                            <m:t>𝑐𝑚</m:t>
                          </m:r>
                        </m:oMath>
                      </m:oMathPara>
                    </a14:m>
                    <a:endParaRPr lang="en-GB" dirty="0">
                      <a:latin typeface="Comic Sans MS" panose="030F0702030302020204" pitchFamily="66" charset="0"/>
                    </a:endParaRPr>
                  </a:p>
                </p:txBody>
              </p:sp>
            </mc:Choice>
            <mc:Fallback xmlns="">
              <p:sp>
                <p:nvSpPr>
                  <p:cNvPr id="30" name="TextBox 29"/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 rot="18071484">
                    <a:off x="2071226" y="3108960"/>
                    <a:ext cx="736868" cy="369332"/>
                  </a:xfrm>
                  <a:prstGeom prst="rect">
                    <a:avLst/>
                  </a:prstGeom>
                  <a:blipFill>
                    <a:blip r:embed="rId7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en-GB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9" name="TextBox 48"/>
                <p:cNvSpPr txBox="1"/>
                <p:nvPr/>
              </p:nvSpPr>
              <p:spPr>
                <a:xfrm>
                  <a:off x="7244586" y="2475671"/>
                  <a:ext cx="1041439" cy="3693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8.94 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𝑐𝑚</m:t>
                        </m:r>
                      </m:oMath>
                    </m:oMathPara>
                  </a14:m>
                  <a:endParaRPr lang="en-GB" dirty="0">
                    <a:latin typeface="Comic Sans MS" panose="030F0702030302020204" pitchFamily="66" charset="0"/>
                  </a:endParaRPr>
                </a:p>
              </p:txBody>
            </p:sp>
          </mc:Choice>
          <mc:Fallback xmlns="">
            <p:sp>
              <p:nvSpPr>
                <p:cNvPr id="49" name="TextBox 48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244586" y="2475671"/>
                  <a:ext cx="1041439" cy="369332"/>
                </a:xfrm>
                <a:prstGeom prst="rect">
                  <a:avLst/>
                </a:prstGeom>
                <a:blipFill>
                  <a:blip r:embed="rId8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</p:grpSp>
    </p:spTree>
    <p:extLst>
      <p:ext uri="{BB962C8B-B14F-4D97-AF65-F5344CB8AC3E}">
        <p14:creationId xmlns:p14="http://schemas.microsoft.com/office/powerpoint/2010/main" val="22121846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</p:bld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0" y="45720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prstClr val="black"/>
                </a:solidFill>
                <a:latin typeface="Candara" panose="020E0502030303020204" pitchFamily="34" charset="0"/>
              </a:rPr>
              <a:t>Calculate the area of the triangle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566983" y="452736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prstClr val="black"/>
                </a:solidFill>
                <a:latin typeface="Candara" panose="020E0502030303020204" pitchFamily="34" charset="0"/>
              </a:rPr>
              <a:t>Calculate the area of the triangle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/>
              <p:cNvSpPr/>
              <p:nvPr/>
            </p:nvSpPr>
            <p:spPr>
              <a:xfrm>
                <a:off x="4579119" y="3172784"/>
                <a:ext cx="4572001" cy="46166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16 </m:t>
                      </m:r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𝑐</m:t>
                      </m:r>
                      <m:sSup>
                        <m:sSupPr>
                          <m:ctrlP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𝑚</m:t>
                          </m:r>
                        </m:e>
                        <m:sup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en-US" sz="2400" b="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12" name="Rectangle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9119" y="3172784"/>
                <a:ext cx="4572001" cy="461665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21" name="Group 20"/>
          <p:cNvGrpSpPr/>
          <p:nvPr/>
        </p:nvGrpSpPr>
        <p:grpSpPr>
          <a:xfrm>
            <a:off x="0" y="1484680"/>
            <a:ext cx="4571801" cy="1581648"/>
            <a:chOff x="0" y="1484680"/>
            <a:chExt cx="4571801" cy="1581648"/>
          </a:xfrm>
        </p:grpSpPr>
        <p:cxnSp>
          <p:nvCxnSpPr>
            <p:cNvPr id="13" name="Straight Connector 12"/>
            <p:cNvCxnSpPr/>
            <p:nvPr/>
          </p:nvCxnSpPr>
          <p:spPr>
            <a:xfrm>
              <a:off x="1018149" y="2622130"/>
              <a:ext cx="2755392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Straight Connector 40"/>
            <p:cNvCxnSpPr/>
            <p:nvPr/>
          </p:nvCxnSpPr>
          <p:spPr>
            <a:xfrm>
              <a:off x="560949" y="1484681"/>
              <a:ext cx="457200" cy="1137449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Straight Connector 41"/>
            <p:cNvCxnSpPr/>
            <p:nvPr/>
          </p:nvCxnSpPr>
          <p:spPr>
            <a:xfrm>
              <a:off x="573024" y="1484680"/>
              <a:ext cx="3200517" cy="1137449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3" name="TextBox 42"/>
                <p:cNvSpPr txBox="1"/>
                <p:nvPr/>
              </p:nvSpPr>
              <p:spPr>
                <a:xfrm>
                  <a:off x="2061313" y="2696996"/>
                  <a:ext cx="736868" cy="3693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4 </m:t>
                        </m:r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𝑐𝑚</m:t>
                        </m:r>
                      </m:oMath>
                    </m:oMathPara>
                  </a14:m>
                  <a:endParaRPr lang="en-GB" dirty="0">
                    <a:latin typeface="Comic Sans MS" panose="030F0702030302020204" pitchFamily="66" charset="0"/>
                  </a:endParaRPr>
                </a:p>
              </p:txBody>
            </p:sp>
          </mc:Choice>
          <mc:Fallback xmlns="">
            <p:sp>
              <p:nvSpPr>
                <p:cNvPr id="43" name="TextBox 42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061313" y="2696996"/>
                  <a:ext cx="736868" cy="369332"/>
                </a:xfrm>
                <a:prstGeom prst="rect">
                  <a:avLst/>
                </a:prstGeom>
                <a:blipFill>
                  <a:blip r:embed="rId3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4" name="TextBox 43"/>
                <p:cNvSpPr txBox="1"/>
                <p:nvPr/>
              </p:nvSpPr>
              <p:spPr>
                <a:xfrm>
                  <a:off x="0" y="2053404"/>
                  <a:ext cx="913199" cy="3693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2.5 </m:t>
                        </m:r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𝑐𝑚</m:t>
                        </m:r>
                      </m:oMath>
                    </m:oMathPara>
                  </a14:m>
                  <a:endParaRPr lang="en-GB" dirty="0">
                    <a:latin typeface="Comic Sans MS" panose="030F0702030302020204" pitchFamily="66" charset="0"/>
                  </a:endParaRPr>
                </a:p>
              </p:txBody>
            </p:sp>
          </mc:Choice>
          <mc:Fallback xmlns="">
            <p:sp>
              <p:nvSpPr>
                <p:cNvPr id="44" name="TextBox 43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0" y="2053404"/>
                  <a:ext cx="913199" cy="369332"/>
                </a:xfrm>
                <a:prstGeom prst="rect">
                  <a:avLst/>
                </a:prstGeom>
                <a:blipFill>
                  <a:blip r:embed="rId4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5" name="TextBox 44"/>
                <p:cNvSpPr txBox="1"/>
                <p:nvPr/>
              </p:nvSpPr>
              <p:spPr>
                <a:xfrm>
                  <a:off x="1939245" y="1573537"/>
                  <a:ext cx="736868" cy="3693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6 </m:t>
                        </m:r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𝑐𝑚</m:t>
                        </m:r>
                      </m:oMath>
                    </m:oMathPara>
                  </a14:m>
                  <a:endParaRPr lang="en-GB" dirty="0">
                    <a:latin typeface="Comic Sans MS" panose="030F0702030302020204" pitchFamily="66" charset="0"/>
                  </a:endParaRPr>
                </a:p>
              </p:txBody>
            </p:sp>
          </mc:Choice>
          <mc:Fallback xmlns="">
            <p:sp>
              <p:nvSpPr>
                <p:cNvPr id="45" name="TextBox 44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939245" y="1573537"/>
                  <a:ext cx="736868" cy="369332"/>
                </a:xfrm>
                <a:prstGeom prst="rect">
                  <a:avLst/>
                </a:prstGeom>
                <a:blipFill>
                  <a:blip r:embed="rId5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19" name="Straight Arrow Connector 18"/>
            <p:cNvCxnSpPr/>
            <p:nvPr/>
          </p:nvCxnSpPr>
          <p:spPr>
            <a:xfrm>
              <a:off x="3867164" y="1508297"/>
              <a:ext cx="0" cy="1188699"/>
            </a:xfrm>
            <a:prstGeom prst="straightConnector1">
              <a:avLst/>
            </a:prstGeom>
            <a:ln w="38100">
              <a:solidFill>
                <a:schemeClr val="tx1"/>
              </a:solidFill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6" name="TextBox 45"/>
                <p:cNvSpPr txBox="1"/>
                <p:nvPr/>
              </p:nvSpPr>
              <p:spPr>
                <a:xfrm>
                  <a:off x="3834933" y="1882204"/>
                  <a:ext cx="736868" cy="3693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2 </m:t>
                        </m:r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𝑐𝑚</m:t>
                        </m:r>
                      </m:oMath>
                    </m:oMathPara>
                  </a14:m>
                  <a:endParaRPr lang="en-GB" dirty="0">
                    <a:latin typeface="Comic Sans MS" panose="030F0702030302020204" pitchFamily="66" charset="0"/>
                  </a:endParaRPr>
                </a:p>
              </p:txBody>
            </p:sp>
          </mc:Choice>
          <mc:Fallback xmlns="">
            <p:sp>
              <p:nvSpPr>
                <p:cNvPr id="46" name="TextBox 45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834933" y="1882204"/>
                  <a:ext cx="736868" cy="369332"/>
                </a:xfrm>
                <a:prstGeom prst="rect">
                  <a:avLst/>
                </a:prstGeom>
                <a:blipFill>
                  <a:blip r:embed="rId6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47" name="Group 46"/>
          <p:cNvGrpSpPr/>
          <p:nvPr/>
        </p:nvGrpSpPr>
        <p:grpSpPr>
          <a:xfrm>
            <a:off x="4665424" y="1535890"/>
            <a:ext cx="4571801" cy="1581648"/>
            <a:chOff x="0" y="1484680"/>
            <a:chExt cx="4571801" cy="1581648"/>
          </a:xfrm>
        </p:grpSpPr>
        <p:cxnSp>
          <p:nvCxnSpPr>
            <p:cNvPr id="50" name="Straight Connector 49"/>
            <p:cNvCxnSpPr/>
            <p:nvPr/>
          </p:nvCxnSpPr>
          <p:spPr>
            <a:xfrm>
              <a:off x="1018149" y="2622130"/>
              <a:ext cx="2755392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Straight Connector 50"/>
            <p:cNvCxnSpPr/>
            <p:nvPr/>
          </p:nvCxnSpPr>
          <p:spPr>
            <a:xfrm>
              <a:off x="560949" y="1484681"/>
              <a:ext cx="457200" cy="1137449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Straight Connector 51"/>
            <p:cNvCxnSpPr/>
            <p:nvPr/>
          </p:nvCxnSpPr>
          <p:spPr>
            <a:xfrm>
              <a:off x="573024" y="1484680"/>
              <a:ext cx="3200517" cy="1137449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3" name="TextBox 52"/>
                <p:cNvSpPr txBox="1"/>
                <p:nvPr/>
              </p:nvSpPr>
              <p:spPr>
                <a:xfrm>
                  <a:off x="2061313" y="2696996"/>
                  <a:ext cx="736868" cy="3693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8 </m:t>
                        </m:r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𝑐𝑚</m:t>
                        </m:r>
                      </m:oMath>
                    </m:oMathPara>
                  </a14:m>
                  <a:endParaRPr lang="en-GB" dirty="0">
                    <a:latin typeface="Comic Sans MS" panose="030F0702030302020204" pitchFamily="66" charset="0"/>
                  </a:endParaRPr>
                </a:p>
              </p:txBody>
            </p:sp>
          </mc:Choice>
          <mc:Fallback xmlns="">
            <p:sp>
              <p:nvSpPr>
                <p:cNvPr id="53" name="TextBox 52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061313" y="2696996"/>
                  <a:ext cx="736868" cy="369332"/>
                </a:xfrm>
                <a:prstGeom prst="rect">
                  <a:avLst/>
                </a:prstGeom>
                <a:blipFill>
                  <a:blip r:embed="rId7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4" name="TextBox 53"/>
                <p:cNvSpPr txBox="1"/>
                <p:nvPr/>
              </p:nvSpPr>
              <p:spPr>
                <a:xfrm>
                  <a:off x="0" y="2053404"/>
                  <a:ext cx="736868" cy="3693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5 </m:t>
                        </m:r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𝑐𝑚</m:t>
                        </m:r>
                      </m:oMath>
                    </m:oMathPara>
                  </a14:m>
                  <a:endParaRPr lang="en-GB" dirty="0">
                    <a:latin typeface="Comic Sans MS" panose="030F0702030302020204" pitchFamily="66" charset="0"/>
                  </a:endParaRPr>
                </a:p>
              </p:txBody>
            </p:sp>
          </mc:Choice>
          <mc:Fallback xmlns="">
            <p:sp>
              <p:nvSpPr>
                <p:cNvPr id="54" name="TextBox 53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0" y="2053404"/>
                  <a:ext cx="736868" cy="369332"/>
                </a:xfrm>
                <a:prstGeom prst="rect">
                  <a:avLst/>
                </a:prstGeom>
                <a:blipFill>
                  <a:blip r:embed="rId8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5" name="TextBox 54"/>
                <p:cNvSpPr txBox="1"/>
                <p:nvPr/>
              </p:nvSpPr>
              <p:spPr>
                <a:xfrm>
                  <a:off x="1939245" y="1573537"/>
                  <a:ext cx="865109" cy="3693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12 </m:t>
                        </m:r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𝑐𝑚</m:t>
                        </m:r>
                      </m:oMath>
                    </m:oMathPara>
                  </a14:m>
                  <a:endParaRPr lang="en-GB" dirty="0">
                    <a:latin typeface="Comic Sans MS" panose="030F0702030302020204" pitchFamily="66" charset="0"/>
                  </a:endParaRPr>
                </a:p>
              </p:txBody>
            </p:sp>
          </mc:Choice>
          <mc:Fallback xmlns="">
            <p:sp>
              <p:nvSpPr>
                <p:cNvPr id="55" name="TextBox 54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939245" y="1573537"/>
                  <a:ext cx="865109" cy="369332"/>
                </a:xfrm>
                <a:prstGeom prst="rect">
                  <a:avLst/>
                </a:prstGeom>
                <a:blipFill>
                  <a:blip r:embed="rId9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56" name="Straight Arrow Connector 55"/>
            <p:cNvCxnSpPr/>
            <p:nvPr/>
          </p:nvCxnSpPr>
          <p:spPr>
            <a:xfrm>
              <a:off x="3867164" y="1508297"/>
              <a:ext cx="0" cy="1188699"/>
            </a:xfrm>
            <a:prstGeom prst="straightConnector1">
              <a:avLst/>
            </a:prstGeom>
            <a:ln w="38100">
              <a:solidFill>
                <a:schemeClr val="tx1"/>
              </a:solidFill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7" name="TextBox 56"/>
                <p:cNvSpPr txBox="1"/>
                <p:nvPr/>
              </p:nvSpPr>
              <p:spPr>
                <a:xfrm>
                  <a:off x="3834933" y="1882204"/>
                  <a:ext cx="736868" cy="3693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4 </m:t>
                        </m:r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𝑐𝑚</m:t>
                        </m:r>
                      </m:oMath>
                    </m:oMathPara>
                  </a14:m>
                  <a:endParaRPr lang="en-GB" dirty="0">
                    <a:latin typeface="Comic Sans MS" panose="030F0702030302020204" pitchFamily="66" charset="0"/>
                  </a:endParaRPr>
                </a:p>
              </p:txBody>
            </p:sp>
          </mc:Choice>
          <mc:Fallback xmlns="">
            <p:sp>
              <p:nvSpPr>
                <p:cNvPr id="57" name="TextBox 56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834933" y="1882204"/>
                  <a:ext cx="736868" cy="369332"/>
                </a:xfrm>
                <a:prstGeom prst="rect">
                  <a:avLst/>
                </a:prstGeom>
                <a:blipFill>
                  <a:blip r:embed="rId10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</p:grpSp>
    </p:spTree>
    <p:extLst>
      <p:ext uri="{BB962C8B-B14F-4D97-AF65-F5344CB8AC3E}">
        <p14:creationId xmlns:p14="http://schemas.microsoft.com/office/powerpoint/2010/main" val="8611028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</p:bld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0" y="45720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prstClr val="black"/>
                </a:solidFill>
                <a:latin typeface="Candara" panose="020E0502030303020204" pitchFamily="34" charset="0"/>
              </a:rPr>
              <a:t>Calculate the area of the triangle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566983" y="452736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prstClr val="black"/>
                </a:solidFill>
                <a:latin typeface="Candara" panose="020E0502030303020204" pitchFamily="34" charset="0"/>
              </a:rPr>
              <a:t>Calculate the area of the triangle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/>
              <p:cNvSpPr/>
              <p:nvPr/>
            </p:nvSpPr>
            <p:spPr>
              <a:xfrm>
                <a:off x="4566982" y="5192444"/>
                <a:ext cx="4572001" cy="46166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16 </m:t>
                      </m:r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𝑐</m:t>
                      </m:r>
                      <m:sSup>
                        <m:sSupPr>
                          <m:ctrlP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𝑚</m:t>
                          </m:r>
                        </m:e>
                        <m:sup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en-US" sz="2400" b="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12" name="Rectangle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66982" y="5192444"/>
                <a:ext cx="4572001" cy="461665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21" name="Group 20"/>
          <p:cNvGrpSpPr/>
          <p:nvPr/>
        </p:nvGrpSpPr>
        <p:grpSpPr>
          <a:xfrm rot="4063036">
            <a:off x="169601" y="2245012"/>
            <a:ext cx="4116099" cy="1860327"/>
            <a:chOff x="271934" y="1389769"/>
            <a:chExt cx="4116099" cy="1860327"/>
          </a:xfrm>
        </p:grpSpPr>
        <p:cxnSp>
          <p:nvCxnSpPr>
            <p:cNvPr id="13" name="Straight Connector 12"/>
            <p:cNvCxnSpPr/>
            <p:nvPr/>
          </p:nvCxnSpPr>
          <p:spPr>
            <a:xfrm>
              <a:off x="1018149" y="2622130"/>
              <a:ext cx="2755392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Straight Connector 40"/>
            <p:cNvCxnSpPr/>
            <p:nvPr/>
          </p:nvCxnSpPr>
          <p:spPr>
            <a:xfrm>
              <a:off x="560949" y="1484681"/>
              <a:ext cx="457200" cy="1137449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Straight Connector 41"/>
            <p:cNvCxnSpPr/>
            <p:nvPr/>
          </p:nvCxnSpPr>
          <p:spPr>
            <a:xfrm>
              <a:off x="573024" y="1484680"/>
              <a:ext cx="3200517" cy="1137449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3" name="TextBox 42"/>
                <p:cNvSpPr txBox="1"/>
                <p:nvPr/>
              </p:nvSpPr>
              <p:spPr>
                <a:xfrm rot="17536964">
                  <a:off x="2061313" y="2696996"/>
                  <a:ext cx="736868" cy="3693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4 </m:t>
                        </m:r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𝑐𝑚</m:t>
                        </m:r>
                      </m:oMath>
                    </m:oMathPara>
                  </a14:m>
                  <a:endParaRPr lang="en-GB" dirty="0">
                    <a:latin typeface="Comic Sans MS" panose="030F0702030302020204" pitchFamily="66" charset="0"/>
                  </a:endParaRPr>
                </a:p>
              </p:txBody>
            </p:sp>
          </mc:Choice>
          <mc:Fallback xmlns="">
            <p:sp>
              <p:nvSpPr>
                <p:cNvPr id="43" name="TextBox 42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 rot="17536964">
                  <a:off x="2061313" y="2696996"/>
                  <a:ext cx="736868" cy="369332"/>
                </a:xfrm>
                <a:prstGeom prst="rect">
                  <a:avLst/>
                </a:prstGeom>
                <a:blipFill>
                  <a:blip r:embed="rId3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4" name="TextBox 43"/>
                <p:cNvSpPr txBox="1"/>
                <p:nvPr/>
              </p:nvSpPr>
              <p:spPr>
                <a:xfrm rot="17536964">
                  <a:off x="0" y="2053404"/>
                  <a:ext cx="913199" cy="3693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2.5 </m:t>
                        </m:r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𝑐𝑚</m:t>
                        </m:r>
                      </m:oMath>
                    </m:oMathPara>
                  </a14:m>
                  <a:endParaRPr lang="en-GB" dirty="0">
                    <a:latin typeface="Comic Sans MS" panose="030F0702030302020204" pitchFamily="66" charset="0"/>
                  </a:endParaRPr>
                </a:p>
              </p:txBody>
            </p:sp>
          </mc:Choice>
          <mc:Fallback xmlns="">
            <p:sp>
              <p:nvSpPr>
                <p:cNvPr id="44" name="TextBox 43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 rot="17536964">
                  <a:off x="0" y="2053404"/>
                  <a:ext cx="913199" cy="369332"/>
                </a:xfrm>
                <a:prstGeom prst="rect">
                  <a:avLst/>
                </a:prstGeom>
                <a:blipFill>
                  <a:blip r:embed="rId4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5" name="TextBox 44"/>
                <p:cNvSpPr txBox="1"/>
                <p:nvPr/>
              </p:nvSpPr>
              <p:spPr>
                <a:xfrm rot="17536964">
                  <a:off x="1939245" y="1573537"/>
                  <a:ext cx="736868" cy="3693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6 </m:t>
                        </m:r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𝑐𝑚</m:t>
                        </m:r>
                      </m:oMath>
                    </m:oMathPara>
                  </a14:m>
                  <a:endParaRPr lang="en-GB" dirty="0">
                    <a:latin typeface="Comic Sans MS" panose="030F0702030302020204" pitchFamily="66" charset="0"/>
                  </a:endParaRPr>
                </a:p>
              </p:txBody>
            </p:sp>
          </mc:Choice>
          <mc:Fallback xmlns="">
            <p:sp>
              <p:nvSpPr>
                <p:cNvPr id="45" name="TextBox 44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 rot="17536964">
                  <a:off x="1939245" y="1573537"/>
                  <a:ext cx="736868" cy="369332"/>
                </a:xfrm>
                <a:prstGeom prst="rect">
                  <a:avLst/>
                </a:prstGeom>
                <a:blipFill>
                  <a:blip r:embed="rId5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19" name="Straight Arrow Connector 18"/>
            <p:cNvCxnSpPr/>
            <p:nvPr/>
          </p:nvCxnSpPr>
          <p:spPr>
            <a:xfrm>
              <a:off x="3867164" y="1508297"/>
              <a:ext cx="0" cy="1188699"/>
            </a:xfrm>
            <a:prstGeom prst="straightConnector1">
              <a:avLst/>
            </a:prstGeom>
            <a:ln w="38100">
              <a:solidFill>
                <a:schemeClr val="tx1"/>
              </a:solidFill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6" name="TextBox 45"/>
                <p:cNvSpPr txBox="1"/>
                <p:nvPr/>
              </p:nvSpPr>
              <p:spPr>
                <a:xfrm rot="17536964">
                  <a:off x="3834933" y="1882203"/>
                  <a:ext cx="736868" cy="3693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2 </m:t>
                        </m:r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𝑐𝑚</m:t>
                        </m:r>
                      </m:oMath>
                    </m:oMathPara>
                  </a14:m>
                  <a:endParaRPr lang="en-GB" dirty="0">
                    <a:latin typeface="Comic Sans MS" panose="030F0702030302020204" pitchFamily="66" charset="0"/>
                  </a:endParaRPr>
                </a:p>
              </p:txBody>
            </p:sp>
          </mc:Choice>
          <mc:Fallback xmlns="">
            <p:sp>
              <p:nvSpPr>
                <p:cNvPr id="46" name="TextBox 45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 rot="17536964">
                  <a:off x="3834933" y="1882203"/>
                  <a:ext cx="736868" cy="369332"/>
                </a:xfrm>
                <a:prstGeom prst="rect">
                  <a:avLst/>
                </a:prstGeom>
                <a:blipFill>
                  <a:blip r:embed="rId6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27" name="Group 26"/>
          <p:cNvGrpSpPr/>
          <p:nvPr/>
        </p:nvGrpSpPr>
        <p:grpSpPr>
          <a:xfrm rot="4063036">
            <a:off x="4828995" y="2022661"/>
            <a:ext cx="4149530" cy="1983779"/>
            <a:chOff x="238503" y="1266316"/>
            <a:chExt cx="4149530" cy="1983779"/>
          </a:xfrm>
        </p:grpSpPr>
        <p:cxnSp>
          <p:nvCxnSpPr>
            <p:cNvPr id="28" name="Straight Connector 27"/>
            <p:cNvCxnSpPr/>
            <p:nvPr/>
          </p:nvCxnSpPr>
          <p:spPr>
            <a:xfrm>
              <a:off x="1018149" y="2622130"/>
              <a:ext cx="2755392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8"/>
            <p:cNvCxnSpPr/>
            <p:nvPr/>
          </p:nvCxnSpPr>
          <p:spPr>
            <a:xfrm>
              <a:off x="560949" y="1484681"/>
              <a:ext cx="457200" cy="1137449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Connector 29"/>
            <p:cNvCxnSpPr/>
            <p:nvPr/>
          </p:nvCxnSpPr>
          <p:spPr>
            <a:xfrm>
              <a:off x="573024" y="1484680"/>
              <a:ext cx="3200517" cy="1137449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1" name="TextBox 30"/>
                <p:cNvSpPr txBox="1"/>
                <p:nvPr/>
              </p:nvSpPr>
              <p:spPr>
                <a:xfrm rot="17536964">
                  <a:off x="2061313" y="2696995"/>
                  <a:ext cx="736868" cy="3693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8 </m:t>
                        </m:r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𝑐𝑚</m:t>
                        </m:r>
                      </m:oMath>
                    </m:oMathPara>
                  </a14:m>
                  <a:endParaRPr lang="en-GB" dirty="0">
                    <a:latin typeface="Comic Sans MS" panose="030F0702030302020204" pitchFamily="66" charset="0"/>
                  </a:endParaRPr>
                </a:p>
              </p:txBody>
            </p:sp>
          </mc:Choice>
          <mc:Fallback xmlns="">
            <p:sp>
              <p:nvSpPr>
                <p:cNvPr id="31" name="TextBox 30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 rot="17536964">
                  <a:off x="2061313" y="2696995"/>
                  <a:ext cx="736868" cy="369332"/>
                </a:xfrm>
                <a:prstGeom prst="rect">
                  <a:avLst/>
                </a:prstGeom>
                <a:blipFill>
                  <a:blip r:embed="rId7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2" name="TextBox 31"/>
                <p:cNvSpPr txBox="1"/>
                <p:nvPr/>
              </p:nvSpPr>
              <p:spPr>
                <a:xfrm rot="17536964">
                  <a:off x="54735" y="2134986"/>
                  <a:ext cx="736868" cy="3693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5 </m:t>
                        </m:r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𝑐𝑚</m:t>
                        </m:r>
                      </m:oMath>
                    </m:oMathPara>
                  </a14:m>
                  <a:endParaRPr lang="en-GB" dirty="0">
                    <a:latin typeface="Comic Sans MS" panose="030F0702030302020204" pitchFamily="66" charset="0"/>
                  </a:endParaRPr>
                </a:p>
              </p:txBody>
            </p:sp>
          </mc:Choice>
          <mc:Fallback xmlns="">
            <p:sp>
              <p:nvSpPr>
                <p:cNvPr id="32" name="TextBox 31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 rot="17536964">
                  <a:off x="54735" y="2134986"/>
                  <a:ext cx="736868" cy="369332"/>
                </a:xfrm>
                <a:prstGeom prst="rect">
                  <a:avLst/>
                </a:prstGeom>
                <a:blipFill>
                  <a:blip r:embed="rId8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3" name="TextBox 32"/>
                <p:cNvSpPr txBox="1"/>
                <p:nvPr/>
              </p:nvSpPr>
              <p:spPr>
                <a:xfrm rot="17536964">
                  <a:off x="1899437" y="1514205"/>
                  <a:ext cx="865109" cy="3693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12 </m:t>
                        </m:r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𝑐𝑚</m:t>
                        </m:r>
                      </m:oMath>
                    </m:oMathPara>
                  </a14:m>
                  <a:endParaRPr lang="en-GB" dirty="0">
                    <a:latin typeface="Comic Sans MS" panose="030F0702030302020204" pitchFamily="66" charset="0"/>
                  </a:endParaRPr>
                </a:p>
              </p:txBody>
            </p:sp>
          </mc:Choice>
          <mc:Fallback xmlns="">
            <p:sp>
              <p:nvSpPr>
                <p:cNvPr id="33" name="TextBox 32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 rot="17536964">
                  <a:off x="1899437" y="1514205"/>
                  <a:ext cx="865109" cy="369332"/>
                </a:xfrm>
                <a:prstGeom prst="rect">
                  <a:avLst/>
                </a:prstGeom>
                <a:blipFill>
                  <a:blip r:embed="rId9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34" name="Straight Arrow Connector 33"/>
            <p:cNvCxnSpPr/>
            <p:nvPr/>
          </p:nvCxnSpPr>
          <p:spPr>
            <a:xfrm>
              <a:off x="3867164" y="1508297"/>
              <a:ext cx="0" cy="1188699"/>
            </a:xfrm>
            <a:prstGeom prst="straightConnector1">
              <a:avLst/>
            </a:prstGeom>
            <a:ln w="38100">
              <a:solidFill>
                <a:schemeClr val="tx1"/>
              </a:solidFill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5" name="TextBox 34"/>
                <p:cNvSpPr txBox="1"/>
                <p:nvPr/>
              </p:nvSpPr>
              <p:spPr>
                <a:xfrm rot="17536964">
                  <a:off x="3834933" y="1882203"/>
                  <a:ext cx="736868" cy="3693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4 </m:t>
                        </m:r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𝑐𝑚</m:t>
                        </m:r>
                      </m:oMath>
                    </m:oMathPara>
                  </a14:m>
                  <a:endParaRPr lang="en-GB" dirty="0">
                    <a:latin typeface="Comic Sans MS" panose="030F0702030302020204" pitchFamily="66" charset="0"/>
                  </a:endParaRPr>
                </a:p>
              </p:txBody>
            </p:sp>
          </mc:Choice>
          <mc:Fallback xmlns="">
            <p:sp>
              <p:nvSpPr>
                <p:cNvPr id="35" name="TextBox 34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 rot="17536964">
                  <a:off x="3834933" y="1882203"/>
                  <a:ext cx="736868" cy="369332"/>
                </a:xfrm>
                <a:prstGeom prst="rect">
                  <a:avLst/>
                </a:prstGeom>
                <a:blipFill>
                  <a:blip r:embed="rId10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</p:grpSp>
    </p:spTree>
    <p:extLst>
      <p:ext uri="{BB962C8B-B14F-4D97-AF65-F5344CB8AC3E}">
        <p14:creationId xmlns:p14="http://schemas.microsoft.com/office/powerpoint/2010/main" val="13007642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</p:bld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0" y="457200"/>
            <a:ext cx="4572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prstClr val="black"/>
                </a:solidFill>
                <a:latin typeface="Candara" panose="020E0502030303020204" pitchFamily="34" charset="0"/>
              </a:rPr>
              <a:t>Calculate the area of the parallelogram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566983" y="452736"/>
            <a:ext cx="4572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prstClr val="black"/>
                </a:solidFill>
                <a:latin typeface="Candara" panose="020E0502030303020204" pitchFamily="34" charset="0"/>
              </a:rPr>
              <a:t>Calculate the area of the parallelogram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0" name="Rectangle 79"/>
              <p:cNvSpPr/>
              <p:nvPr/>
            </p:nvSpPr>
            <p:spPr>
              <a:xfrm>
                <a:off x="4566982" y="3482239"/>
                <a:ext cx="4572001" cy="46166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32 </m:t>
                      </m:r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𝑐</m:t>
                      </m:r>
                      <m:sSup>
                        <m:sSupPr>
                          <m:ctrlP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𝑚</m:t>
                          </m:r>
                        </m:e>
                        <m:sup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en-US" sz="2400" b="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80" name="Rectangle 7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66982" y="3482239"/>
                <a:ext cx="4572001" cy="461665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81" name="Straight Arrow Connector 80"/>
          <p:cNvCxnSpPr/>
          <p:nvPr/>
        </p:nvCxnSpPr>
        <p:spPr>
          <a:xfrm flipH="1">
            <a:off x="3822665" y="1518639"/>
            <a:ext cx="0" cy="1269991"/>
          </a:xfrm>
          <a:prstGeom prst="straightConnector1">
            <a:avLst/>
          </a:prstGeom>
          <a:ln w="38100"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0" name="Group 19"/>
          <p:cNvGrpSpPr/>
          <p:nvPr/>
        </p:nvGrpSpPr>
        <p:grpSpPr>
          <a:xfrm>
            <a:off x="-49045" y="1393326"/>
            <a:ext cx="4560558" cy="1848776"/>
            <a:chOff x="-157347" y="1393326"/>
            <a:chExt cx="4560558" cy="1848776"/>
          </a:xfrm>
        </p:grpSpPr>
        <p:grpSp>
          <p:nvGrpSpPr>
            <p:cNvPr id="17" name="Group 16"/>
            <p:cNvGrpSpPr/>
            <p:nvPr/>
          </p:nvGrpSpPr>
          <p:grpSpPr>
            <a:xfrm>
              <a:off x="640080" y="1393326"/>
              <a:ext cx="3763131" cy="1848776"/>
              <a:chOff x="640080" y="1393326"/>
              <a:chExt cx="3763131" cy="1848776"/>
            </a:xfrm>
          </p:grpSpPr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41" name="TextBox 40"/>
                  <p:cNvSpPr txBox="1"/>
                  <p:nvPr/>
                </p:nvSpPr>
                <p:spPr>
                  <a:xfrm>
                    <a:off x="1719072" y="2872770"/>
                    <a:ext cx="566928" cy="369332"/>
                  </a:xfrm>
                  <a:prstGeom prst="rect">
                    <a:avLst/>
                  </a:prstGeom>
                  <a:solidFill>
                    <a:schemeClr val="bg1"/>
                  </a:solidFill>
                </p:spPr>
                <p:txBody>
                  <a:bodyPr wrap="square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n-US" b="0" i="1" dirty="0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4 </m:t>
                          </m:r>
                          <m:r>
                            <a:rPr lang="en-US" b="0" i="1" dirty="0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𝑐𝑚</m:t>
                          </m:r>
                        </m:oMath>
                      </m:oMathPara>
                    </a14:m>
                    <a:endParaRPr lang="en-US" dirty="0">
                      <a:solidFill>
                        <a:prstClr val="black"/>
                      </a:solidFill>
                      <a:latin typeface="Candara" panose="020E0502030303020204" pitchFamily="34" charset="0"/>
                    </a:endParaRPr>
                  </a:p>
                </p:txBody>
              </p:sp>
            </mc:Choice>
            <mc:Fallback xmlns="">
              <p:sp>
                <p:nvSpPr>
                  <p:cNvPr id="41" name="TextBox 40"/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1719072" y="2872770"/>
                    <a:ext cx="566928" cy="369332"/>
                  </a:xfrm>
                  <a:prstGeom prst="rect">
                    <a:avLst/>
                  </a:prstGeom>
                  <a:blipFill>
                    <a:blip r:embed="rId3"/>
                    <a:stretch>
                      <a:fillRect r="-10753"/>
                    </a:stretch>
                  </a:blipFill>
                </p:spPr>
                <p:txBody>
                  <a:bodyPr/>
                  <a:lstStyle/>
                  <a:p>
                    <a:r>
                      <a:rPr lang="en-GB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42" name="TextBox 41"/>
                  <p:cNvSpPr txBox="1"/>
                  <p:nvPr/>
                </p:nvSpPr>
                <p:spPr>
                  <a:xfrm>
                    <a:off x="3836283" y="2009836"/>
                    <a:ext cx="566928" cy="369332"/>
                  </a:xfrm>
                  <a:prstGeom prst="rect">
                    <a:avLst/>
                  </a:prstGeom>
                  <a:solidFill>
                    <a:schemeClr val="bg1"/>
                  </a:solidFill>
                </p:spPr>
                <p:txBody>
                  <a:bodyPr wrap="square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n-US" i="1" dirty="0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en-US" b="0" i="1" dirty="0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US" b="0" i="1" dirty="0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𝑐𝑚</m:t>
                          </m:r>
                        </m:oMath>
                      </m:oMathPara>
                    </a14:m>
                    <a:endParaRPr lang="en-US" dirty="0">
                      <a:solidFill>
                        <a:prstClr val="black"/>
                      </a:solidFill>
                      <a:latin typeface="Candara" panose="020E0502030303020204" pitchFamily="34" charset="0"/>
                    </a:endParaRPr>
                  </a:p>
                </p:txBody>
              </p:sp>
            </mc:Choice>
            <mc:Fallback xmlns="">
              <p:sp>
                <p:nvSpPr>
                  <p:cNvPr id="42" name="TextBox 41"/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3836283" y="2009836"/>
                    <a:ext cx="566928" cy="369332"/>
                  </a:xfrm>
                  <a:prstGeom prst="rect">
                    <a:avLst/>
                  </a:prstGeom>
                  <a:blipFill>
                    <a:blip r:embed="rId4"/>
                    <a:stretch>
                      <a:fillRect r="-10753"/>
                    </a:stretch>
                  </a:blipFill>
                </p:spPr>
                <p:txBody>
                  <a:bodyPr/>
                  <a:lstStyle/>
                  <a:p>
                    <a:r>
                      <a:rPr lang="en-GB">
                        <a:noFill/>
                      </a:rPr>
                      <a:t> </a:t>
                    </a:r>
                  </a:p>
                </p:txBody>
              </p:sp>
            </mc:Fallback>
          </mc:AlternateContent>
          <p:sp>
            <p:nvSpPr>
              <p:cNvPr id="3" name="Parallelogram 2"/>
              <p:cNvSpPr/>
              <p:nvPr/>
            </p:nvSpPr>
            <p:spPr>
              <a:xfrm>
                <a:off x="640080" y="1544035"/>
                <a:ext cx="2938272" cy="1219200"/>
              </a:xfrm>
              <a:prstGeom prst="parallelogram">
                <a:avLst/>
              </a:prstGeom>
              <a:solidFill>
                <a:schemeClr val="bg1"/>
              </a:solidFill>
              <a:ln w="381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cxnSp>
            <p:nvCxnSpPr>
              <p:cNvPr id="7" name="Straight Connector 6"/>
              <p:cNvCxnSpPr/>
              <p:nvPr/>
            </p:nvCxnSpPr>
            <p:spPr>
              <a:xfrm flipH="1">
                <a:off x="3283236" y="2086579"/>
                <a:ext cx="195072" cy="134112"/>
              </a:xfrm>
              <a:prstGeom prst="line">
                <a:avLst/>
              </a:prstGeom>
              <a:ln w="381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3" name="Straight Connector 42"/>
              <p:cNvCxnSpPr/>
              <p:nvPr/>
            </p:nvCxnSpPr>
            <p:spPr>
              <a:xfrm>
                <a:off x="3460020" y="2118845"/>
                <a:ext cx="118332" cy="101846"/>
              </a:xfrm>
              <a:prstGeom prst="line">
                <a:avLst/>
              </a:prstGeom>
              <a:ln w="381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4" name="Straight Connector 43"/>
              <p:cNvCxnSpPr/>
              <p:nvPr/>
            </p:nvCxnSpPr>
            <p:spPr>
              <a:xfrm flipH="1">
                <a:off x="654606" y="2086579"/>
                <a:ext cx="195072" cy="134112"/>
              </a:xfrm>
              <a:prstGeom prst="line">
                <a:avLst/>
              </a:prstGeom>
              <a:ln w="381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5" name="Straight Connector 44"/>
              <p:cNvCxnSpPr/>
              <p:nvPr/>
            </p:nvCxnSpPr>
            <p:spPr>
              <a:xfrm>
                <a:off x="831390" y="2118845"/>
                <a:ext cx="118332" cy="101846"/>
              </a:xfrm>
              <a:prstGeom prst="line">
                <a:avLst/>
              </a:prstGeom>
              <a:ln w="381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16" name="Group 15"/>
              <p:cNvGrpSpPr/>
              <p:nvPr/>
            </p:nvGrpSpPr>
            <p:grpSpPr>
              <a:xfrm rot="4965193">
                <a:off x="2138443" y="1473828"/>
                <a:ext cx="295116" cy="134112"/>
                <a:chOff x="2188464" y="1427415"/>
                <a:chExt cx="295116" cy="134112"/>
              </a:xfrm>
            </p:grpSpPr>
            <p:cxnSp>
              <p:nvCxnSpPr>
                <p:cNvPr id="46" name="Straight Connector 45"/>
                <p:cNvCxnSpPr/>
                <p:nvPr/>
              </p:nvCxnSpPr>
              <p:spPr>
                <a:xfrm flipH="1">
                  <a:off x="2188464" y="1427415"/>
                  <a:ext cx="195072" cy="134112"/>
                </a:xfrm>
                <a:prstGeom prst="line">
                  <a:avLst/>
                </a:prstGeom>
                <a:ln w="381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7" name="Straight Connector 46"/>
                <p:cNvCxnSpPr/>
                <p:nvPr/>
              </p:nvCxnSpPr>
              <p:spPr>
                <a:xfrm>
                  <a:off x="2365248" y="1459681"/>
                  <a:ext cx="118332" cy="101846"/>
                </a:xfrm>
                <a:prstGeom prst="line">
                  <a:avLst/>
                </a:prstGeom>
                <a:ln w="381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50" name="Group 49"/>
              <p:cNvGrpSpPr/>
              <p:nvPr/>
            </p:nvGrpSpPr>
            <p:grpSpPr>
              <a:xfrm rot="4965193">
                <a:off x="2281719" y="1476980"/>
                <a:ext cx="295116" cy="134112"/>
                <a:chOff x="2188464" y="1427415"/>
                <a:chExt cx="295116" cy="134112"/>
              </a:xfrm>
            </p:grpSpPr>
            <p:cxnSp>
              <p:nvCxnSpPr>
                <p:cNvPr id="51" name="Straight Connector 50"/>
                <p:cNvCxnSpPr/>
                <p:nvPr/>
              </p:nvCxnSpPr>
              <p:spPr>
                <a:xfrm flipH="1">
                  <a:off x="2188464" y="1427415"/>
                  <a:ext cx="195072" cy="134112"/>
                </a:xfrm>
                <a:prstGeom prst="line">
                  <a:avLst/>
                </a:prstGeom>
                <a:ln w="381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2" name="Straight Connector 51"/>
                <p:cNvCxnSpPr/>
                <p:nvPr/>
              </p:nvCxnSpPr>
              <p:spPr>
                <a:xfrm>
                  <a:off x="2365248" y="1459681"/>
                  <a:ext cx="118332" cy="101846"/>
                </a:xfrm>
                <a:prstGeom prst="line">
                  <a:avLst/>
                </a:prstGeom>
                <a:ln w="381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53" name="Group 52"/>
              <p:cNvGrpSpPr/>
              <p:nvPr/>
            </p:nvGrpSpPr>
            <p:grpSpPr>
              <a:xfrm rot="4965193">
                <a:off x="1854978" y="2696177"/>
                <a:ext cx="295116" cy="134112"/>
                <a:chOff x="2188464" y="1427415"/>
                <a:chExt cx="295116" cy="134112"/>
              </a:xfrm>
            </p:grpSpPr>
            <p:cxnSp>
              <p:nvCxnSpPr>
                <p:cNvPr id="54" name="Straight Connector 53"/>
                <p:cNvCxnSpPr/>
                <p:nvPr/>
              </p:nvCxnSpPr>
              <p:spPr>
                <a:xfrm flipH="1">
                  <a:off x="2188464" y="1427415"/>
                  <a:ext cx="195072" cy="134112"/>
                </a:xfrm>
                <a:prstGeom prst="line">
                  <a:avLst/>
                </a:prstGeom>
                <a:ln w="381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5" name="Straight Connector 54"/>
                <p:cNvCxnSpPr/>
                <p:nvPr/>
              </p:nvCxnSpPr>
              <p:spPr>
                <a:xfrm>
                  <a:off x="2365248" y="1459681"/>
                  <a:ext cx="118332" cy="101846"/>
                </a:xfrm>
                <a:prstGeom prst="line">
                  <a:avLst/>
                </a:prstGeom>
                <a:ln w="381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56" name="Group 55"/>
              <p:cNvGrpSpPr/>
              <p:nvPr/>
            </p:nvGrpSpPr>
            <p:grpSpPr>
              <a:xfrm rot="4965193">
                <a:off x="2016942" y="2703938"/>
                <a:ext cx="295116" cy="134112"/>
                <a:chOff x="2188464" y="1427415"/>
                <a:chExt cx="295116" cy="134112"/>
              </a:xfrm>
            </p:grpSpPr>
            <p:cxnSp>
              <p:nvCxnSpPr>
                <p:cNvPr id="57" name="Straight Connector 56"/>
                <p:cNvCxnSpPr/>
                <p:nvPr/>
              </p:nvCxnSpPr>
              <p:spPr>
                <a:xfrm flipH="1">
                  <a:off x="2188464" y="1427415"/>
                  <a:ext cx="195072" cy="134112"/>
                </a:xfrm>
                <a:prstGeom prst="line">
                  <a:avLst/>
                </a:prstGeom>
                <a:ln w="381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8" name="Straight Connector 57"/>
                <p:cNvCxnSpPr/>
                <p:nvPr/>
              </p:nvCxnSpPr>
              <p:spPr>
                <a:xfrm>
                  <a:off x="2365248" y="1459681"/>
                  <a:ext cx="118332" cy="101846"/>
                </a:xfrm>
                <a:prstGeom prst="line">
                  <a:avLst/>
                </a:prstGeom>
                <a:ln w="381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cxnSp>
          <p:nvCxnSpPr>
            <p:cNvPr id="82" name="Straight Arrow Connector 81"/>
            <p:cNvCxnSpPr/>
            <p:nvPr/>
          </p:nvCxnSpPr>
          <p:spPr>
            <a:xfrm flipH="1">
              <a:off x="397407" y="1565488"/>
              <a:ext cx="307134" cy="1203921"/>
            </a:xfrm>
            <a:prstGeom prst="straightConnector1">
              <a:avLst/>
            </a:prstGeom>
            <a:ln w="38100">
              <a:solidFill>
                <a:schemeClr val="tx1"/>
              </a:solidFill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84" name="TextBox 83"/>
                <p:cNvSpPr txBox="1"/>
                <p:nvPr/>
              </p:nvSpPr>
              <p:spPr>
                <a:xfrm>
                  <a:off x="-157347" y="1826959"/>
                  <a:ext cx="566928" cy="369332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b="0" i="1" dirty="0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2.5 </m:t>
                        </m:r>
                        <m:r>
                          <a:rPr lang="en-US" b="0" i="1" dirty="0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𝑐𝑚</m:t>
                        </m:r>
                      </m:oMath>
                    </m:oMathPara>
                  </a14:m>
                  <a:endParaRPr lang="en-US" dirty="0">
                    <a:solidFill>
                      <a:prstClr val="black"/>
                    </a:solidFill>
                    <a:latin typeface="Candara" panose="020E0502030303020204" pitchFamily="34" charset="0"/>
                  </a:endParaRPr>
                </a:p>
              </p:txBody>
            </p:sp>
          </mc:Choice>
          <mc:Fallback xmlns="">
            <p:sp>
              <p:nvSpPr>
                <p:cNvPr id="84" name="TextBox 83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-157347" y="1826959"/>
                  <a:ext cx="566928" cy="369332"/>
                </a:xfrm>
                <a:prstGeom prst="rect">
                  <a:avLst/>
                </a:prstGeom>
                <a:blipFill>
                  <a:blip r:embed="rId5"/>
                  <a:stretch>
                    <a:fillRect r="-41935"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21" name="Group 20"/>
          <p:cNvGrpSpPr/>
          <p:nvPr/>
        </p:nvGrpSpPr>
        <p:grpSpPr>
          <a:xfrm>
            <a:off x="4694362" y="1386046"/>
            <a:ext cx="4389151" cy="1848776"/>
            <a:chOff x="4694362" y="1386046"/>
            <a:chExt cx="4389151" cy="1848776"/>
          </a:xfrm>
        </p:grpSpPr>
        <p:grpSp>
          <p:nvGrpSpPr>
            <p:cNvPr id="148" name="Group 147"/>
            <p:cNvGrpSpPr/>
            <p:nvPr/>
          </p:nvGrpSpPr>
          <p:grpSpPr>
            <a:xfrm>
              <a:off x="4694362" y="1386046"/>
              <a:ext cx="4389151" cy="1848776"/>
              <a:chOff x="-107394" y="1393326"/>
              <a:chExt cx="4389151" cy="1848776"/>
            </a:xfrm>
          </p:grpSpPr>
          <p:grpSp>
            <p:nvGrpSpPr>
              <p:cNvPr id="149" name="Group 148"/>
              <p:cNvGrpSpPr/>
              <p:nvPr/>
            </p:nvGrpSpPr>
            <p:grpSpPr>
              <a:xfrm>
                <a:off x="640080" y="1393326"/>
                <a:ext cx="3641677" cy="1848776"/>
                <a:chOff x="640080" y="1393326"/>
                <a:chExt cx="3641677" cy="1848776"/>
              </a:xfrm>
            </p:grpSpPr>
            <mc:AlternateContent xmlns:mc="http://schemas.openxmlformats.org/markup-compatibility/2006" xmlns:a14="http://schemas.microsoft.com/office/drawing/2010/main">
              <mc:Choice Requires="a14">
                <p:sp>
                  <p:nvSpPr>
                    <p:cNvPr id="152" name="TextBox 151"/>
                    <p:cNvSpPr txBox="1"/>
                    <p:nvPr/>
                  </p:nvSpPr>
                  <p:spPr>
                    <a:xfrm>
                      <a:off x="1719072" y="2872770"/>
                      <a:ext cx="566928" cy="369332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</p:spPr>
                  <p:txBody>
                    <a:bodyPr wrap="square" rtlCol="0">
                      <a:spAutoFit/>
                    </a:bodyPr>
                    <a:lstStyle/>
                    <a:p>
                      <a:pPr/>
                      <a14:m>
                        <m:oMathPara xmlns:m="http://schemas.openxmlformats.org/officeDocument/2006/math">
                          <m:oMathParaPr>
                            <m:jc m:val="centerGroup"/>
                          </m:oMathParaPr>
                          <m:oMath xmlns:m="http://schemas.openxmlformats.org/officeDocument/2006/math">
                            <m:r>
                              <a:rPr lang="en-US" b="0" i="1" dirty="0" smtClean="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</a:rPr>
                              <m:t>8 </m:t>
                            </m:r>
                            <m:r>
                              <a:rPr lang="en-US" b="0" i="1" dirty="0" smtClean="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</a:rPr>
                              <m:t>𝑐𝑚</m:t>
                            </m:r>
                          </m:oMath>
                        </m:oMathPara>
                      </a14:m>
                      <a:endParaRPr lang="en-US" dirty="0">
                        <a:solidFill>
                          <a:prstClr val="black"/>
                        </a:solidFill>
                        <a:latin typeface="Candara" panose="020E0502030303020204" pitchFamily="34" charset="0"/>
                      </a:endParaRPr>
                    </a:p>
                  </p:txBody>
                </p:sp>
              </mc:Choice>
              <mc:Fallback xmlns="">
                <p:sp>
                  <p:nvSpPr>
                    <p:cNvPr id="152" name="TextBox 151"/>
                    <p:cNvSpPr txBox="1">
                      <a:spLocks noRot="1" noChangeAspect="1" noMove="1" noResize="1" noEditPoints="1" noAdjustHandles="1" noChangeArrowheads="1" noChangeShapeType="1" noTextEdit="1"/>
                    </p:cNvSpPr>
                    <p:nvPr/>
                  </p:nvSpPr>
                  <p:spPr>
                    <a:xfrm>
                      <a:off x="1719072" y="2872770"/>
                      <a:ext cx="566928" cy="369332"/>
                    </a:xfrm>
                    <a:prstGeom prst="rect">
                      <a:avLst/>
                    </a:prstGeom>
                    <a:blipFill>
                      <a:blip r:embed="rId6"/>
                      <a:stretch>
                        <a:fillRect r="-10753"/>
                      </a:stretch>
                    </a:blipFill>
                  </p:spPr>
                  <p:txBody>
                    <a:bodyPr/>
                    <a:lstStyle/>
                    <a:p>
                      <a:r>
                        <a:rPr lang="en-GB">
                          <a:noFill/>
                        </a:rPr>
                        <a:t> </a:t>
                      </a:r>
                    </a:p>
                  </p:txBody>
                </p:sp>
              </mc:Fallback>
            </mc:AlternateContent>
            <mc:AlternateContent xmlns:mc="http://schemas.openxmlformats.org/markup-compatibility/2006" xmlns:a14="http://schemas.microsoft.com/office/drawing/2010/main">
              <mc:Choice Requires="a14">
                <p:sp>
                  <p:nvSpPr>
                    <p:cNvPr id="153" name="TextBox 152"/>
                    <p:cNvSpPr txBox="1"/>
                    <p:nvPr/>
                  </p:nvSpPr>
                  <p:spPr>
                    <a:xfrm>
                      <a:off x="3714829" y="1909193"/>
                      <a:ext cx="566928" cy="369332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</p:spPr>
                  <p:txBody>
                    <a:bodyPr wrap="square" rtlCol="0">
                      <a:spAutoFit/>
                    </a:bodyPr>
                    <a:lstStyle/>
                    <a:p>
                      <a:pPr/>
                      <a14:m>
                        <m:oMathPara xmlns:m="http://schemas.openxmlformats.org/officeDocument/2006/math">
                          <m:oMathParaPr>
                            <m:jc m:val="centerGroup"/>
                          </m:oMathParaPr>
                          <m:oMath xmlns:m="http://schemas.openxmlformats.org/officeDocument/2006/math">
                            <m:r>
                              <a:rPr lang="en-US" b="0" i="1" dirty="0" smtClean="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</a:rPr>
                              <m:t>4 </m:t>
                            </m:r>
                            <m:r>
                              <a:rPr lang="en-US" b="0" i="1" dirty="0" smtClean="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</a:rPr>
                              <m:t>𝑐𝑚</m:t>
                            </m:r>
                          </m:oMath>
                        </m:oMathPara>
                      </a14:m>
                      <a:endParaRPr lang="en-US" dirty="0">
                        <a:solidFill>
                          <a:prstClr val="black"/>
                        </a:solidFill>
                        <a:latin typeface="Candara" panose="020E0502030303020204" pitchFamily="34" charset="0"/>
                      </a:endParaRPr>
                    </a:p>
                  </p:txBody>
                </p:sp>
              </mc:Choice>
              <mc:Fallback xmlns="">
                <p:sp>
                  <p:nvSpPr>
                    <p:cNvPr id="153" name="TextBox 152"/>
                    <p:cNvSpPr txBox="1">
                      <a:spLocks noRot="1" noChangeAspect="1" noMove="1" noResize="1" noEditPoints="1" noAdjustHandles="1" noChangeArrowheads="1" noChangeShapeType="1" noTextEdit="1"/>
                    </p:cNvSpPr>
                    <p:nvPr/>
                  </p:nvSpPr>
                  <p:spPr>
                    <a:xfrm>
                      <a:off x="3714829" y="1909193"/>
                      <a:ext cx="566928" cy="369332"/>
                    </a:xfrm>
                    <a:prstGeom prst="rect">
                      <a:avLst/>
                    </a:prstGeom>
                    <a:blipFill>
                      <a:blip r:embed="rId7"/>
                      <a:stretch>
                        <a:fillRect r="-10753"/>
                      </a:stretch>
                    </a:blipFill>
                  </p:spPr>
                  <p:txBody>
                    <a:bodyPr/>
                    <a:lstStyle/>
                    <a:p>
                      <a:r>
                        <a:rPr lang="en-GB">
                          <a:noFill/>
                        </a:rPr>
                        <a:t> </a:t>
                      </a:r>
                    </a:p>
                  </p:txBody>
                </p:sp>
              </mc:Fallback>
            </mc:AlternateContent>
            <p:sp>
              <p:nvSpPr>
                <p:cNvPr id="154" name="Parallelogram 153"/>
                <p:cNvSpPr/>
                <p:nvPr/>
              </p:nvSpPr>
              <p:spPr>
                <a:xfrm>
                  <a:off x="640080" y="1544035"/>
                  <a:ext cx="2938272" cy="1219200"/>
                </a:xfrm>
                <a:prstGeom prst="parallelogram">
                  <a:avLst/>
                </a:prstGeom>
                <a:solidFill>
                  <a:schemeClr val="bg1"/>
                </a:solidFill>
                <a:ln w="381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cxnSp>
              <p:nvCxnSpPr>
                <p:cNvPr id="155" name="Straight Connector 154"/>
                <p:cNvCxnSpPr/>
                <p:nvPr/>
              </p:nvCxnSpPr>
              <p:spPr>
                <a:xfrm flipH="1">
                  <a:off x="3283236" y="2086579"/>
                  <a:ext cx="195072" cy="134112"/>
                </a:xfrm>
                <a:prstGeom prst="line">
                  <a:avLst/>
                </a:prstGeom>
                <a:ln w="381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56" name="Straight Connector 155"/>
                <p:cNvCxnSpPr/>
                <p:nvPr/>
              </p:nvCxnSpPr>
              <p:spPr>
                <a:xfrm>
                  <a:off x="3460020" y="2118845"/>
                  <a:ext cx="118332" cy="101846"/>
                </a:xfrm>
                <a:prstGeom prst="line">
                  <a:avLst/>
                </a:prstGeom>
                <a:ln w="381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57" name="Straight Connector 156"/>
                <p:cNvCxnSpPr/>
                <p:nvPr/>
              </p:nvCxnSpPr>
              <p:spPr>
                <a:xfrm flipH="1">
                  <a:off x="654606" y="2086579"/>
                  <a:ext cx="195072" cy="134112"/>
                </a:xfrm>
                <a:prstGeom prst="line">
                  <a:avLst/>
                </a:prstGeom>
                <a:ln w="381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58" name="Straight Connector 157"/>
                <p:cNvCxnSpPr/>
                <p:nvPr/>
              </p:nvCxnSpPr>
              <p:spPr>
                <a:xfrm>
                  <a:off x="831390" y="2118845"/>
                  <a:ext cx="118332" cy="101846"/>
                </a:xfrm>
                <a:prstGeom prst="line">
                  <a:avLst/>
                </a:prstGeom>
                <a:ln w="381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grpSp>
              <p:nvGrpSpPr>
                <p:cNvPr id="159" name="Group 158"/>
                <p:cNvGrpSpPr/>
                <p:nvPr/>
              </p:nvGrpSpPr>
              <p:grpSpPr>
                <a:xfrm rot="4965193">
                  <a:off x="2138443" y="1473828"/>
                  <a:ext cx="295116" cy="134112"/>
                  <a:chOff x="2188464" y="1427415"/>
                  <a:chExt cx="295116" cy="134112"/>
                </a:xfrm>
              </p:grpSpPr>
              <p:cxnSp>
                <p:nvCxnSpPr>
                  <p:cNvPr id="169" name="Straight Connector 168"/>
                  <p:cNvCxnSpPr/>
                  <p:nvPr/>
                </p:nvCxnSpPr>
                <p:spPr>
                  <a:xfrm flipH="1">
                    <a:off x="2188464" y="1427415"/>
                    <a:ext cx="195072" cy="134112"/>
                  </a:xfrm>
                  <a:prstGeom prst="line">
                    <a:avLst/>
                  </a:prstGeom>
                  <a:ln w="38100"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70" name="Straight Connector 169"/>
                  <p:cNvCxnSpPr/>
                  <p:nvPr/>
                </p:nvCxnSpPr>
                <p:spPr>
                  <a:xfrm>
                    <a:off x="2365248" y="1459681"/>
                    <a:ext cx="118332" cy="101846"/>
                  </a:xfrm>
                  <a:prstGeom prst="line">
                    <a:avLst/>
                  </a:prstGeom>
                  <a:ln w="38100"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grpSp>
              <p:nvGrpSpPr>
                <p:cNvPr id="160" name="Group 159"/>
                <p:cNvGrpSpPr/>
                <p:nvPr/>
              </p:nvGrpSpPr>
              <p:grpSpPr>
                <a:xfrm rot="4965193">
                  <a:off x="2281719" y="1476980"/>
                  <a:ext cx="295116" cy="134112"/>
                  <a:chOff x="2188464" y="1427415"/>
                  <a:chExt cx="295116" cy="134112"/>
                </a:xfrm>
              </p:grpSpPr>
              <p:cxnSp>
                <p:nvCxnSpPr>
                  <p:cNvPr id="167" name="Straight Connector 166"/>
                  <p:cNvCxnSpPr/>
                  <p:nvPr/>
                </p:nvCxnSpPr>
                <p:spPr>
                  <a:xfrm flipH="1">
                    <a:off x="2188464" y="1427415"/>
                    <a:ext cx="195072" cy="134112"/>
                  </a:xfrm>
                  <a:prstGeom prst="line">
                    <a:avLst/>
                  </a:prstGeom>
                  <a:ln w="38100"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68" name="Straight Connector 167"/>
                  <p:cNvCxnSpPr/>
                  <p:nvPr/>
                </p:nvCxnSpPr>
                <p:spPr>
                  <a:xfrm>
                    <a:off x="2365248" y="1459681"/>
                    <a:ext cx="118332" cy="101846"/>
                  </a:xfrm>
                  <a:prstGeom prst="line">
                    <a:avLst/>
                  </a:prstGeom>
                  <a:ln w="38100"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grpSp>
              <p:nvGrpSpPr>
                <p:cNvPr id="161" name="Group 160"/>
                <p:cNvGrpSpPr/>
                <p:nvPr/>
              </p:nvGrpSpPr>
              <p:grpSpPr>
                <a:xfrm rot="4965193">
                  <a:off x="1854978" y="2696177"/>
                  <a:ext cx="295116" cy="134112"/>
                  <a:chOff x="2188464" y="1427415"/>
                  <a:chExt cx="295116" cy="134112"/>
                </a:xfrm>
              </p:grpSpPr>
              <p:cxnSp>
                <p:nvCxnSpPr>
                  <p:cNvPr id="165" name="Straight Connector 164"/>
                  <p:cNvCxnSpPr/>
                  <p:nvPr/>
                </p:nvCxnSpPr>
                <p:spPr>
                  <a:xfrm flipH="1">
                    <a:off x="2188464" y="1427415"/>
                    <a:ext cx="195072" cy="134112"/>
                  </a:xfrm>
                  <a:prstGeom prst="line">
                    <a:avLst/>
                  </a:prstGeom>
                  <a:ln w="38100"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66" name="Straight Connector 165"/>
                  <p:cNvCxnSpPr/>
                  <p:nvPr/>
                </p:nvCxnSpPr>
                <p:spPr>
                  <a:xfrm>
                    <a:off x="2365248" y="1459681"/>
                    <a:ext cx="118332" cy="101846"/>
                  </a:xfrm>
                  <a:prstGeom prst="line">
                    <a:avLst/>
                  </a:prstGeom>
                  <a:ln w="38100"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grpSp>
              <p:nvGrpSpPr>
                <p:cNvPr id="162" name="Group 161"/>
                <p:cNvGrpSpPr/>
                <p:nvPr/>
              </p:nvGrpSpPr>
              <p:grpSpPr>
                <a:xfrm rot="4965193">
                  <a:off x="2016942" y="2703938"/>
                  <a:ext cx="295116" cy="134112"/>
                  <a:chOff x="2188464" y="1427415"/>
                  <a:chExt cx="295116" cy="134112"/>
                </a:xfrm>
              </p:grpSpPr>
              <p:cxnSp>
                <p:nvCxnSpPr>
                  <p:cNvPr id="163" name="Straight Connector 162"/>
                  <p:cNvCxnSpPr/>
                  <p:nvPr/>
                </p:nvCxnSpPr>
                <p:spPr>
                  <a:xfrm flipH="1">
                    <a:off x="2188464" y="1427415"/>
                    <a:ext cx="195072" cy="134112"/>
                  </a:xfrm>
                  <a:prstGeom prst="line">
                    <a:avLst/>
                  </a:prstGeom>
                  <a:ln w="38100"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64" name="Straight Connector 163"/>
                  <p:cNvCxnSpPr/>
                  <p:nvPr/>
                </p:nvCxnSpPr>
                <p:spPr>
                  <a:xfrm>
                    <a:off x="2365248" y="1459681"/>
                    <a:ext cx="118332" cy="101846"/>
                  </a:xfrm>
                  <a:prstGeom prst="line">
                    <a:avLst/>
                  </a:prstGeom>
                  <a:ln w="38100"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</p:grpSp>
          <p:cxnSp>
            <p:nvCxnSpPr>
              <p:cNvPr id="150" name="Straight Arrow Connector 149"/>
              <p:cNvCxnSpPr/>
              <p:nvPr/>
            </p:nvCxnSpPr>
            <p:spPr>
              <a:xfrm flipH="1">
                <a:off x="397407" y="1565488"/>
                <a:ext cx="307134" cy="1203921"/>
              </a:xfrm>
              <a:prstGeom prst="straightConnector1">
                <a:avLst/>
              </a:prstGeom>
              <a:ln w="38100">
                <a:solidFill>
                  <a:schemeClr val="tx1"/>
                </a:solidFill>
                <a:headEnd type="triangle"/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151" name="TextBox 150"/>
                  <p:cNvSpPr txBox="1"/>
                  <p:nvPr/>
                </p:nvSpPr>
                <p:spPr>
                  <a:xfrm>
                    <a:off x="-107394" y="1866158"/>
                    <a:ext cx="566928" cy="369332"/>
                  </a:xfrm>
                  <a:prstGeom prst="rect">
                    <a:avLst/>
                  </a:prstGeom>
                  <a:solidFill>
                    <a:schemeClr val="bg1"/>
                  </a:solidFill>
                </p:spPr>
                <p:txBody>
                  <a:bodyPr wrap="square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n-US" b="0" i="1" dirty="0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5 </m:t>
                          </m:r>
                          <m:r>
                            <a:rPr lang="en-US" b="0" i="1" dirty="0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𝑐𝑚</m:t>
                          </m:r>
                        </m:oMath>
                      </m:oMathPara>
                    </a14:m>
                    <a:endParaRPr lang="en-US" dirty="0">
                      <a:solidFill>
                        <a:prstClr val="black"/>
                      </a:solidFill>
                      <a:latin typeface="Candara" panose="020E0502030303020204" pitchFamily="34" charset="0"/>
                    </a:endParaRPr>
                  </a:p>
                </p:txBody>
              </p:sp>
            </mc:Choice>
            <mc:Fallback xmlns="">
              <p:sp>
                <p:nvSpPr>
                  <p:cNvPr id="151" name="TextBox 150"/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-107394" y="1866158"/>
                    <a:ext cx="566928" cy="369332"/>
                  </a:xfrm>
                  <a:prstGeom prst="rect">
                    <a:avLst/>
                  </a:prstGeom>
                  <a:blipFill>
                    <a:blip r:embed="rId8"/>
                    <a:stretch>
                      <a:fillRect r="-10753"/>
                    </a:stretch>
                  </a:blipFill>
                </p:spPr>
                <p:txBody>
                  <a:bodyPr/>
                  <a:lstStyle/>
                  <a:p>
                    <a:r>
                      <a:rPr lang="en-GB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  <p:cxnSp>
          <p:nvCxnSpPr>
            <p:cNvPr id="171" name="Straight Arrow Connector 170"/>
            <p:cNvCxnSpPr/>
            <p:nvPr/>
          </p:nvCxnSpPr>
          <p:spPr>
            <a:xfrm flipH="1">
              <a:off x="8516585" y="1525172"/>
              <a:ext cx="0" cy="1269991"/>
            </a:xfrm>
            <a:prstGeom prst="straightConnector1">
              <a:avLst/>
            </a:prstGeom>
            <a:ln w="38100">
              <a:solidFill>
                <a:schemeClr val="tx1"/>
              </a:solidFill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2734287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80" grpId="0"/>
    </p:bld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0" y="457200"/>
                <a:ext cx="4572000" cy="8309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solidFill>
                      <a:prstClr val="black"/>
                    </a:solidFill>
                    <a:latin typeface="Candara" panose="020E0502030303020204" pitchFamily="34" charset="0"/>
                  </a:rPr>
                  <a:t>The area of the parallelogram is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8 </m:t>
                    </m:r>
                    <m:r>
                      <a:rPr lang="en-US" sz="2400" b="0" i="1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𝑐</m:t>
                    </m:r>
                    <m:sSup>
                      <m:sSupPr>
                        <m:ctrlPr>
                          <a:rPr lang="en-US" sz="2400" b="0" i="1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400" b="0" i="1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𝑚</m:t>
                        </m:r>
                      </m:e>
                      <m:sup>
                        <m:r>
                          <a:rPr lang="en-US" sz="2400" b="0" i="1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r>
                  <a:rPr lang="en-US" sz="2400" dirty="0">
                    <a:solidFill>
                      <a:prstClr val="black"/>
                    </a:solidFill>
                    <a:latin typeface="Candara" panose="020E0502030303020204" pitchFamily="34" charset="0"/>
                  </a:rPr>
                  <a:t>. Find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endParaRPr lang="en-US" sz="2400" dirty="0">
                  <a:solidFill>
                    <a:prstClr val="black"/>
                  </a:solidFill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457200"/>
                <a:ext cx="4572000" cy="830997"/>
              </a:xfrm>
              <a:prstGeom prst="rect">
                <a:avLst/>
              </a:prstGeom>
              <a:blipFill>
                <a:blip r:embed="rId2"/>
                <a:stretch>
                  <a:fillRect l="-2000" t="-5882" b="-1617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4566983" y="452736"/>
                <a:ext cx="4572000" cy="8309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solidFill>
                      <a:prstClr val="black"/>
                    </a:solidFill>
                    <a:latin typeface="Candara" panose="020E0502030303020204" pitchFamily="34" charset="0"/>
                  </a:rPr>
                  <a:t>The area of the parallelogram is </a:t>
                </a:r>
                <a14:m>
                  <m:oMath xmlns:m="http://schemas.openxmlformats.org/officeDocument/2006/math">
                    <m:r>
                      <a:rPr lang="en-US" sz="2400" i="1" dirty="0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3</m:t>
                    </m:r>
                    <m:r>
                      <a:rPr lang="en-US" sz="2400" b="0" i="1" dirty="0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2</m:t>
                    </m:r>
                    <m:r>
                      <a:rPr lang="en-US" sz="2400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sz="2400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𝑐</m:t>
                    </m:r>
                    <m:sSup>
                      <m:sSupPr>
                        <m:ctrlPr>
                          <a:rPr lang="en-US" sz="24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4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𝑚</m:t>
                        </m:r>
                      </m:e>
                      <m:sup>
                        <m:r>
                          <a:rPr lang="en-US" sz="24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r>
                  <a:rPr lang="en-US" sz="2400" dirty="0">
                    <a:solidFill>
                      <a:prstClr val="black"/>
                    </a:solidFill>
                    <a:latin typeface="Candara" panose="020E0502030303020204" pitchFamily="34" charset="0"/>
                  </a:rPr>
                  <a:t>. Find </a:t>
                </a:r>
                <a14:m>
                  <m:oMath xmlns:m="http://schemas.openxmlformats.org/officeDocument/2006/math">
                    <m:r>
                      <a:rPr lang="en-US" sz="2400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endParaRPr lang="en-US" sz="2400" dirty="0">
                  <a:solidFill>
                    <a:prstClr val="black"/>
                  </a:solidFill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66983" y="452736"/>
                <a:ext cx="4572000" cy="830997"/>
              </a:xfrm>
              <a:prstGeom prst="rect">
                <a:avLst/>
              </a:prstGeom>
              <a:blipFill>
                <a:blip r:embed="rId3"/>
                <a:stretch>
                  <a:fillRect l="-2000" t="-5839" b="-1532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0" name="Rectangle 79"/>
              <p:cNvSpPr/>
              <p:nvPr/>
            </p:nvSpPr>
            <p:spPr>
              <a:xfrm>
                <a:off x="4566982" y="3482239"/>
                <a:ext cx="4572001" cy="46166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𝑥</m:t>
                      </m:r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=8</m:t>
                      </m:r>
                    </m:oMath>
                  </m:oMathPara>
                </a14:m>
                <a:endParaRPr lang="en-US" sz="2400" b="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80" name="Rectangle 7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66982" y="3482239"/>
                <a:ext cx="4572001" cy="461665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81" name="Straight Arrow Connector 80"/>
          <p:cNvCxnSpPr/>
          <p:nvPr/>
        </p:nvCxnSpPr>
        <p:spPr>
          <a:xfrm flipH="1">
            <a:off x="3822665" y="1518639"/>
            <a:ext cx="0" cy="1269991"/>
          </a:xfrm>
          <a:prstGeom prst="straightConnector1">
            <a:avLst/>
          </a:prstGeom>
          <a:ln w="38100"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0" name="Group 19"/>
          <p:cNvGrpSpPr/>
          <p:nvPr/>
        </p:nvGrpSpPr>
        <p:grpSpPr>
          <a:xfrm>
            <a:off x="-49045" y="1393326"/>
            <a:ext cx="4560558" cy="1848776"/>
            <a:chOff x="-157347" y="1393326"/>
            <a:chExt cx="4560558" cy="1848776"/>
          </a:xfrm>
        </p:grpSpPr>
        <p:grpSp>
          <p:nvGrpSpPr>
            <p:cNvPr id="17" name="Group 16"/>
            <p:cNvGrpSpPr/>
            <p:nvPr/>
          </p:nvGrpSpPr>
          <p:grpSpPr>
            <a:xfrm>
              <a:off x="640080" y="1393326"/>
              <a:ext cx="3763131" cy="1848776"/>
              <a:chOff x="640080" y="1393326"/>
              <a:chExt cx="3763131" cy="1848776"/>
            </a:xfrm>
          </p:grpSpPr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41" name="TextBox 40"/>
                  <p:cNvSpPr txBox="1"/>
                  <p:nvPr/>
                </p:nvSpPr>
                <p:spPr>
                  <a:xfrm>
                    <a:off x="1719072" y="2872770"/>
                    <a:ext cx="566928" cy="369332"/>
                  </a:xfrm>
                  <a:prstGeom prst="rect">
                    <a:avLst/>
                  </a:prstGeom>
                  <a:solidFill>
                    <a:schemeClr val="bg1"/>
                  </a:solidFill>
                </p:spPr>
                <p:txBody>
                  <a:bodyPr wrap="square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n-US" b="0" i="1" dirty="0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b="0" i="1" dirty="0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US" b="0" i="1" dirty="0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𝑐𝑚</m:t>
                          </m:r>
                        </m:oMath>
                      </m:oMathPara>
                    </a14:m>
                    <a:endParaRPr lang="en-US" dirty="0">
                      <a:solidFill>
                        <a:prstClr val="black"/>
                      </a:solidFill>
                      <a:latin typeface="Candara" panose="020E0502030303020204" pitchFamily="34" charset="0"/>
                    </a:endParaRPr>
                  </a:p>
                </p:txBody>
              </p:sp>
            </mc:Choice>
            <mc:Fallback xmlns="">
              <p:sp>
                <p:nvSpPr>
                  <p:cNvPr id="41" name="TextBox 40"/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1719072" y="2872770"/>
                    <a:ext cx="566928" cy="369332"/>
                  </a:xfrm>
                  <a:prstGeom prst="rect">
                    <a:avLst/>
                  </a:prstGeom>
                  <a:blipFill>
                    <a:blip r:embed="rId5"/>
                    <a:stretch>
                      <a:fillRect r="-11828"/>
                    </a:stretch>
                  </a:blipFill>
                </p:spPr>
                <p:txBody>
                  <a:bodyPr/>
                  <a:lstStyle/>
                  <a:p>
                    <a:r>
                      <a:rPr lang="en-GB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42" name="TextBox 41"/>
                  <p:cNvSpPr txBox="1"/>
                  <p:nvPr/>
                </p:nvSpPr>
                <p:spPr>
                  <a:xfrm>
                    <a:off x="3836283" y="2009836"/>
                    <a:ext cx="566928" cy="369332"/>
                  </a:xfrm>
                  <a:prstGeom prst="rect">
                    <a:avLst/>
                  </a:prstGeom>
                  <a:solidFill>
                    <a:schemeClr val="bg1"/>
                  </a:solidFill>
                </p:spPr>
                <p:txBody>
                  <a:bodyPr wrap="square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n-US" b="0" i="1" dirty="0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2 </m:t>
                          </m:r>
                          <m:r>
                            <a:rPr lang="en-US" b="0" i="1" dirty="0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𝑐𝑚</m:t>
                          </m:r>
                        </m:oMath>
                      </m:oMathPara>
                    </a14:m>
                    <a:endParaRPr lang="en-US" dirty="0">
                      <a:solidFill>
                        <a:prstClr val="black"/>
                      </a:solidFill>
                      <a:latin typeface="Candara" panose="020E0502030303020204" pitchFamily="34" charset="0"/>
                    </a:endParaRPr>
                  </a:p>
                </p:txBody>
              </p:sp>
            </mc:Choice>
            <mc:Fallback xmlns="">
              <p:sp>
                <p:nvSpPr>
                  <p:cNvPr id="42" name="TextBox 41"/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3836283" y="2009836"/>
                    <a:ext cx="566928" cy="369332"/>
                  </a:xfrm>
                  <a:prstGeom prst="rect">
                    <a:avLst/>
                  </a:prstGeom>
                  <a:blipFill>
                    <a:blip r:embed="rId6"/>
                    <a:stretch>
                      <a:fillRect r="-10753"/>
                    </a:stretch>
                  </a:blipFill>
                </p:spPr>
                <p:txBody>
                  <a:bodyPr/>
                  <a:lstStyle/>
                  <a:p>
                    <a:r>
                      <a:rPr lang="en-GB">
                        <a:noFill/>
                      </a:rPr>
                      <a:t> </a:t>
                    </a:r>
                  </a:p>
                </p:txBody>
              </p:sp>
            </mc:Fallback>
          </mc:AlternateContent>
          <p:sp>
            <p:nvSpPr>
              <p:cNvPr id="3" name="Parallelogram 2"/>
              <p:cNvSpPr/>
              <p:nvPr/>
            </p:nvSpPr>
            <p:spPr>
              <a:xfrm>
                <a:off x="640080" y="1544035"/>
                <a:ext cx="2938272" cy="1219200"/>
              </a:xfrm>
              <a:prstGeom prst="parallelogram">
                <a:avLst/>
              </a:prstGeom>
              <a:solidFill>
                <a:schemeClr val="bg1"/>
              </a:solidFill>
              <a:ln w="381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cxnSp>
            <p:nvCxnSpPr>
              <p:cNvPr id="7" name="Straight Connector 6"/>
              <p:cNvCxnSpPr/>
              <p:nvPr/>
            </p:nvCxnSpPr>
            <p:spPr>
              <a:xfrm flipH="1">
                <a:off x="3283236" y="2086579"/>
                <a:ext cx="195072" cy="134112"/>
              </a:xfrm>
              <a:prstGeom prst="line">
                <a:avLst/>
              </a:prstGeom>
              <a:ln w="381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3" name="Straight Connector 42"/>
              <p:cNvCxnSpPr/>
              <p:nvPr/>
            </p:nvCxnSpPr>
            <p:spPr>
              <a:xfrm>
                <a:off x="3460020" y="2118845"/>
                <a:ext cx="118332" cy="101846"/>
              </a:xfrm>
              <a:prstGeom prst="line">
                <a:avLst/>
              </a:prstGeom>
              <a:ln w="381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4" name="Straight Connector 43"/>
              <p:cNvCxnSpPr/>
              <p:nvPr/>
            </p:nvCxnSpPr>
            <p:spPr>
              <a:xfrm flipH="1">
                <a:off x="654606" y="2086579"/>
                <a:ext cx="195072" cy="134112"/>
              </a:xfrm>
              <a:prstGeom prst="line">
                <a:avLst/>
              </a:prstGeom>
              <a:ln w="381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5" name="Straight Connector 44"/>
              <p:cNvCxnSpPr/>
              <p:nvPr/>
            </p:nvCxnSpPr>
            <p:spPr>
              <a:xfrm>
                <a:off x="831390" y="2118845"/>
                <a:ext cx="118332" cy="101846"/>
              </a:xfrm>
              <a:prstGeom prst="line">
                <a:avLst/>
              </a:prstGeom>
              <a:ln w="381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16" name="Group 15"/>
              <p:cNvGrpSpPr/>
              <p:nvPr/>
            </p:nvGrpSpPr>
            <p:grpSpPr>
              <a:xfrm rot="4965193">
                <a:off x="2138443" y="1473828"/>
                <a:ext cx="295116" cy="134112"/>
                <a:chOff x="2188464" y="1427415"/>
                <a:chExt cx="295116" cy="134112"/>
              </a:xfrm>
            </p:grpSpPr>
            <p:cxnSp>
              <p:nvCxnSpPr>
                <p:cNvPr id="46" name="Straight Connector 45"/>
                <p:cNvCxnSpPr/>
                <p:nvPr/>
              </p:nvCxnSpPr>
              <p:spPr>
                <a:xfrm flipH="1">
                  <a:off x="2188464" y="1427415"/>
                  <a:ext cx="195072" cy="134112"/>
                </a:xfrm>
                <a:prstGeom prst="line">
                  <a:avLst/>
                </a:prstGeom>
                <a:ln w="381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7" name="Straight Connector 46"/>
                <p:cNvCxnSpPr/>
                <p:nvPr/>
              </p:nvCxnSpPr>
              <p:spPr>
                <a:xfrm>
                  <a:off x="2365248" y="1459681"/>
                  <a:ext cx="118332" cy="101846"/>
                </a:xfrm>
                <a:prstGeom prst="line">
                  <a:avLst/>
                </a:prstGeom>
                <a:ln w="381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50" name="Group 49"/>
              <p:cNvGrpSpPr/>
              <p:nvPr/>
            </p:nvGrpSpPr>
            <p:grpSpPr>
              <a:xfrm rot="4965193">
                <a:off x="2281719" y="1476980"/>
                <a:ext cx="295116" cy="134112"/>
                <a:chOff x="2188464" y="1427415"/>
                <a:chExt cx="295116" cy="134112"/>
              </a:xfrm>
            </p:grpSpPr>
            <p:cxnSp>
              <p:nvCxnSpPr>
                <p:cNvPr id="51" name="Straight Connector 50"/>
                <p:cNvCxnSpPr/>
                <p:nvPr/>
              </p:nvCxnSpPr>
              <p:spPr>
                <a:xfrm flipH="1">
                  <a:off x="2188464" y="1427415"/>
                  <a:ext cx="195072" cy="134112"/>
                </a:xfrm>
                <a:prstGeom prst="line">
                  <a:avLst/>
                </a:prstGeom>
                <a:ln w="381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2" name="Straight Connector 51"/>
                <p:cNvCxnSpPr/>
                <p:nvPr/>
              </p:nvCxnSpPr>
              <p:spPr>
                <a:xfrm>
                  <a:off x="2365248" y="1459681"/>
                  <a:ext cx="118332" cy="101846"/>
                </a:xfrm>
                <a:prstGeom prst="line">
                  <a:avLst/>
                </a:prstGeom>
                <a:ln w="381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53" name="Group 52"/>
              <p:cNvGrpSpPr/>
              <p:nvPr/>
            </p:nvGrpSpPr>
            <p:grpSpPr>
              <a:xfrm rot="4965193">
                <a:off x="1854978" y="2696177"/>
                <a:ext cx="295116" cy="134112"/>
                <a:chOff x="2188464" y="1427415"/>
                <a:chExt cx="295116" cy="134112"/>
              </a:xfrm>
            </p:grpSpPr>
            <p:cxnSp>
              <p:nvCxnSpPr>
                <p:cNvPr id="54" name="Straight Connector 53"/>
                <p:cNvCxnSpPr/>
                <p:nvPr/>
              </p:nvCxnSpPr>
              <p:spPr>
                <a:xfrm flipH="1">
                  <a:off x="2188464" y="1427415"/>
                  <a:ext cx="195072" cy="134112"/>
                </a:xfrm>
                <a:prstGeom prst="line">
                  <a:avLst/>
                </a:prstGeom>
                <a:ln w="381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5" name="Straight Connector 54"/>
                <p:cNvCxnSpPr/>
                <p:nvPr/>
              </p:nvCxnSpPr>
              <p:spPr>
                <a:xfrm>
                  <a:off x="2365248" y="1459681"/>
                  <a:ext cx="118332" cy="101846"/>
                </a:xfrm>
                <a:prstGeom prst="line">
                  <a:avLst/>
                </a:prstGeom>
                <a:ln w="381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56" name="Group 55"/>
              <p:cNvGrpSpPr/>
              <p:nvPr/>
            </p:nvGrpSpPr>
            <p:grpSpPr>
              <a:xfrm rot="4965193">
                <a:off x="2016942" y="2703938"/>
                <a:ext cx="295116" cy="134112"/>
                <a:chOff x="2188464" y="1427415"/>
                <a:chExt cx="295116" cy="134112"/>
              </a:xfrm>
            </p:grpSpPr>
            <p:cxnSp>
              <p:nvCxnSpPr>
                <p:cNvPr id="57" name="Straight Connector 56"/>
                <p:cNvCxnSpPr/>
                <p:nvPr/>
              </p:nvCxnSpPr>
              <p:spPr>
                <a:xfrm flipH="1">
                  <a:off x="2188464" y="1427415"/>
                  <a:ext cx="195072" cy="134112"/>
                </a:xfrm>
                <a:prstGeom prst="line">
                  <a:avLst/>
                </a:prstGeom>
                <a:ln w="381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8" name="Straight Connector 57"/>
                <p:cNvCxnSpPr/>
                <p:nvPr/>
              </p:nvCxnSpPr>
              <p:spPr>
                <a:xfrm>
                  <a:off x="2365248" y="1459681"/>
                  <a:ext cx="118332" cy="101846"/>
                </a:xfrm>
                <a:prstGeom prst="line">
                  <a:avLst/>
                </a:prstGeom>
                <a:ln w="381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cxnSp>
          <p:nvCxnSpPr>
            <p:cNvPr id="82" name="Straight Arrow Connector 81"/>
            <p:cNvCxnSpPr/>
            <p:nvPr/>
          </p:nvCxnSpPr>
          <p:spPr>
            <a:xfrm flipH="1">
              <a:off x="397407" y="1565488"/>
              <a:ext cx="307134" cy="1203921"/>
            </a:xfrm>
            <a:prstGeom prst="straightConnector1">
              <a:avLst/>
            </a:prstGeom>
            <a:ln w="38100">
              <a:solidFill>
                <a:schemeClr val="tx1"/>
              </a:solidFill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84" name="TextBox 83"/>
                <p:cNvSpPr txBox="1"/>
                <p:nvPr/>
              </p:nvSpPr>
              <p:spPr>
                <a:xfrm>
                  <a:off x="-157347" y="1826959"/>
                  <a:ext cx="566928" cy="369332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b="0" i="1" dirty="0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2.5 </m:t>
                        </m:r>
                        <m:r>
                          <a:rPr lang="en-US" b="0" i="1" dirty="0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𝑐𝑚</m:t>
                        </m:r>
                      </m:oMath>
                    </m:oMathPara>
                  </a14:m>
                  <a:endParaRPr lang="en-US" dirty="0">
                    <a:solidFill>
                      <a:prstClr val="black"/>
                    </a:solidFill>
                    <a:latin typeface="Candara" panose="020E0502030303020204" pitchFamily="34" charset="0"/>
                  </a:endParaRPr>
                </a:p>
              </p:txBody>
            </p:sp>
          </mc:Choice>
          <mc:Fallback xmlns="">
            <p:sp>
              <p:nvSpPr>
                <p:cNvPr id="84" name="TextBox 83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-157347" y="1826959"/>
                  <a:ext cx="566928" cy="369332"/>
                </a:xfrm>
                <a:prstGeom prst="rect">
                  <a:avLst/>
                </a:prstGeom>
                <a:blipFill>
                  <a:blip r:embed="rId7"/>
                  <a:stretch>
                    <a:fillRect r="-41935"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21" name="Group 20"/>
          <p:cNvGrpSpPr/>
          <p:nvPr/>
        </p:nvGrpSpPr>
        <p:grpSpPr>
          <a:xfrm>
            <a:off x="4694362" y="1386046"/>
            <a:ext cx="4389151" cy="1848776"/>
            <a:chOff x="4694362" y="1386046"/>
            <a:chExt cx="4389151" cy="1848776"/>
          </a:xfrm>
        </p:grpSpPr>
        <p:grpSp>
          <p:nvGrpSpPr>
            <p:cNvPr id="148" name="Group 147"/>
            <p:cNvGrpSpPr/>
            <p:nvPr/>
          </p:nvGrpSpPr>
          <p:grpSpPr>
            <a:xfrm>
              <a:off x="4694362" y="1386046"/>
              <a:ext cx="4389151" cy="1848776"/>
              <a:chOff x="-107394" y="1393326"/>
              <a:chExt cx="4389151" cy="1848776"/>
            </a:xfrm>
          </p:grpSpPr>
          <p:grpSp>
            <p:nvGrpSpPr>
              <p:cNvPr id="149" name="Group 148"/>
              <p:cNvGrpSpPr/>
              <p:nvPr/>
            </p:nvGrpSpPr>
            <p:grpSpPr>
              <a:xfrm>
                <a:off x="640080" y="1393326"/>
                <a:ext cx="3641677" cy="1848776"/>
                <a:chOff x="640080" y="1393326"/>
                <a:chExt cx="3641677" cy="1848776"/>
              </a:xfrm>
            </p:grpSpPr>
            <mc:AlternateContent xmlns:mc="http://schemas.openxmlformats.org/markup-compatibility/2006" xmlns:a14="http://schemas.microsoft.com/office/drawing/2010/main">
              <mc:Choice Requires="a14">
                <p:sp>
                  <p:nvSpPr>
                    <p:cNvPr id="152" name="TextBox 151"/>
                    <p:cNvSpPr txBox="1"/>
                    <p:nvPr/>
                  </p:nvSpPr>
                  <p:spPr>
                    <a:xfrm>
                      <a:off x="1719072" y="2872770"/>
                      <a:ext cx="566928" cy="369332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</p:spPr>
                  <p:txBody>
                    <a:bodyPr wrap="square" rtlCol="0">
                      <a:spAutoFit/>
                    </a:bodyPr>
                    <a:lstStyle/>
                    <a:p>
                      <a:pPr/>
                      <a14:m>
                        <m:oMathPara xmlns:m="http://schemas.openxmlformats.org/officeDocument/2006/math">
                          <m:oMathParaPr>
                            <m:jc m:val="centerGroup"/>
                          </m:oMathParaPr>
                          <m:oMath xmlns:m="http://schemas.openxmlformats.org/officeDocument/2006/math">
                            <m:r>
                              <a:rPr lang="en-US" b="0" i="1" dirty="0" smtClean="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</a:rPr>
                              <m:t>𝑥</m:t>
                            </m:r>
                            <m:r>
                              <a:rPr lang="en-US" b="0" i="1" dirty="0" smtClean="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</a:rPr>
                              <m:t> </m:t>
                            </m:r>
                            <m:r>
                              <a:rPr lang="en-US" b="0" i="1" dirty="0" smtClean="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</a:rPr>
                              <m:t>𝑐𝑚</m:t>
                            </m:r>
                          </m:oMath>
                        </m:oMathPara>
                      </a14:m>
                      <a:endParaRPr lang="en-US" dirty="0">
                        <a:solidFill>
                          <a:prstClr val="black"/>
                        </a:solidFill>
                        <a:latin typeface="Candara" panose="020E0502030303020204" pitchFamily="34" charset="0"/>
                      </a:endParaRPr>
                    </a:p>
                  </p:txBody>
                </p:sp>
              </mc:Choice>
              <mc:Fallback xmlns="">
                <p:sp>
                  <p:nvSpPr>
                    <p:cNvPr id="152" name="TextBox 151"/>
                    <p:cNvSpPr txBox="1">
                      <a:spLocks noRot="1" noChangeAspect="1" noMove="1" noResize="1" noEditPoints="1" noAdjustHandles="1" noChangeArrowheads="1" noChangeShapeType="1" noTextEdit="1"/>
                    </p:cNvSpPr>
                    <p:nvPr/>
                  </p:nvSpPr>
                  <p:spPr>
                    <a:xfrm>
                      <a:off x="1719072" y="2872770"/>
                      <a:ext cx="566928" cy="369332"/>
                    </a:xfrm>
                    <a:prstGeom prst="rect">
                      <a:avLst/>
                    </a:prstGeom>
                    <a:blipFill>
                      <a:blip r:embed="rId8"/>
                      <a:stretch>
                        <a:fillRect r="-11828"/>
                      </a:stretch>
                    </a:blipFill>
                  </p:spPr>
                  <p:txBody>
                    <a:bodyPr/>
                    <a:lstStyle/>
                    <a:p>
                      <a:r>
                        <a:rPr lang="en-GB">
                          <a:noFill/>
                        </a:rPr>
                        <a:t> </a:t>
                      </a:r>
                    </a:p>
                  </p:txBody>
                </p:sp>
              </mc:Fallback>
            </mc:AlternateContent>
            <mc:AlternateContent xmlns:mc="http://schemas.openxmlformats.org/markup-compatibility/2006" xmlns:a14="http://schemas.microsoft.com/office/drawing/2010/main">
              <mc:Choice Requires="a14">
                <p:sp>
                  <p:nvSpPr>
                    <p:cNvPr id="153" name="TextBox 152"/>
                    <p:cNvSpPr txBox="1"/>
                    <p:nvPr/>
                  </p:nvSpPr>
                  <p:spPr>
                    <a:xfrm>
                      <a:off x="3714829" y="1909193"/>
                      <a:ext cx="566928" cy="369332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</p:spPr>
                  <p:txBody>
                    <a:bodyPr wrap="square" rtlCol="0">
                      <a:spAutoFit/>
                    </a:bodyPr>
                    <a:lstStyle/>
                    <a:p>
                      <a:pPr/>
                      <a14:m>
                        <m:oMathPara xmlns:m="http://schemas.openxmlformats.org/officeDocument/2006/math">
                          <m:oMathParaPr>
                            <m:jc m:val="centerGroup"/>
                          </m:oMathParaPr>
                          <m:oMath xmlns:m="http://schemas.openxmlformats.org/officeDocument/2006/math">
                            <m:r>
                              <a:rPr lang="en-US" b="0" i="1" dirty="0" smtClean="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</a:rPr>
                              <m:t>4 </m:t>
                            </m:r>
                            <m:r>
                              <a:rPr lang="en-US" b="0" i="1" dirty="0" smtClean="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</a:rPr>
                              <m:t>𝑐𝑚</m:t>
                            </m:r>
                          </m:oMath>
                        </m:oMathPara>
                      </a14:m>
                      <a:endParaRPr lang="en-US" dirty="0">
                        <a:solidFill>
                          <a:prstClr val="black"/>
                        </a:solidFill>
                        <a:latin typeface="Candara" panose="020E0502030303020204" pitchFamily="34" charset="0"/>
                      </a:endParaRPr>
                    </a:p>
                  </p:txBody>
                </p:sp>
              </mc:Choice>
              <mc:Fallback xmlns="">
                <p:sp>
                  <p:nvSpPr>
                    <p:cNvPr id="153" name="TextBox 152"/>
                    <p:cNvSpPr txBox="1">
                      <a:spLocks noRot="1" noChangeAspect="1" noMove="1" noResize="1" noEditPoints="1" noAdjustHandles="1" noChangeArrowheads="1" noChangeShapeType="1" noTextEdit="1"/>
                    </p:cNvSpPr>
                    <p:nvPr/>
                  </p:nvSpPr>
                  <p:spPr>
                    <a:xfrm>
                      <a:off x="3714829" y="1909193"/>
                      <a:ext cx="566928" cy="369332"/>
                    </a:xfrm>
                    <a:prstGeom prst="rect">
                      <a:avLst/>
                    </a:prstGeom>
                    <a:blipFill>
                      <a:blip r:embed="rId9"/>
                      <a:stretch>
                        <a:fillRect r="-10753"/>
                      </a:stretch>
                    </a:blipFill>
                  </p:spPr>
                  <p:txBody>
                    <a:bodyPr/>
                    <a:lstStyle/>
                    <a:p>
                      <a:r>
                        <a:rPr lang="en-GB">
                          <a:noFill/>
                        </a:rPr>
                        <a:t> </a:t>
                      </a:r>
                    </a:p>
                  </p:txBody>
                </p:sp>
              </mc:Fallback>
            </mc:AlternateContent>
            <p:sp>
              <p:nvSpPr>
                <p:cNvPr id="154" name="Parallelogram 153"/>
                <p:cNvSpPr/>
                <p:nvPr/>
              </p:nvSpPr>
              <p:spPr>
                <a:xfrm>
                  <a:off x="640080" y="1544035"/>
                  <a:ext cx="2938272" cy="1219200"/>
                </a:xfrm>
                <a:prstGeom prst="parallelogram">
                  <a:avLst/>
                </a:prstGeom>
                <a:solidFill>
                  <a:schemeClr val="bg1"/>
                </a:solidFill>
                <a:ln w="381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cxnSp>
              <p:nvCxnSpPr>
                <p:cNvPr id="155" name="Straight Connector 154"/>
                <p:cNvCxnSpPr/>
                <p:nvPr/>
              </p:nvCxnSpPr>
              <p:spPr>
                <a:xfrm flipH="1">
                  <a:off x="3283236" y="2086579"/>
                  <a:ext cx="195072" cy="134112"/>
                </a:xfrm>
                <a:prstGeom prst="line">
                  <a:avLst/>
                </a:prstGeom>
                <a:ln w="381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56" name="Straight Connector 155"/>
                <p:cNvCxnSpPr/>
                <p:nvPr/>
              </p:nvCxnSpPr>
              <p:spPr>
                <a:xfrm>
                  <a:off x="3460020" y="2118845"/>
                  <a:ext cx="118332" cy="101846"/>
                </a:xfrm>
                <a:prstGeom prst="line">
                  <a:avLst/>
                </a:prstGeom>
                <a:ln w="381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57" name="Straight Connector 156"/>
                <p:cNvCxnSpPr/>
                <p:nvPr/>
              </p:nvCxnSpPr>
              <p:spPr>
                <a:xfrm flipH="1">
                  <a:off x="654606" y="2086579"/>
                  <a:ext cx="195072" cy="134112"/>
                </a:xfrm>
                <a:prstGeom prst="line">
                  <a:avLst/>
                </a:prstGeom>
                <a:ln w="381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58" name="Straight Connector 157"/>
                <p:cNvCxnSpPr/>
                <p:nvPr/>
              </p:nvCxnSpPr>
              <p:spPr>
                <a:xfrm>
                  <a:off x="831390" y="2118845"/>
                  <a:ext cx="118332" cy="101846"/>
                </a:xfrm>
                <a:prstGeom prst="line">
                  <a:avLst/>
                </a:prstGeom>
                <a:ln w="381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grpSp>
              <p:nvGrpSpPr>
                <p:cNvPr id="159" name="Group 158"/>
                <p:cNvGrpSpPr/>
                <p:nvPr/>
              </p:nvGrpSpPr>
              <p:grpSpPr>
                <a:xfrm rot="4965193">
                  <a:off x="2138443" y="1473828"/>
                  <a:ext cx="295116" cy="134112"/>
                  <a:chOff x="2188464" y="1427415"/>
                  <a:chExt cx="295116" cy="134112"/>
                </a:xfrm>
              </p:grpSpPr>
              <p:cxnSp>
                <p:nvCxnSpPr>
                  <p:cNvPr id="169" name="Straight Connector 168"/>
                  <p:cNvCxnSpPr/>
                  <p:nvPr/>
                </p:nvCxnSpPr>
                <p:spPr>
                  <a:xfrm flipH="1">
                    <a:off x="2188464" y="1427415"/>
                    <a:ext cx="195072" cy="134112"/>
                  </a:xfrm>
                  <a:prstGeom prst="line">
                    <a:avLst/>
                  </a:prstGeom>
                  <a:ln w="38100"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70" name="Straight Connector 169"/>
                  <p:cNvCxnSpPr/>
                  <p:nvPr/>
                </p:nvCxnSpPr>
                <p:spPr>
                  <a:xfrm>
                    <a:off x="2365248" y="1459681"/>
                    <a:ext cx="118332" cy="101846"/>
                  </a:xfrm>
                  <a:prstGeom prst="line">
                    <a:avLst/>
                  </a:prstGeom>
                  <a:ln w="38100"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grpSp>
              <p:nvGrpSpPr>
                <p:cNvPr id="160" name="Group 159"/>
                <p:cNvGrpSpPr/>
                <p:nvPr/>
              </p:nvGrpSpPr>
              <p:grpSpPr>
                <a:xfrm rot="4965193">
                  <a:off x="2281719" y="1476980"/>
                  <a:ext cx="295116" cy="134112"/>
                  <a:chOff x="2188464" y="1427415"/>
                  <a:chExt cx="295116" cy="134112"/>
                </a:xfrm>
              </p:grpSpPr>
              <p:cxnSp>
                <p:nvCxnSpPr>
                  <p:cNvPr id="167" name="Straight Connector 166"/>
                  <p:cNvCxnSpPr/>
                  <p:nvPr/>
                </p:nvCxnSpPr>
                <p:spPr>
                  <a:xfrm flipH="1">
                    <a:off x="2188464" y="1427415"/>
                    <a:ext cx="195072" cy="134112"/>
                  </a:xfrm>
                  <a:prstGeom prst="line">
                    <a:avLst/>
                  </a:prstGeom>
                  <a:ln w="38100"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68" name="Straight Connector 167"/>
                  <p:cNvCxnSpPr/>
                  <p:nvPr/>
                </p:nvCxnSpPr>
                <p:spPr>
                  <a:xfrm>
                    <a:off x="2365248" y="1459681"/>
                    <a:ext cx="118332" cy="101846"/>
                  </a:xfrm>
                  <a:prstGeom prst="line">
                    <a:avLst/>
                  </a:prstGeom>
                  <a:ln w="38100"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grpSp>
              <p:nvGrpSpPr>
                <p:cNvPr id="161" name="Group 160"/>
                <p:cNvGrpSpPr/>
                <p:nvPr/>
              </p:nvGrpSpPr>
              <p:grpSpPr>
                <a:xfrm rot="4965193">
                  <a:off x="1854978" y="2696177"/>
                  <a:ext cx="295116" cy="134112"/>
                  <a:chOff x="2188464" y="1427415"/>
                  <a:chExt cx="295116" cy="134112"/>
                </a:xfrm>
              </p:grpSpPr>
              <p:cxnSp>
                <p:nvCxnSpPr>
                  <p:cNvPr id="165" name="Straight Connector 164"/>
                  <p:cNvCxnSpPr/>
                  <p:nvPr/>
                </p:nvCxnSpPr>
                <p:spPr>
                  <a:xfrm flipH="1">
                    <a:off x="2188464" y="1427415"/>
                    <a:ext cx="195072" cy="134112"/>
                  </a:xfrm>
                  <a:prstGeom prst="line">
                    <a:avLst/>
                  </a:prstGeom>
                  <a:ln w="38100"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66" name="Straight Connector 165"/>
                  <p:cNvCxnSpPr/>
                  <p:nvPr/>
                </p:nvCxnSpPr>
                <p:spPr>
                  <a:xfrm>
                    <a:off x="2365248" y="1459681"/>
                    <a:ext cx="118332" cy="101846"/>
                  </a:xfrm>
                  <a:prstGeom prst="line">
                    <a:avLst/>
                  </a:prstGeom>
                  <a:ln w="38100"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grpSp>
              <p:nvGrpSpPr>
                <p:cNvPr id="162" name="Group 161"/>
                <p:cNvGrpSpPr/>
                <p:nvPr/>
              </p:nvGrpSpPr>
              <p:grpSpPr>
                <a:xfrm rot="4965193">
                  <a:off x="2016942" y="2703938"/>
                  <a:ext cx="295116" cy="134112"/>
                  <a:chOff x="2188464" y="1427415"/>
                  <a:chExt cx="295116" cy="134112"/>
                </a:xfrm>
              </p:grpSpPr>
              <p:cxnSp>
                <p:nvCxnSpPr>
                  <p:cNvPr id="163" name="Straight Connector 162"/>
                  <p:cNvCxnSpPr/>
                  <p:nvPr/>
                </p:nvCxnSpPr>
                <p:spPr>
                  <a:xfrm flipH="1">
                    <a:off x="2188464" y="1427415"/>
                    <a:ext cx="195072" cy="134112"/>
                  </a:xfrm>
                  <a:prstGeom prst="line">
                    <a:avLst/>
                  </a:prstGeom>
                  <a:ln w="38100"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64" name="Straight Connector 163"/>
                  <p:cNvCxnSpPr/>
                  <p:nvPr/>
                </p:nvCxnSpPr>
                <p:spPr>
                  <a:xfrm>
                    <a:off x="2365248" y="1459681"/>
                    <a:ext cx="118332" cy="101846"/>
                  </a:xfrm>
                  <a:prstGeom prst="line">
                    <a:avLst/>
                  </a:prstGeom>
                  <a:ln w="38100"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</p:grpSp>
          <p:cxnSp>
            <p:nvCxnSpPr>
              <p:cNvPr id="150" name="Straight Arrow Connector 149"/>
              <p:cNvCxnSpPr/>
              <p:nvPr/>
            </p:nvCxnSpPr>
            <p:spPr>
              <a:xfrm flipH="1">
                <a:off x="397407" y="1565488"/>
                <a:ext cx="307134" cy="1203921"/>
              </a:xfrm>
              <a:prstGeom prst="straightConnector1">
                <a:avLst/>
              </a:prstGeom>
              <a:ln w="38100">
                <a:solidFill>
                  <a:schemeClr val="tx1"/>
                </a:solidFill>
                <a:headEnd type="triangle"/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151" name="TextBox 150"/>
                  <p:cNvSpPr txBox="1"/>
                  <p:nvPr/>
                </p:nvSpPr>
                <p:spPr>
                  <a:xfrm>
                    <a:off x="-107394" y="1866158"/>
                    <a:ext cx="566928" cy="369332"/>
                  </a:xfrm>
                  <a:prstGeom prst="rect">
                    <a:avLst/>
                  </a:prstGeom>
                  <a:solidFill>
                    <a:schemeClr val="bg1"/>
                  </a:solidFill>
                </p:spPr>
                <p:txBody>
                  <a:bodyPr wrap="square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n-US" b="0" i="1" dirty="0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5 </m:t>
                          </m:r>
                          <m:r>
                            <a:rPr lang="en-US" b="0" i="1" dirty="0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𝑐𝑚</m:t>
                          </m:r>
                        </m:oMath>
                      </m:oMathPara>
                    </a14:m>
                    <a:endParaRPr lang="en-US" dirty="0">
                      <a:solidFill>
                        <a:prstClr val="black"/>
                      </a:solidFill>
                      <a:latin typeface="Candara" panose="020E0502030303020204" pitchFamily="34" charset="0"/>
                    </a:endParaRPr>
                  </a:p>
                </p:txBody>
              </p:sp>
            </mc:Choice>
            <mc:Fallback xmlns="">
              <p:sp>
                <p:nvSpPr>
                  <p:cNvPr id="151" name="TextBox 150"/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-107394" y="1866158"/>
                    <a:ext cx="566928" cy="369332"/>
                  </a:xfrm>
                  <a:prstGeom prst="rect">
                    <a:avLst/>
                  </a:prstGeom>
                  <a:blipFill>
                    <a:blip r:embed="rId10"/>
                    <a:stretch>
                      <a:fillRect r="-10753"/>
                    </a:stretch>
                  </a:blipFill>
                </p:spPr>
                <p:txBody>
                  <a:bodyPr/>
                  <a:lstStyle/>
                  <a:p>
                    <a:r>
                      <a:rPr lang="en-GB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  <p:cxnSp>
          <p:nvCxnSpPr>
            <p:cNvPr id="171" name="Straight Arrow Connector 170"/>
            <p:cNvCxnSpPr/>
            <p:nvPr/>
          </p:nvCxnSpPr>
          <p:spPr>
            <a:xfrm flipH="1">
              <a:off x="8516585" y="1525172"/>
              <a:ext cx="0" cy="1269991"/>
            </a:xfrm>
            <a:prstGeom prst="straightConnector1">
              <a:avLst/>
            </a:prstGeom>
            <a:ln w="38100">
              <a:solidFill>
                <a:schemeClr val="tx1"/>
              </a:solidFill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10111975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80" grpId="0"/>
    </p:bld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0" y="457200"/>
            <a:ext cx="4572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prstClr val="black"/>
                </a:solidFill>
                <a:latin typeface="Candara" panose="020E0502030303020204" pitchFamily="34" charset="0"/>
              </a:rPr>
              <a:t>Calculate the area of the parallelogram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566983" y="452736"/>
            <a:ext cx="4572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prstClr val="black"/>
                </a:solidFill>
                <a:latin typeface="Candara" panose="020E0502030303020204" pitchFamily="34" charset="0"/>
              </a:rPr>
              <a:t>Calculate the area of the parallelogram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0" name="Rectangle 79"/>
              <p:cNvSpPr/>
              <p:nvPr/>
            </p:nvSpPr>
            <p:spPr>
              <a:xfrm>
                <a:off x="4566982" y="3482239"/>
                <a:ext cx="4572001" cy="46166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32 </m:t>
                      </m:r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𝑐</m:t>
                      </m:r>
                      <m:sSup>
                        <m:sSupPr>
                          <m:ctrlP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𝑚</m:t>
                          </m:r>
                        </m:e>
                        <m:sup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en-US" sz="2400" b="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80" name="Rectangle 7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66982" y="3482239"/>
                <a:ext cx="4572001" cy="461665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20" name="Group 19"/>
          <p:cNvGrpSpPr/>
          <p:nvPr/>
        </p:nvGrpSpPr>
        <p:grpSpPr>
          <a:xfrm>
            <a:off x="-49045" y="1393326"/>
            <a:ext cx="3735699" cy="1848776"/>
            <a:chOff x="-157347" y="1393326"/>
            <a:chExt cx="3735699" cy="1848776"/>
          </a:xfrm>
        </p:grpSpPr>
        <p:grpSp>
          <p:nvGrpSpPr>
            <p:cNvPr id="17" name="Group 16"/>
            <p:cNvGrpSpPr/>
            <p:nvPr/>
          </p:nvGrpSpPr>
          <p:grpSpPr>
            <a:xfrm>
              <a:off x="640080" y="1393326"/>
              <a:ext cx="2938272" cy="1848776"/>
              <a:chOff x="640080" y="1393326"/>
              <a:chExt cx="2938272" cy="1848776"/>
            </a:xfrm>
          </p:grpSpPr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41" name="TextBox 40"/>
                  <p:cNvSpPr txBox="1"/>
                  <p:nvPr/>
                </p:nvSpPr>
                <p:spPr>
                  <a:xfrm>
                    <a:off x="1719072" y="2872770"/>
                    <a:ext cx="566928" cy="369332"/>
                  </a:xfrm>
                  <a:prstGeom prst="rect">
                    <a:avLst/>
                  </a:prstGeom>
                  <a:solidFill>
                    <a:schemeClr val="bg1"/>
                  </a:solidFill>
                </p:spPr>
                <p:txBody>
                  <a:bodyPr wrap="square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n-US" b="0" i="1" dirty="0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4 </m:t>
                          </m:r>
                          <m:r>
                            <a:rPr lang="en-US" b="0" i="1" dirty="0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𝑐𝑚</m:t>
                          </m:r>
                        </m:oMath>
                      </m:oMathPara>
                    </a14:m>
                    <a:endParaRPr lang="en-US" dirty="0">
                      <a:solidFill>
                        <a:prstClr val="black"/>
                      </a:solidFill>
                      <a:latin typeface="Candara" panose="020E0502030303020204" pitchFamily="34" charset="0"/>
                    </a:endParaRPr>
                  </a:p>
                </p:txBody>
              </p:sp>
            </mc:Choice>
            <mc:Fallback xmlns="">
              <p:sp>
                <p:nvSpPr>
                  <p:cNvPr id="41" name="TextBox 40"/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1719072" y="2872770"/>
                    <a:ext cx="566928" cy="369332"/>
                  </a:xfrm>
                  <a:prstGeom prst="rect">
                    <a:avLst/>
                  </a:prstGeom>
                  <a:blipFill>
                    <a:blip r:embed="rId3"/>
                    <a:stretch>
                      <a:fillRect r="-10753"/>
                    </a:stretch>
                  </a:blipFill>
                </p:spPr>
                <p:txBody>
                  <a:bodyPr/>
                  <a:lstStyle/>
                  <a:p>
                    <a:r>
                      <a:rPr lang="en-GB">
                        <a:noFill/>
                      </a:rPr>
                      <a:t> </a:t>
                    </a:r>
                  </a:p>
                </p:txBody>
              </p:sp>
            </mc:Fallback>
          </mc:AlternateContent>
          <p:sp>
            <p:nvSpPr>
              <p:cNvPr id="3" name="Parallelogram 2"/>
              <p:cNvSpPr/>
              <p:nvPr/>
            </p:nvSpPr>
            <p:spPr>
              <a:xfrm>
                <a:off x="640080" y="1544035"/>
                <a:ext cx="2938272" cy="1219200"/>
              </a:xfrm>
              <a:prstGeom prst="parallelogram">
                <a:avLst/>
              </a:prstGeom>
              <a:solidFill>
                <a:schemeClr val="bg1"/>
              </a:solidFill>
              <a:ln w="381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cxnSp>
            <p:nvCxnSpPr>
              <p:cNvPr id="7" name="Straight Connector 6"/>
              <p:cNvCxnSpPr/>
              <p:nvPr/>
            </p:nvCxnSpPr>
            <p:spPr>
              <a:xfrm flipH="1">
                <a:off x="3283236" y="2086579"/>
                <a:ext cx="195072" cy="134112"/>
              </a:xfrm>
              <a:prstGeom prst="line">
                <a:avLst/>
              </a:prstGeom>
              <a:ln w="381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3" name="Straight Connector 42"/>
              <p:cNvCxnSpPr/>
              <p:nvPr/>
            </p:nvCxnSpPr>
            <p:spPr>
              <a:xfrm>
                <a:off x="3460020" y="2118845"/>
                <a:ext cx="118332" cy="101846"/>
              </a:xfrm>
              <a:prstGeom prst="line">
                <a:avLst/>
              </a:prstGeom>
              <a:ln w="381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4" name="Straight Connector 43"/>
              <p:cNvCxnSpPr/>
              <p:nvPr/>
            </p:nvCxnSpPr>
            <p:spPr>
              <a:xfrm flipH="1">
                <a:off x="654606" y="2086579"/>
                <a:ext cx="195072" cy="134112"/>
              </a:xfrm>
              <a:prstGeom prst="line">
                <a:avLst/>
              </a:prstGeom>
              <a:ln w="381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5" name="Straight Connector 44"/>
              <p:cNvCxnSpPr/>
              <p:nvPr/>
            </p:nvCxnSpPr>
            <p:spPr>
              <a:xfrm>
                <a:off x="831390" y="2118845"/>
                <a:ext cx="118332" cy="101846"/>
              </a:xfrm>
              <a:prstGeom prst="line">
                <a:avLst/>
              </a:prstGeom>
              <a:ln w="381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16" name="Group 15"/>
              <p:cNvGrpSpPr/>
              <p:nvPr/>
            </p:nvGrpSpPr>
            <p:grpSpPr>
              <a:xfrm rot="4965193">
                <a:off x="2138443" y="1473828"/>
                <a:ext cx="295116" cy="134112"/>
                <a:chOff x="2188464" y="1427415"/>
                <a:chExt cx="295116" cy="134112"/>
              </a:xfrm>
            </p:grpSpPr>
            <p:cxnSp>
              <p:nvCxnSpPr>
                <p:cNvPr id="46" name="Straight Connector 45"/>
                <p:cNvCxnSpPr/>
                <p:nvPr/>
              </p:nvCxnSpPr>
              <p:spPr>
                <a:xfrm flipH="1">
                  <a:off x="2188464" y="1427415"/>
                  <a:ext cx="195072" cy="134112"/>
                </a:xfrm>
                <a:prstGeom prst="line">
                  <a:avLst/>
                </a:prstGeom>
                <a:ln w="381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7" name="Straight Connector 46"/>
                <p:cNvCxnSpPr/>
                <p:nvPr/>
              </p:nvCxnSpPr>
              <p:spPr>
                <a:xfrm>
                  <a:off x="2365248" y="1459681"/>
                  <a:ext cx="118332" cy="101846"/>
                </a:xfrm>
                <a:prstGeom prst="line">
                  <a:avLst/>
                </a:prstGeom>
                <a:ln w="381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50" name="Group 49"/>
              <p:cNvGrpSpPr/>
              <p:nvPr/>
            </p:nvGrpSpPr>
            <p:grpSpPr>
              <a:xfrm rot="4965193">
                <a:off x="2281719" y="1476980"/>
                <a:ext cx="295116" cy="134112"/>
                <a:chOff x="2188464" y="1427415"/>
                <a:chExt cx="295116" cy="134112"/>
              </a:xfrm>
            </p:grpSpPr>
            <p:cxnSp>
              <p:nvCxnSpPr>
                <p:cNvPr id="51" name="Straight Connector 50"/>
                <p:cNvCxnSpPr/>
                <p:nvPr/>
              </p:nvCxnSpPr>
              <p:spPr>
                <a:xfrm flipH="1">
                  <a:off x="2188464" y="1427415"/>
                  <a:ext cx="195072" cy="134112"/>
                </a:xfrm>
                <a:prstGeom prst="line">
                  <a:avLst/>
                </a:prstGeom>
                <a:ln w="381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2" name="Straight Connector 51"/>
                <p:cNvCxnSpPr/>
                <p:nvPr/>
              </p:nvCxnSpPr>
              <p:spPr>
                <a:xfrm>
                  <a:off x="2365248" y="1459681"/>
                  <a:ext cx="118332" cy="101846"/>
                </a:xfrm>
                <a:prstGeom prst="line">
                  <a:avLst/>
                </a:prstGeom>
                <a:ln w="381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53" name="Group 52"/>
              <p:cNvGrpSpPr/>
              <p:nvPr/>
            </p:nvGrpSpPr>
            <p:grpSpPr>
              <a:xfrm rot="4965193">
                <a:off x="1854978" y="2696177"/>
                <a:ext cx="295116" cy="134112"/>
                <a:chOff x="2188464" y="1427415"/>
                <a:chExt cx="295116" cy="134112"/>
              </a:xfrm>
            </p:grpSpPr>
            <p:cxnSp>
              <p:nvCxnSpPr>
                <p:cNvPr id="54" name="Straight Connector 53"/>
                <p:cNvCxnSpPr/>
                <p:nvPr/>
              </p:nvCxnSpPr>
              <p:spPr>
                <a:xfrm flipH="1">
                  <a:off x="2188464" y="1427415"/>
                  <a:ext cx="195072" cy="134112"/>
                </a:xfrm>
                <a:prstGeom prst="line">
                  <a:avLst/>
                </a:prstGeom>
                <a:ln w="381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5" name="Straight Connector 54"/>
                <p:cNvCxnSpPr/>
                <p:nvPr/>
              </p:nvCxnSpPr>
              <p:spPr>
                <a:xfrm>
                  <a:off x="2365248" y="1459681"/>
                  <a:ext cx="118332" cy="101846"/>
                </a:xfrm>
                <a:prstGeom prst="line">
                  <a:avLst/>
                </a:prstGeom>
                <a:ln w="381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56" name="Group 55"/>
              <p:cNvGrpSpPr/>
              <p:nvPr/>
            </p:nvGrpSpPr>
            <p:grpSpPr>
              <a:xfrm rot="4965193">
                <a:off x="2016942" y="2703938"/>
                <a:ext cx="295116" cy="134112"/>
                <a:chOff x="2188464" y="1427415"/>
                <a:chExt cx="295116" cy="134112"/>
              </a:xfrm>
            </p:grpSpPr>
            <p:cxnSp>
              <p:nvCxnSpPr>
                <p:cNvPr id="57" name="Straight Connector 56"/>
                <p:cNvCxnSpPr/>
                <p:nvPr/>
              </p:nvCxnSpPr>
              <p:spPr>
                <a:xfrm flipH="1">
                  <a:off x="2188464" y="1427415"/>
                  <a:ext cx="195072" cy="134112"/>
                </a:xfrm>
                <a:prstGeom prst="line">
                  <a:avLst/>
                </a:prstGeom>
                <a:ln w="381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8" name="Straight Connector 57"/>
                <p:cNvCxnSpPr/>
                <p:nvPr/>
              </p:nvCxnSpPr>
              <p:spPr>
                <a:xfrm>
                  <a:off x="2365248" y="1459681"/>
                  <a:ext cx="118332" cy="101846"/>
                </a:xfrm>
                <a:prstGeom prst="line">
                  <a:avLst/>
                </a:prstGeom>
                <a:ln w="381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42" name="TextBox 41"/>
                  <p:cNvSpPr txBox="1"/>
                  <p:nvPr/>
                </p:nvSpPr>
                <p:spPr>
                  <a:xfrm>
                    <a:off x="2101666" y="1968175"/>
                    <a:ext cx="566928" cy="369332"/>
                  </a:xfrm>
                  <a:prstGeom prst="rect">
                    <a:avLst/>
                  </a:prstGeom>
                  <a:solidFill>
                    <a:schemeClr val="bg1"/>
                  </a:solidFill>
                </p:spPr>
                <p:txBody>
                  <a:bodyPr wrap="square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n-US" i="1" dirty="0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en-US" b="0" i="1" dirty="0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US" b="0" i="1" dirty="0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𝑐𝑚</m:t>
                          </m:r>
                        </m:oMath>
                      </m:oMathPara>
                    </a14:m>
                    <a:endParaRPr lang="en-US" dirty="0">
                      <a:solidFill>
                        <a:prstClr val="black"/>
                      </a:solidFill>
                      <a:latin typeface="Candara" panose="020E0502030303020204" pitchFamily="34" charset="0"/>
                    </a:endParaRPr>
                  </a:p>
                </p:txBody>
              </p:sp>
            </mc:Choice>
            <mc:Fallback xmlns="">
              <p:sp>
                <p:nvSpPr>
                  <p:cNvPr id="42" name="TextBox 41"/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2101666" y="1968175"/>
                    <a:ext cx="566928" cy="369332"/>
                  </a:xfrm>
                  <a:prstGeom prst="rect">
                    <a:avLst/>
                  </a:prstGeom>
                  <a:blipFill>
                    <a:blip r:embed="rId4"/>
                    <a:stretch>
                      <a:fillRect r="-10753"/>
                    </a:stretch>
                  </a:blipFill>
                </p:spPr>
                <p:txBody>
                  <a:bodyPr/>
                  <a:lstStyle/>
                  <a:p>
                    <a:r>
                      <a:rPr lang="en-GB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  <p:cxnSp>
          <p:nvCxnSpPr>
            <p:cNvPr id="82" name="Straight Arrow Connector 81"/>
            <p:cNvCxnSpPr/>
            <p:nvPr/>
          </p:nvCxnSpPr>
          <p:spPr>
            <a:xfrm flipH="1">
              <a:off x="397407" y="1565488"/>
              <a:ext cx="307134" cy="1203921"/>
            </a:xfrm>
            <a:prstGeom prst="straightConnector1">
              <a:avLst/>
            </a:prstGeom>
            <a:ln w="38100">
              <a:solidFill>
                <a:schemeClr val="tx1"/>
              </a:solidFill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84" name="TextBox 83"/>
                <p:cNvSpPr txBox="1"/>
                <p:nvPr/>
              </p:nvSpPr>
              <p:spPr>
                <a:xfrm>
                  <a:off x="-157347" y="1826959"/>
                  <a:ext cx="566928" cy="369332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b="0" i="1" dirty="0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2.5 </m:t>
                        </m:r>
                        <m:r>
                          <a:rPr lang="en-US" b="0" i="1" dirty="0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𝑐𝑚</m:t>
                        </m:r>
                      </m:oMath>
                    </m:oMathPara>
                  </a14:m>
                  <a:endParaRPr lang="en-US" dirty="0">
                    <a:solidFill>
                      <a:prstClr val="black"/>
                    </a:solidFill>
                    <a:latin typeface="Candara" panose="020E0502030303020204" pitchFamily="34" charset="0"/>
                  </a:endParaRPr>
                </a:p>
              </p:txBody>
            </p:sp>
          </mc:Choice>
          <mc:Fallback xmlns="">
            <p:sp>
              <p:nvSpPr>
                <p:cNvPr id="84" name="TextBox 83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-157347" y="1826959"/>
                  <a:ext cx="566928" cy="369332"/>
                </a:xfrm>
                <a:prstGeom prst="rect">
                  <a:avLst/>
                </a:prstGeom>
                <a:blipFill>
                  <a:blip r:embed="rId5"/>
                  <a:stretch>
                    <a:fillRect r="-41935"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21" name="Group 20"/>
          <p:cNvGrpSpPr/>
          <p:nvPr/>
        </p:nvGrpSpPr>
        <p:grpSpPr>
          <a:xfrm>
            <a:off x="4694362" y="1386046"/>
            <a:ext cx="3685746" cy="1848776"/>
            <a:chOff x="4694362" y="1386046"/>
            <a:chExt cx="3685746" cy="1848776"/>
          </a:xfrm>
        </p:grpSpPr>
        <p:grpSp>
          <p:nvGrpSpPr>
            <p:cNvPr id="148" name="Group 147"/>
            <p:cNvGrpSpPr/>
            <p:nvPr/>
          </p:nvGrpSpPr>
          <p:grpSpPr>
            <a:xfrm>
              <a:off x="4694362" y="1386046"/>
              <a:ext cx="3685746" cy="1848776"/>
              <a:chOff x="-107394" y="1393326"/>
              <a:chExt cx="3685746" cy="1848776"/>
            </a:xfrm>
          </p:grpSpPr>
          <p:grpSp>
            <p:nvGrpSpPr>
              <p:cNvPr id="149" name="Group 148"/>
              <p:cNvGrpSpPr/>
              <p:nvPr/>
            </p:nvGrpSpPr>
            <p:grpSpPr>
              <a:xfrm>
                <a:off x="640080" y="1393326"/>
                <a:ext cx="2938272" cy="1848776"/>
                <a:chOff x="640080" y="1393326"/>
                <a:chExt cx="2938272" cy="1848776"/>
              </a:xfrm>
            </p:grpSpPr>
            <mc:AlternateContent xmlns:mc="http://schemas.openxmlformats.org/markup-compatibility/2006" xmlns:a14="http://schemas.microsoft.com/office/drawing/2010/main">
              <mc:Choice Requires="a14">
                <p:sp>
                  <p:nvSpPr>
                    <p:cNvPr id="152" name="TextBox 151"/>
                    <p:cNvSpPr txBox="1"/>
                    <p:nvPr/>
                  </p:nvSpPr>
                  <p:spPr>
                    <a:xfrm>
                      <a:off x="1719072" y="2872770"/>
                      <a:ext cx="566928" cy="369332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</p:spPr>
                  <p:txBody>
                    <a:bodyPr wrap="square" rtlCol="0">
                      <a:spAutoFit/>
                    </a:bodyPr>
                    <a:lstStyle/>
                    <a:p>
                      <a:pPr/>
                      <a14:m>
                        <m:oMathPara xmlns:m="http://schemas.openxmlformats.org/officeDocument/2006/math">
                          <m:oMathParaPr>
                            <m:jc m:val="centerGroup"/>
                          </m:oMathParaPr>
                          <m:oMath xmlns:m="http://schemas.openxmlformats.org/officeDocument/2006/math">
                            <m:r>
                              <a:rPr lang="en-US" b="0" i="1" dirty="0" smtClean="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</a:rPr>
                              <m:t>8 </m:t>
                            </m:r>
                            <m:r>
                              <a:rPr lang="en-US" b="0" i="1" dirty="0" smtClean="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</a:rPr>
                              <m:t>𝑐𝑚</m:t>
                            </m:r>
                          </m:oMath>
                        </m:oMathPara>
                      </a14:m>
                      <a:endParaRPr lang="en-US" dirty="0">
                        <a:solidFill>
                          <a:prstClr val="black"/>
                        </a:solidFill>
                        <a:latin typeface="Candara" panose="020E0502030303020204" pitchFamily="34" charset="0"/>
                      </a:endParaRPr>
                    </a:p>
                  </p:txBody>
                </p:sp>
              </mc:Choice>
              <mc:Fallback xmlns="">
                <p:sp>
                  <p:nvSpPr>
                    <p:cNvPr id="152" name="TextBox 151"/>
                    <p:cNvSpPr txBox="1">
                      <a:spLocks noRot="1" noChangeAspect="1" noMove="1" noResize="1" noEditPoints="1" noAdjustHandles="1" noChangeArrowheads="1" noChangeShapeType="1" noTextEdit="1"/>
                    </p:cNvSpPr>
                    <p:nvPr/>
                  </p:nvSpPr>
                  <p:spPr>
                    <a:xfrm>
                      <a:off x="1719072" y="2872770"/>
                      <a:ext cx="566928" cy="369332"/>
                    </a:xfrm>
                    <a:prstGeom prst="rect">
                      <a:avLst/>
                    </a:prstGeom>
                    <a:blipFill>
                      <a:blip r:embed="rId6"/>
                      <a:stretch>
                        <a:fillRect r="-10753"/>
                      </a:stretch>
                    </a:blipFill>
                  </p:spPr>
                  <p:txBody>
                    <a:bodyPr/>
                    <a:lstStyle/>
                    <a:p>
                      <a:r>
                        <a:rPr lang="en-GB">
                          <a:noFill/>
                        </a:rPr>
                        <a:t> </a:t>
                      </a:r>
                    </a:p>
                  </p:txBody>
                </p:sp>
              </mc:Fallback>
            </mc:AlternateContent>
            <p:sp>
              <p:nvSpPr>
                <p:cNvPr id="154" name="Parallelogram 153"/>
                <p:cNvSpPr/>
                <p:nvPr/>
              </p:nvSpPr>
              <p:spPr>
                <a:xfrm>
                  <a:off x="640080" y="1544035"/>
                  <a:ext cx="2938272" cy="1219200"/>
                </a:xfrm>
                <a:prstGeom prst="parallelogram">
                  <a:avLst/>
                </a:prstGeom>
                <a:solidFill>
                  <a:schemeClr val="bg1"/>
                </a:solidFill>
                <a:ln w="381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cxnSp>
              <p:nvCxnSpPr>
                <p:cNvPr id="155" name="Straight Connector 154"/>
                <p:cNvCxnSpPr/>
                <p:nvPr/>
              </p:nvCxnSpPr>
              <p:spPr>
                <a:xfrm flipH="1">
                  <a:off x="3283236" y="2086579"/>
                  <a:ext cx="195072" cy="134112"/>
                </a:xfrm>
                <a:prstGeom prst="line">
                  <a:avLst/>
                </a:prstGeom>
                <a:ln w="381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56" name="Straight Connector 155"/>
                <p:cNvCxnSpPr/>
                <p:nvPr/>
              </p:nvCxnSpPr>
              <p:spPr>
                <a:xfrm>
                  <a:off x="3460020" y="2118845"/>
                  <a:ext cx="118332" cy="101846"/>
                </a:xfrm>
                <a:prstGeom prst="line">
                  <a:avLst/>
                </a:prstGeom>
                <a:ln w="381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57" name="Straight Connector 156"/>
                <p:cNvCxnSpPr/>
                <p:nvPr/>
              </p:nvCxnSpPr>
              <p:spPr>
                <a:xfrm flipH="1">
                  <a:off x="654606" y="2086579"/>
                  <a:ext cx="195072" cy="134112"/>
                </a:xfrm>
                <a:prstGeom prst="line">
                  <a:avLst/>
                </a:prstGeom>
                <a:ln w="381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58" name="Straight Connector 157"/>
                <p:cNvCxnSpPr/>
                <p:nvPr/>
              </p:nvCxnSpPr>
              <p:spPr>
                <a:xfrm>
                  <a:off x="831390" y="2118845"/>
                  <a:ext cx="118332" cy="101846"/>
                </a:xfrm>
                <a:prstGeom prst="line">
                  <a:avLst/>
                </a:prstGeom>
                <a:ln w="381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grpSp>
              <p:nvGrpSpPr>
                <p:cNvPr id="159" name="Group 158"/>
                <p:cNvGrpSpPr/>
                <p:nvPr/>
              </p:nvGrpSpPr>
              <p:grpSpPr>
                <a:xfrm rot="4965193">
                  <a:off x="2138443" y="1473828"/>
                  <a:ext cx="295116" cy="134112"/>
                  <a:chOff x="2188464" y="1427415"/>
                  <a:chExt cx="295116" cy="134112"/>
                </a:xfrm>
              </p:grpSpPr>
              <p:cxnSp>
                <p:nvCxnSpPr>
                  <p:cNvPr id="169" name="Straight Connector 168"/>
                  <p:cNvCxnSpPr/>
                  <p:nvPr/>
                </p:nvCxnSpPr>
                <p:spPr>
                  <a:xfrm flipH="1">
                    <a:off x="2188464" y="1427415"/>
                    <a:ext cx="195072" cy="134112"/>
                  </a:xfrm>
                  <a:prstGeom prst="line">
                    <a:avLst/>
                  </a:prstGeom>
                  <a:ln w="38100"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70" name="Straight Connector 169"/>
                  <p:cNvCxnSpPr/>
                  <p:nvPr/>
                </p:nvCxnSpPr>
                <p:spPr>
                  <a:xfrm>
                    <a:off x="2365248" y="1459681"/>
                    <a:ext cx="118332" cy="101846"/>
                  </a:xfrm>
                  <a:prstGeom prst="line">
                    <a:avLst/>
                  </a:prstGeom>
                  <a:ln w="38100"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grpSp>
              <p:nvGrpSpPr>
                <p:cNvPr id="160" name="Group 159"/>
                <p:cNvGrpSpPr/>
                <p:nvPr/>
              </p:nvGrpSpPr>
              <p:grpSpPr>
                <a:xfrm rot="4965193">
                  <a:off x="2281719" y="1476980"/>
                  <a:ext cx="295116" cy="134112"/>
                  <a:chOff x="2188464" y="1427415"/>
                  <a:chExt cx="295116" cy="134112"/>
                </a:xfrm>
              </p:grpSpPr>
              <p:cxnSp>
                <p:nvCxnSpPr>
                  <p:cNvPr id="167" name="Straight Connector 166"/>
                  <p:cNvCxnSpPr/>
                  <p:nvPr/>
                </p:nvCxnSpPr>
                <p:spPr>
                  <a:xfrm flipH="1">
                    <a:off x="2188464" y="1427415"/>
                    <a:ext cx="195072" cy="134112"/>
                  </a:xfrm>
                  <a:prstGeom prst="line">
                    <a:avLst/>
                  </a:prstGeom>
                  <a:ln w="38100"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68" name="Straight Connector 167"/>
                  <p:cNvCxnSpPr/>
                  <p:nvPr/>
                </p:nvCxnSpPr>
                <p:spPr>
                  <a:xfrm>
                    <a:off x="2365248" y="1459681"/>
                    <a:ext cx="118332" cy="101846"/>
                  </a:xfrm>
                  <a:prstGeom prst="line">
                    <a:avLst/>
                  </a:prstGeom>
                  <a:ln w="38100"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grpSp>
              <p:nvGrpSpPr>
                <p:cNvPr id="161" name="Group 160"/>
                <p:cNvGrpSpPr/>
                <p:nvPr/>
              </p:nvGrpSpPr>
              <p:grpSpPr>
                <a:xfrm rot="4965193">
                  <a:off x="1854978" y="2696177"/>
                  <a:ext cx="295116" cy="134112"/>
                  <a:chOff x="2188464" y="1427415"/>
                  <a:chExt cx="295116" cy="134112"/>
                </a:xfrm>
              </p:grpSpPr>
              <p:cxnSp>
                <p:nvCxnSpPr>
                  <p:cNvPr id="165" name="Straight Connector 164"/>
                  <p:cNvCxnSpPr/>
                  <p:nvPr/>
                </p:nvCxnSpPr>
                <p:spPr>
                  <a:xfrm flipH="1">
                    <a:off x="2188464" y="1427415"/>
                    <a:ext cx="195072" cy="134112"/>
                  </a:xfrm>
                  <a:prstGeom prst="line">
                    <a:avLst/>
                  </a:prstGeom>
                  <a:ln w="38100"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66" name="Straight Connector 165"/>
                  <p:cNvCxnSpPr/>
                  <p:nvPr/>
                </p:nvCxnSpPr>
                <p:spPr>
                  <a:xfrm>
                    <a:off x="2365248" y="1459681"/>
                    <a:ext cx="118332" cy="101846"/>
                  </a:xfrm>
                  <a:prstGeom prst="line">
                    <a:avLst/>
                  </a:prstGeom>
                  <a:ln w="38100"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grpSp>
              <p:nvGrpSpPr>
                <p:cNvPr id="162" name="Group 161"/>
                <p:cNvGrpSpPr/>
                <p:nvPr/>
              </p:nvGrpSpPr>
              <p:grpSpPr>
                <a:xfrm rot="4965193">
                  <a:off x="2016942" y="2703938"/>
                  <a:ext cx="295116" cy="134112"/>
                  <a:chOff x="2188464" y="1427415"/>
                  <a:chExt cx="295116" cy="134112"/>
                </a:xfrm>
              </p:grpSpPr>
              <p:cxnSp>
                <p:nvCxnSpPr>
                  <p:cNvPr id="163" name="Straight Connector 162"/>
                  <p:cNvCxnSpPr/>
                  <p:nvPr/>
                </p:nvCxnSpPr>
                <p:spPr>
                  <a:xfrm flipH="1">
                    <a:off x="2188464" y="1427415"/>
                    <a:ext cx="195072" cy="134112"/>
                  </a:xfrm>
                  <a:prstGeom prst="line">
                    <a:avLst/>
                  </a:prstGeom>
                  <a:ln w="38100"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64" name="Straight Connector 163"/>
                  <p:cNvCxnSpPr/>
                  <p:nvPr/>
                </p:nvCxnSpPr>
                <p:spPr>
                  <a:xfrm>
                    <a:off x="2365248" y="1459681"/>
                    <a:ext cx="118332" cy="101846"/>
                  </a:xfrm>
                  <a:prstGeom prst="line">
                    <a:avLst/>
                  </a:prstGeom>
                  <a:ln w="38100"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mc:AlternateContent xmlns:mc="http://schemas.openxmlformats.org/markup-compatibility/2006" xmlns:a14="http://schemas.microsoft.com/office/drawing/2010/main">
              <mc:Choice Requires="a14">
                <p:sp>
                  <p:nvSpPr>
                    <p:cNvPr id="153" name="TextBox 152"/>
                    <p:cNvSpPr txBox="1"/>
                    <p:nvPr/>
                  </p:nvSpPr>
                  <p:spPr>
                    <a:xfrm>
                      <a:off x="1712763" y="1956871"/>
                      <a:ext cx="566928" cy="369332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</p:spPr>
                  <p:txBody>
                    <a:bodyPr wrap="square" rtlCol="0">
                      <a:spAutoFit/>
                    </a:bodyPr>
                    <a:lstStyle/>
                    <a:p>
                      <a:pPr/>
                      <a14:m>
                        <m:oMathPara xmlns:m="http://schemas.openxmlformats.org/officeDocument/2006/math">
                          <m:oMathParaPr>
                            <m:jc m:val="centerGroup"/>
                          </m:oMathParaPr>
                          <m:oMath xmlns:m="http://schemas.openxmlformats.org/officeDocument/2006/math">
                            <m:r>
                              <a:rPr lang="en-US" b="0" i="1" dirty="0" smtClean="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</a:rPr>
                              <m:t>4 </m:t>
                            </m:r>
                            <m:r>
                              <a:rPr lang="en-US" b="0" i="1" dirty="0" smtClean="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</a:rPr>
                              <m:t>𝑐𝑚</m:t>
                            </m:r>
                          </m:oMath>
                        </m:oMathPara>
                      </a14:m>
                      <a:endParaRPr lang="en-US" dirty="0">
                        <a:solidFill>
                          <a:prstClr val="black"/>
                        </a:solidFill>
                        <a:latin typeface="Candara" panose="020E0502030303020204" pitchFamily="34" charset="0"/>
                      </a:endParaRPr>
                    </a:p>
                  </p:txBody>
                </p:sp>
              </mc:Choice>
              <mc:Fallback xmlns="">
                <p:sp>
                  <p:nvSpPr>
                    <p:cNvPr id="153" name="TextBox 152"/>
                    <p:cNvSpPr txBox="1">
                      <a:spLocks noRot="1" noChangeAspect="1" noMove="1" noResize="1" noEditPoints="1" noAdjustHandles="1" noChangeArrowheads="1" noChangeShapeType="1" noTextEdit="1"/>
                    </p:cNvSpPr>
                    <p:nvPr/>
                  </p:nvSpPr>
                  <p:spPr>
                    <a:xfrm>
                      <a:off x="1712763" y="1956871"/>
                      <a:ext cx="566928" cy="369332"/>
                    </a:xfrm>
                    <a:prstGeom prst="rect">
                      <a:avLst/>
                    </a:prstGeom>
                    <a:blipFill>
                      <a:blip r:embed="rId7"/>
                      <a:stretch>
                        <a:fillRect r="-10753"/>
                      </a:stretch>
                    </a:blipFill>
                  </p:spPr>
                  <p:txBody>
                    <a:bodyPr/>
                    <a:lstStyle/>
                    <a:p>
                      <a:r>
                        <a:rPr lang="en-GB">
                          <a:noFill/>
                        </a:rPr>
                        <a:t> </a:t>
                      </a:r>
                    </a:p>
                  </p:txBody>
                </p:sp>
              </mc:Fallback>
            </mc:AlternateContent>
          </p:grpSp>
          <p:cxnSp>
            <p:nvCxnSpPr>
              <p:cNvPr id="150" name="Straight Arrow Connector 149"/>
              <p:cNvCxnSpPr/>
              <p:nvPr/>
            </p:nvCxnSpPr>
            <p:spPr>
              <a:xfrm flipH="1">
                <a:off x="397407" y="1565488"/>
                <a:ext cx="307134" cy="1203921"/>
              </a:xfrm>
              <a:prstGeom prst="straightConnector1">
                <a:avLst/>
              </a:prstGeom>
              <a:ln w="38100">
                <a:solidFill>
                  <a:schemeClr val="tx1"/>
                </a:solidFill>
                <a:headEnd type="triangle"/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151" name="TextBox 150"/>
                  <p:cNvSpPr txBox="1"/>
                  <p:nvPr/>
                </p:nvSpPr>
                <p:spPr>
                  <a:xfrm>
                    <a:off x="-107394" y="1866158"/>
                    <a:ext cx="566928" cy="369332"/>
                  </a:xfrm>
                  <a:prstGeom prst="rect">
                    <a:avLst/>
                  </a:prstGeom>
                  <a:solidFill>
                    <a:schemeClr val="bg1"/>
                  </a:solidFill>
                </p:spPr>
                <p:txBody>
                  <a:bodyPr wrap="square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n-US" b="0" i="1" dirty="0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5 </m:t>
                          </m:r>
                          <m:r>
                            <a:rPr lang="en-US" b="0" i="1" dirty="0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𝑐𝑚</m:t>
                          </m:r>
                        </m:oMath>
                      </m:oMathPara>
                    </a14:m>
                    <a:endParaRPr lang="en-US" dirty="0">
                      <a:solidFill>
                        <a:prstClr val="black"/>
                      </a:solidFill>
                      <a:latin typeface="Candara" panose="020E0502030303020204" pitchFamily="34" charset="0"/>
                    </a:endParaRPr>
                  </a:p>
                </p:txBody>
              </p:sp>
            </mc:Choice>
            <mc:Fallback xmlns="">
              <p:sp>
                <p:nvSpPr>
                  <p:cNvPr id="151" name="TextBox 150"/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-107394" y="1866158"/>
                    <a:ext cx="566928" cy="369332"/>
                  </a:xfrm>
                  <a:prstGeom prst="rect">
                    <a:avLst/>
                  </a:prstGeom>
                  <a:blipFill>
                    <a:blip r:embed="rId8"/>
                    <a:stretch>
                      <a:fillRect r="-10753"/>
                    </a:stretch>
                  </a:blipFill>
                </p:spPr>
                <p:txBody>
                  <a:bodyPr/>
                  <a:lstStyle/>
                  <a:p>
                    <a:r>
                      <a:rPr lang="en-GB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  <p:cxnSp>
          <p:nvCxnSpPr>
            <p:cNvPr id="171" name="Straight Arrow Connector 170"/>
            <p:cNvCxnSpPr/>
            <p:nvPr/>
          </p:nvCxnSpPr>
          <p:spPr>
            <a:xfrm flipH="1">
              <a:off x="6490821" y="1511359"/>
              <a:ext cx="0" cy="1269991"/>
            </a:xfrm>
            <a:prstGeom prst="straightConnector1">
              <a:avLst/>
            </a:prstGeom>
            <a:ln w="38100">
              <a:solidFill>
                <a:schemeClr val="tx1"/>
              </a:solidFill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81" name="Straight Arrow Connector 80"/>
          <p:cNvCxnSpPr/>
          <p:nvPr/>
        </p:nvCxnSpPr>
        <p:spPr>
          <a:xfrm flipH="1">
            <a:off x="2863694" y="1517846"/>
            <a:ext cx="0" cy="1269991"/>
          </a:xfrm>
          <a:prstGeom prst="straightConnector1">
            <a:avLst/>
          </a:prstGeom>
          <a:ln w="38100"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549089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80" grpId="0"/>
    </p:bld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0" y="457200"/>
            <a:ext cx="4572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prstClr val="black"/>
                </a:solidFill>
                <a:latin typeface="Candara" panose="020E0502030303020204" pitchFamily="34" charset="0"/>
              </a:rPr>
              <a:t>Calculate the area of the parallelogram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566983" y="452736"/>
            <a:ext cx="4572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prstClr val="black"/>
                </a:solidFill>
                <a:latin typeface="Candara" panose="020E0502030303020204" pitchFamily="34" charset="0"/>
              </a:rPr>
              <a:t>Calculate the area of the parallelogram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0" name="Rectangle 79"/>
              <p:cNvSpPr/>
              <p:nvPr/>
            </p:nvSpPr>
            <p:spPr>
              <a:xfrm>
                <a:off x="4566982" y="3482239"/>
                <a:ext cx="4572001" cy="46166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32 </m:t>
                      </m:r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𝑐</m:t>
                      </m:r>
                      <m:sSup>
                        <m:sSupPr>
                          <m:ctrlP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𝑚</m:t>
                          </m:r>
                        </m:e>
                        <m:sup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en-US" sz="2400" b="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80" name="Rectangle 7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66982" y="3482239"/>
                <a:ext cx="4572001" cy="461665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13" name="Group 12"/>
          <p:cNvGrpSpPr/>
          <p:nvPr/>
        </p:nvGrpSpPr>
        <p:grpSpPr>
          <a:xfrm>
            <a:off x="748382" y="1393326"/>
            <a:ext cx="2938272" cy="1525226"/>
            <a:chOff x="748382" y="1393326"/>
            <a:chExt cx="2938272" cy="1525226"/>
          </a:xfrm>
        </p:grpSpPr>
        <p:grpSp>
          <p:nvGrpSpPr>
            <p:cNvPr id="17" name="Group 16"/>
            <p:cNvGrpSpPr/>
            <p:nvPr/>
          </p:nvGrpSpPr>
          <p:grpSpPr>
            <a:xfrm>
              <a:off x="748382" y="1393326"/>
              <a:ext cx="2938272" cy="1525226"/>
              <a:chOff x="640080" y="1393326"/>
              <a:chExt cx="2938272" cy="1525226"/>
            </a:xfrm>
          </p:grpSpPr>
          <p:sp>
            <p:nvSpPr>
              <p:cNvPr id="3" name="Parallelogram 2"/>
              <p:cNvSpPr/>
              <p:nvPr/>
            </p:nvSpPr>
            <p:spPr>
              <a:xfrm>
                <a:off x="640080" y="1544035"/>
                <a:ext cx="2938272" cy="1219200"/>
              </a:xfrm>
              <a:prstGeom prst="parallelogram">
                <a:avLst/>
              </a:prstGeom>
              <a:solidFill>
                <a:schemeClr val="bg1"/>
              </a:solidFill>
              <a:ln w="381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cxnSp>
            <p:nvCxnSpPr>
              <p:cNvPr id="7" name="Straight Connector 6"/>
              <p:cNvCxnSpPr/>
              <p:nvPr/>
            </p:nvCxnSpPr>
            <p:spPr>
              <a:xfrm flipH="1">
                <a:off x="3283236" y="2086579"/>
                <a:ext cx="195072" cy="134112"/>
              </a:xfrm>
              <a:prstGeom prst="line">
                <a:avLst/>
              </a:prstGeom>
              <a:ln w="381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3" name="Straight Connector 42"/>
              <p:cNvCxnSpPr/>
              <p:nvPr/>
            </p:nvCxnSpPr>
            <p:spPr>
              <a:xfrm>
                <a:off x="3460020" y="2118845"/>
                <a:ext cx="118332" cy="101846"/>
              </a:xfrm>
              <a:prstGeom prst="line">
                <a:avLst/>
              </a:prstGeom>
              <a:ln w="381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4" name="Straight Connector 43"/>
              <p:cNvCxnSpPr/>
              <p:nvPr/>
            </p:nvCxnSpPr>
            <p:spPr>
              <a:xfrm flipH="1">
                <a:off x="654606" y="2086579"/>
                <a:ext cx="195072" cy="134112"/>
              </a:xfrm>
              <a:prstGeom prst="line">
                <a:avLst/>
              </a:prstGeom>
              <a:ln w="381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5" name="Straight Connector 44"/>
              <p:cNvCxnSpPr/>
              <p:nvPr/>
            </p:nvCxnSpPr>
            <p:spPr>
              <a:xfrm>
                <a:off x="831390" y="2118845"/>
                <a:ext cx="118332" cy="101846"/>
              </a:xfrm>
              <a:prstGeom prst="line">
                <a:avLst/>
              </a:prstGeom>
              <a:ln w="381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16" name="Group 15"/>
              <p:cNvGrpSpPr/>
              <p:nvPr/>
            </p:nvGrpSpPr>
            <p:grpSpPr>
              <a:xfrm rot="4965193">
                <a:off x="2138443" y="1473828"/>
                <a:ext cx="295116" cy="134112"/>
                <a:chOff x="2188464" y="1427415"/>
                <a:chExt cx="295116" cy="134112"/>
              </a:xfrm>
            </p:grpSpPr>
            <p:cxnSp>
              <p:nvCxnSpPr>
                <p:cNvPr id="46" name="Straight Connector 45"/>
                <p:cNvCxnSpPr/>
                <p:nvPr/>
              </p:nvCxnSpPr>
              <p:spPr>
                <a:xfrm flipH="1">
                  <a:off x="2188464" y="1427415"/>
                  <a:ext cx="195072" cy="134112"/>
                </a:xfrm>
                <a:prstGeom prst="line">
                  <a:avLst/>
                </a:prstGeom>
                <a:ln w="381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7" name="Straight Connector 46"/>
                <p:cNvCxnSpPr/>
                <p:nvPr/>
              </p:nvCxnSpPr>
              <p:spPr>
                <a:xfrm>
                  <a:off x="2365248" y="1459681"/>
                  <a:ext cx="118332" cy="101846"/>
                </a:xfrm>
                <a:prstGeom prst="line">
                  <a:avLst/>
                </a:prstGeom>
                <a:ln w="381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50" name="Group 49"/>
              <p:cNvGrpSpPr/>
              <p:nvPr/>
            </p:nvGrpSpPr>
            <p:grpSpPr>
              <a:xfrm rot="4965193">
                <a:off x="2281719" y="1476980"/>
                <a:ext cx="295116" cy="134112"/>
                <a:chOff x="2188464" y="1427415"/>
                <a:chExt cx="295116" cy="134112"/>
              </a:xfrm>
            </p:grpSpPr>
            <p:cxnSp>
              <p:nvCxnSpPr>
                <p:cNvPr id="51" name="Straight Connector 50"/>
                <p:cNvCxnSpPr/>
                <p:nvPr/>
              </p:nvCxnSpPr>
              <p:spPr>
                <a:xfrm flipH="1">
                  <a:off x="2188464" y="1427415"/>
                  <a:ext cx="195072" cy="134112"/>
                </a:xfrm>
                <a:prstGeom prst="line">
                  <a:avLst/>
                </a:prstGeom>
                <a:ln w="381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2" name="Straight Connector 51"/>
                <p:cNvCxnSpPr/>
                <p:nvPr/>
              </p:nvCxnSpPr>
              <p:spPr>
                <a:xfrm>
                  <a:off x="2365248" y="1459681"/>
                  <a:ext cx="118332" cy="101846"/>
                </a:xfrm>
                <a:prstGeom prst="line">
                  <a:avLst/>
                </a:prstGeom>
                <a:ln w="381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53" name="Group 52"/>
              <p:cNvGrpSpPr/>
              <p:nvPr/>
            </p:nvGrpSpPr>
            <p:grpSpPr>
              <a:xfrm rot="4965193">
                <a:off x="1854978" y="2696177"/>
                <a:ext cx="295116" cy="134112"/>
                <a:chOff x="2188464" y="1427415"/>
                <a:chExt cx="295116" cy="134112"/>
              </a:xfrm>
            </p:grpSpPr>
            <p:cxnSp>
              <p:nvCxnSpPr>
                <p:cNvPr id="54" name="Straight Connector 53"/>
                <p:cNvCxnSpPr/>
                <p:nvPr/>
              </p:nvCxnSpPr>
              <p:spPr>
                <a:xfrm flipH="1">
                  <a:off x="2188464" y="1427415"/>
                  <a:ext cx="195072" cy="134112"/>
                </a:xfrm>
                <a:prstGeom prst="line">
                  <a:avLst/>
                </a:prstGeom>
                <a:ln w="381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5" name="Straight Connector 54"/>
                <p:cNvCxnSpPr/>
                <p:nvPr/>
              </p:nvCxnSpPr>
              <p:spPr>
                <a:xfrm>
                  <a:off x="2365248" y="1459681"/>
                  <a:ext cx="118332" cy="101846"/>
                </a:xfrm>
                <a:prstGeom prst="line">
                  <a:avLst/>
                </a:prstGeom>
                <a:ln w="381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56" name="Group 55"/>
              <p:cNvGrpSpPr/>
              <p:nvPr/>
            </p:nvGrpSpPr>
            <p:grpSpPr>
              <a:xfrm rot="4965193">
                <a:off x="2016942" y="2703938"/>
                <a:ext cx="295116" cy="134112"/>
                <a:chOff x="2188464" y="1427415"/>
                <a:chExt cx="295116" cy="134112"/>
              </a:xfrm>
            </p:grpSpPr>
            <p:cxnSp>
              <p:nvCxnSpPr>
                <p:cNvPr id="57" name="Straight Connector 56"/>
                <p:cNvCxnSpPr/>
                <p:nvPr/>
              </p:nvCxnSpPr>
              <p:spPr>
                <a:xfrm flipH="1">
                  <a:off x="2188464" y="1427415"/>
                  <a:ext cx="195072" cy="134112"/>
                </a:xfrm>
                <a:prstGeom prst="line">
                  <a:avLst/>
                </a:prstGeom>
                <a:ln w="381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8" name="Straight Connector 57"/>
                <p:cNvCxnSpPr/>
                <p:nvPr/>
              </p:nvCxnSpPr>
              <p:spPr>
                <a:xfrm>
                  <a:off x="2365248" y="1459681"/>
                  <a:ext cx="118332" cy="101846"/>
                </a:xfrm>
                <a:prstGeom prst="line">
                  <a:avLst/>
                </a:prstGeom>
                <a:ln w="381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42" name="TextBox 41"/>
                  <p:cNvSpPr txBox="1"/>
                  <p:nvPr/>
                </p:nvSpPr>
                <p:spPr>
                  <a:xfrm>
                    <a:off x="2724807" y="1638253"/>
                    <a:ext cx="566928" cy="369332"/>
                  </a:xfrm>
                  <a:prstGeom prst="rect">
                    <a:avLst/>
                  </a:prstGeom>
                  <a:solidFill>
                    <a:schemeClr val="bg1"/>
                  </a:solidFill>
                </p:spPr>
                <p:txBody>
                  <a:bodyPr wrap="square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n-US" i="1" dirty="0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en-US" b="0" i="1" dirty="0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US" b="0" i="1" dirty="0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𝑐𝑚</m:t>
                          </m:r>
                        </m:oMath>
                      </m:oMathPara>
                    </a14:m>
                    <a:endParaRPr lang="en-US" dirty="0">
                      <a:solidFill>
                        <a:prstClr val="black"/>
                      </a:solidFill>
                      <a:latin typeface="Candara" panose="020E0502030303020204" pitchFamily="34" charset="0"/>
                    </a:endParaRPr>
                  </a:p>
                </p:txBody>
              </p:sp>
            </mc:Choice>
            <mc:Fallback xmlns="">
              <p:sp>
                <p:nvSpPr>
                  <p:cNvPr id="42" name="TextBox 41"/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2724807" y="1638253"/>
                    <a:ext cx="566928" cy="369332"/>
                  </a:xfrm>
                  <a:prstGeom prst="rect">
                    <a:avLst/>
                  </a:prstGeom>
                  <a:blipFill>
                    <a:blip r:embed="rId3"/>
                    <a:stretch>
                      <a:fillRect r="-10753"/>
                    </a:stretch>
                  </a:blipFill>
                </p:spPr>
                <p:txBody>
                  <a:bodyPr/>
                  <a:lstStyle/>
                  <a:p>
                    <a:r>
                      <a:rPr lang="en-GB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41" name="TextBox 40"/>
                  <p:cNvSpPr txBox="1"/>
                  <p:nvPr/>
                </p:nvSpPr>
                <p:spPr>
                  <a:xfrm>
                    <a:off x="1242160" y="1885109"/>
                    <a:ext cx="566928" cy="369332"/>
                  </a:xfrm>
                  <a:prstGeom prst="rect">
                    <a:avLst/>
                  </a:prstGeom>
                  <a:solidFill>
                    <a:schemeClr val="bg1"/>
                  </a:solidFill>
                </p:spPr>
                <p:txBody>
                  <a:bodyPr wrap="square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n-US" b="0" i="1" dirty="0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4 </m:t>
                          </m:r>
                          <m:r>
                            <a:rPr lang="en-US" b="0" i="1" dirty="0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𝑐𝑚</m:t>
                          </m:r>
                        </m:oMath>
                      </m:oMathPara>
                    </a14:m>
                    <a:endParaRPr lang="en-US" dirty="0">
                      <a:solidFill>
                        <a:prstClr val="black"/>
                      </a:solidFill>
                      <a:latin typeface="Candara" panose="020E0502030303020204" pitchFamily="34" charset="0"/>
                    </a:endParaRPr>
                  </a:p>
                </p:txBody>
              </p:sp>
            </mc:Choice>
            <mc:Fallback xmlns="">
              <p:sp>
                <p:nvSpPr>
                  <p:cNvPr id="41" name="TextBox 40"/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1242160" y="1885109"/>
                    <a:ext cx="566928" cy="369332"/>
                  </a:xfrm>
                  <a:prstGeom prst="rect">
                    <a:avLst/>
                  </a:prstGeom>
                  <a:blipFill>
                    <a:blip r:embed="rId4"/>
                    <a:stretch>
                      <a:fillRect r="-10753"/>
                    </a:stretch>
                  </a:blipFill>
                </p:spPr>
                <p:txBody>
                  <a:bodyPr/>
                  <a:lstStyle/>
                  <a:p>
                    <a:r>
                      <a:rPr lang="en-GB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  <p:cxnSp>
          <p:nvCxnSpPr>
            <p:cNvPr id="81" name="Straight Arrow Connector 80"/>
            <p:cNvCxnSpPr/>
            <p:nvPr/>
          </p:nvCxnSpPr>
          <p:spPr>
            <a:xfrm flipH="1">
              <a:off x="2863694" y="1517846"/>
              <a:ext cx="0" cy="1269991"/>
            </a:xfrm>
            <a:prstGeom prst="straightConnector1">
              <a:avLst/>
            </a:prstGeom>
            <a:ln w="38100">
              <a:solidFill>
                <a:schemeClr val="tx1"/>
              </a:solidFill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Straight Arrow Connector 58"/>
            <p:cNvCxnSpPr/>
            <p:nvPr/>
          </p:nvCxnSpPr>
          <p:spPr>
            <a:xfrm flipH="1">
              <a:off x="860444" y="2317794"/>
              <a:ext cx="2607751" cy="1129"/>
            </a:xfrm>
            <a:prstGeom prst="straightConnector1">
              <a:avLst/>
            </a:prstGeom>
            <a:ln w="38100">
              <a:solidFill>
                <a:schemeClr val="tx1"/>
              </a:solidFill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3" name="Group 62"/>
          <p:cNvGrpSpPr/>
          <p:nvPr/>
        </p:nvGrpSpPr>
        <p:grpSpPr>
          <a:xfrm>
            <a:off x="5386356" y="1326927"/>
            <a:ext cx="2938272" cy="1525226"/>
            <a:chOff x="748382" y="1393326"/>
            <a:chExt cx="2938272" cy="1525226"/>
          </a:xfrm>
        </p:grpSpPr>
        <p:grpSp>
          <p:nvGrpSpPr>
            <p:cNvPr id="64" name="Group 63"/>
            <p:cNvGrpSpPr/>
            <p:nvPr/>
          </p:nvGrpSpPr>
          <p:grpSpPr>
            <a:xfrm>
              <a:off x="748382" y="1393326"/>
              <a:ext cx="2938272" cy="1525226"/>
              <a:chOff x="640080" y="1393326"/>
              <a:chExt cx="2938272" cy="1525226"/>
            </a:xfrm>
          </p:grpSpPr>
          <p:sp>
            <p:nvSpPr>
              <p:cNvPr id="67" name="Parallelogram 66"/>
              <p:cNvSpPr/>
              <p:nvPr/>
            </p:nvSpPr>
            <p:spPr>
              <a:xfrm>
                <a:off x="640080" y="1544035"/>
                <a:ext cx="2938272" cy="1219200"/>
              </a:xfrm>
              <a:prstGeom prst="parallelogram">
                <a:avLst/>
              </a:prstGeom>
              <a:solidFill>
                <a:schemeClr val="bg1"/>
              </a:solidFill>
              <a:ln w="381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cxnSp>
            <p:nvCxnSpPr>
              <p:cNvPr id="68" name="Straight Connector 67"/>
              <p:cNvCxnSpPr/>
              <p:nvPr/>
            </p:nvCxnSpPr>
            <p:spPr>
              <a:xfrm flipH="1">
                <a:off x="3283236" y="2086579"/>
                <a:ext cx="195072" cy="134112"/>
              </a:xfrm>
              <a:prstGeom prst="line">
                <a:avLst/>
              </a:prstGeom>
              <a:ln w="381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9" name="Straight Connector 68"/>
              <p:cNvCxnSpPr/>
              <p:nvPr/>
            </p:nvCxnSpPr>
            <p:spPr>
              <a:xfrm>
                <a:off x="3460020" y="2118845"/>
                <a:ext cx="118332" cy="101846"/>
              </a:xfrm>
              <a:prstGeom prst="line">
                <a:avLst/>
              </a:prstGeom>
              <a:ln w="381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0" name="Straight Connector 69"/>
              <p:cNvCxnSpPr/>
              <p:nvPr/>
            </p:nvCxnSpPr>
            <p:spPr>
              <a:xfrm flipH="1">
                <a:off x="654606" y="2086579"/>
                <a:ext cx="195072" cy="134112"/>
              </a:xfrm>
              <a:prstGeom prst="line">
                <a:avLst/>
              </a:prstGeom>
              <a:ln w="381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1" name="Straight Connector 70"/>
              <p:cNvCxnSpPr/>
              <p:nvPr/>
            </p:nvCxnSpPr>
            <p:spPr>
              <a:xfrm>
                <a:off x="831390" y="2118845"/>
                <a:ext cx="118332" cy="101846"/>
              </a:xfrm>
              <a:prstGeom prst="line">
                <a:avLst/>
              </a:prstGeom>
              <a:ln w="381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72" name="Group 71"/>
              <p:cNvGrpSpPr/>
              <p:nvPr/>
            </p:nvGrpSpPr>
            <p:grpSpPr>
              <a:xfrm rot="4965193">
                <a:off x="2138443" y="1473828"/>
                <a:ext cx="295116" cy="134112"/>
                <a:chOff x="2188464" y="1427415"/>
                <a:chExt cx="295116" cy="134112"/>
              </a:xfrm>
            </p:grpSpPr>
            <p:cxnSp>
              <p:nvCxnSpPr>
                <p:cNvPr id="88" name="Straight Connector 87"/>
                <p:cNvCxnSpPr/>
                <p:nvPr/>
              </p:nvCxnSpPr>
              <p:spPr>
                <a:xfrm flipH="1">
                  <a:off x="2188464" y="1427415"/>
                  <a:ext cx="195072" cy="134112"/>
                </a:xfrm>
                <a:prstGeom prst="line">
                  <a:avLst/>
                </a:prstGeom>
                <a:ln w="381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89" name="Straight Connector 88"/>
                <p:cNvCxnSpPr/>
                <p:nvPr/>
              </p:nvCxnSpPr>
              <p:spPr>
                <a:xfrm>
                  <a:off x="2365248" y="1459681"/>
                  <a:ext cx="118332" cy="101846"/>
                </a:xfrm>
                <a:prstGeom prst="line">
                  <a:avLst/>
                </a:prstGeom>
                <a:ln w="381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73" name="Group 72"/>
              <p:cNvGrpSpPr/>
              <p:nvPr/>
            </p:nvGrpSpPr>
            <p:grpSpPr>
              <a:xfrm rot="4965193">
                <a:off x="2281719" y="1476980"/>
                <a:ext cx="295116" cy="134112"/>
                <a:chOff x="2188464" y="1427415"/>
                <a:chExt cx="295116" cy="134112"/>
              </a:xfrm>
            </p:grpSpPr>
            <p:cxnSp>
              <p:nvCxnSpPr>
                <p:cNvPr id="86" name="Straight Connector 85"/>
                <p:cNvCxnSpPr/>
                <p:nvPr/>
              </p:nvCxnSpPr>
              <p:spPr>
                <a:xfrm flipH="1">
                  <a:off x="2188464" y="1427415"/>
                  <a:ext cx="195072" cy="134112"/>
                </a:xfrm>
                <a:prstGeom prst="line">
                  <a:avLst/>
                </a:prstGeom>
                <a:ln w="381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87" name="Straight Connector 86"/>
                <p:cNvCxnSpPr/>
                <p:nvPr/>
              </p:nvCxnSpPr>
              <p:spPr>
                <a:xfrm>
                  <a:off x="2365248" y="1459681"/>
                  <a:ext cx="118332" cy="101846"/>
                </a:xfrm>
                <a:prstGeom prst="line">
                  <a:avLst/>
                </a:prstGeom>
                <a:ln w="381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74" name="Group 73"/>
              <p:cNvGrpSpPr/>
              <p:nvPr/>
            </p:nvGrpSpPr>
            <p:grpSpPr>
              <a:xfrm rot="4965193">
                <a:off x="1854978" y="2696177"/>
                <a:ext cx="295116" cy="134112"/>
                <a:chOff x="2188464" y="1427415"/>
                <a:chExt cx="295116" cy="134112"/>
              </a:xfrm>
            </p:grpSpPr>
            <p:cxnSp>
              <p:nvCxnSpPr>
                <p:cNvPr id="83" name="Straight Connector 82"/>
                <p:cNvCxnSpPr/>
                <p:nvPr/>
              </p:nvCxnSpPr>
              <p:spPr>
                <a:xfrm flipH="1">
                  <a:off x="2188464" y="1427415"/>
                  <a:ext cx="195072" cy="134112"/>
                </a:xfrm>
                <a:prstGeom prst="line">
                  <a:avLst/>
                </a:prstGeom>
                <a:ln w="381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85" name="Straight Connector 84"/>
                <p:cNvCxnSpPr/>
                <p:nvPr/>
              </p:nvCxnSpPr>
              <p:spPr>
                <a:xfrm>
                  <a:off x="2365248" y="1459681"/>
                  <a:ext cx="118332" cy="101846"/>
                </a:xfrm>
                <a:prstGeom prst="line">
                  <a:avLst/>
                </a:prstGeom>
                <a:ln w="381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75" name="Group 74"/>
              <p:cNvGrpSpPr/>
              <p:nvPr/>
            </p:nvGrpSpPr>
            <p:grpSpPr>
              <a:xfrm rot="4965193">
                <a:off x="2016942" y="2703938"/>
                <a:ext cx="295116" cy="134112"/>
                <a:chOff x="2188464" y="1427415"/>
                <a:chExt cx="295116" cy="134112"/>
              </a:xfrm>
            </p:grpSpPr>
            <p:cxnSp>
              <p:nvCxnSpPr>
                <p:cNvPr id="78" name="Straight Connector 77"/>
                <p:cNvCxnSpPr/>
                <p:nvPr/>
              </p:nvCxnSpPr>
              <p:spPr>
                <a:xfrm flipH="1">
                  <a:off x="2188464" y="1427415"/>
                  <a:ext cx="195072" cy="134112"/>
                </a:xfrm>
                <a:prstGeom prst="line">
                  <a:avLst/>
                </a:prstGeom>
                <a:ln w="381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79" name="Straight Connector 78"/>
                <p:cNvCxnSpPr/>
                <p:nvPr/>
              </p:nvCxnSpPr>
              <p:spPr>
                <a:xfrm>
                  <a:off x="2365248" y="1459681"/>
                  <a:ext cx="118332" cy="101846"/>
                </a:xfrm>
                <a:prstGeom prst="line">
                  <a:avLst/>
                </a:prstGeom>
                <a:ln w="381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76" name="TextBox 75"/>
                  <p:cNvSpPr txBox="1"/>
                  <p:nvPr/>
                </p:nvSpPr>
                <p:spPr>
                  <a:xfrm>
                    <a:off x="2724807" y="1638253"/>
                    <a:ext cx="566928" cy="369332"/>
                  </a:xfrm>
                  <a:prstGeom prst="rect">
                    <a:avLst/>
                  </a:prstGeom>
                  <a:solidFill>
                    <a:schemeClr val="bg1"/>
                  </a:solidFill>
                </p:spPr>
                <p:txBody>
                  <a:bodyPr wrap="square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n-US" b="0" i="1" dirty="0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4 </m:t>
                          </m:r>
                          <m:r>
                            <a:rPr lang="en-US" b="0" i="1" dirty="0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𝑐𝑚</m:t>
                          </m:r>
                        </m:oMath>
                      </m:oMathPara>
                    </a14:m>
                    <a:endParaRPr lang="en-US" dirty="0">
                      <a:solidFill>
                        <a:prstClr val="black"/>
                      </a:solidFill>
                      <a:latin typeface="Candara" panose="020E0502030303020204" pitchFamily="34" charset="0"/>
                    </a:endParaRPr>
                  </a:p>
                </p:txBody>
              </p:sp>
            </mc:Choice>
            <mc:Fallback xmlns="">
              <p:sp>
                <p:nvSpPr>
                  <p:cNvPr id="76" name="TextBox 75"/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2724807" y="1638253"/>
                    <a:ext cx="566928" cy="369332"/>
                  </a:xfrm>
                  <a:prstGeom prst="rect">
                    <a:avLst/>
                  </a:prstGeom>
                  <a:blipFill>
                    <a:blip r:embed="rId5"/>
                    <a:stretch>
                      <a:fillRect r="-10753"/>
                    </a:stretch>
                  </a:blipFill>
                </p:spPr>
                <p:txBody>
                  <a:bodyPr/>
                  <a:lstStyle/>
                  <a:p>
                    <a:r>
                      <a:rPr lang="en-GB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77" name="TextBox 76"/>
                  <p:cNvSpPr txBox="1"/>
                  <p:nvPr/>
                </p:nvSpPr>
                <p:spPr>
                  <a:xfrm>
                    <a:off x="1242160" y="1885109"/>
                    <a:ext cx="566928" cy="369332"/>
                  </a:xfrm>
                  <a:prstGeom prst="rect">
                    <a:avLst/>
                  </a:prstGeom>
                  <a:solidFill>
                    <a:schemeClr val="bg1"/>
                  </a:solidFill>
                </p:spPr>
                <p:txBody>
                  <a:bodyPr wrap="square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n-US" b="0" i="1" dirty="0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8 </m:t>
                          </m:r>
                          <m:r>
                            <a:rPr lang="en-US" b="0" i="1" dirty="0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𝑐𝑚</m:t>
                          </m:r>
                        </m:oMath>
                      </m:oMathPara>
                    </a14:m>
                    <a:endParaRPr lang="en-US" dirty="0">
                      <a:solidFill>
                        <a:prstClr val="black"/>
                      </a:solidFill>
                      <a:latin typeface="Candara" panose="020E0502030303020204" pitchFamily="34" charset="0"/>
                    </a:endParaRPr>
                  </a:p>
                </p:txBody>
              </p:sp>
            </mc:Choice>
            <mc:Fallback xmlns="">
              <p:sp>
                <p:nvSpPr>
                  <p:cNvPr id="77" name="TextBox 76"/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1242160" y="1885109"/>
                    <a:ext cx="566928" cy="369332"/>
                  </a:xfrm>
                  <a:prstGeom prst="rect">
                    <a:avLst/>
                  </a:prstGeom>
                  <a:blipFill>
                    <a:blip r:embed="rId6"/>
                    <a:stretch>
                      <a:fillRect r="-10753"/>
                    </a:stretch>
                  </a:blipFill>
                </p:spPr>
                <p:txBody>
                  <a:bodyPr/>
                  <a:lstStyle/>
                  <a:p>
                    <a:r>
                      <a:rPr lang="en-GB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  <p:cxnSp>
          <p:nvCxnSpPr>
            <p:cNvPr id="65" name="Straight Arrow Connector 64"/>
            <p:cNvCxnSpPr/>
            <p:nvPr/>
          </p:nvCxnSpPr>
          <p:spPr>
            <a:xfrm flipH="1">
              <a:off x="2863694" y="1517846"/>
              <a:ext cx="0" cy="1269991"/>
            </a:xfrm>
            <a:prstGeom prst="straightConnector1">
              <a:avLst/>
            </a:prstGeom>
            <a:ln w="38100">
              <a:solidFill>
                <a:schemeClr val="tx1"/>
              </a:solidFill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6" name="Straight Arrow Connector 65"/>
            <p:cNvCxnSpPr/>
            <p:nvPr/>
          </p:nvCxnSpPr>
          <p:spPr>
            <a:xfrm flipH="1">
              <a:off x="860444" y="2317794"/>
              <a:ext cx="2607751" cy="1129"/>
            </a:xfrm>
            <a:prstGeom prst="straightConnector1">
              <a:avLst/>
            </a:prstGeom>
            <a:ln w="38100">
              <a:solidFill>
                <a:schemeClr val="tx1"/>
              </a:solidFill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2186616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80" grpId="0"/>
    </p:bldLst>
  </p:timing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0" y="45720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prstClr val="black"/>
                </a:solidFill>
                <a:latin typeface="Candara" panose="020E0502030303020204" pitchFamily="34" charset="0"/>
              </a:rPr>
              <a:t>Calculate the area of the rhombus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566983" y="452736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prstClr val="black"/>
                </a:solidFill>
                <a:latin typeface="Candara" panose="020E0502030303020204" pitchFamily="34" charset="0"/>
              </a:rPr>
              <a:t>Calculate the area of the rhombus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0" name="Rectangle 79"/>
              <p:cNvSpPr/>
              <p:nvPr/>
            </p:nvSpPr>
            <p:spPr>
              <a:xfrm>
                <a:off x="4566982" y="3482239"/>
                <a:ext cx="4572001" cy="46166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32 </m:t>
                      </m:r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𝑐</m:t>
                      </m:r>
                      <m:sSup>
                        <m:sSupPr>
                          <m:ctrlP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𝑚</m:t>
                          </m:r>
                        </m:e>
                        <m:sup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en-US" sz="2400" b="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80" name="Rectangle 7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66982" y="3482239"/>
                <a:ext cx="4572001" cy="461665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23" name="Group 22"/>
          <p:cNvGrpSpPr/>
          <p:nvPr/>
        </p:nvGrpSpPr>
        <p:grpSpPr>
          <a:xfrm>
            <a:off x="1162480" y="1129297"/>
            <a:ext cx="2257124" cy="1966188"/>
            <a:chOff x="1162480" y="1129297"/>
            <a:chExt cx="2257124" cy="1966188"/>
          </a:xfrm>
        </p:grpSpPr>
        <p:sp>
          <p:nvSpPr>
            <p:cNvPr id="2" name="Parallelogram 1"/>
            <p:cNvSpPr/>
            <p:nvPr/>
          </p:nvSpPr>
          <p:spPr>
            <a:xfrm>
              <a:off x="1162480" y="1283733"/>
              <a:ext cx="2257124" cy="1696962"/>
            </a:xfrm>
            <a:prstGeom prst="parallelogram">
              <a:avLst/>
            </a:prstGeom>
            <a:solidFill>
              <a:schemeClr val="bg1"/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solidFill>
                  <a:sysClr val="windowText" lastClr="000000"/>
                </a:solidFill>
              </a:endParaRPr>
            </a:p>
          </p:txBody>
        </p:sp>
        <p:cxnSp>
          <p:nvCxnSpPr>
            <p:cNvPr id="60" name="Straight Connector 59"/>
            <p:cNvCxnSpPr/>
            <p:nvPr/>
          </p:nvCxnSpPr>
          <p:spPr>
            <a:xfrm rot="4965193" flipH="1">
              <a:off x="1956046" y="2808423"/>
              <a:ext cx="195072" cy="134112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1" name="Straight Connector 60"/>
            <p:cNvCxnSpPr/>
            <p:nvPr/>
          </p:nvCxnSpPr>
          <p:spPr>
            <a:xfrm rot="4965193">
              <a:off x="1995872" y="2963899"/>
              <a:ext cx="118332" cy="101846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2" name="Straight Connector 61"/>
            <p:cNvCxnSpPr/>
            <p:nvPr/>
          </p:nvCxnSpPr>
          <p:spPr>
            <a:xfrm rot="4965193" flipH="1">
              <a:off x="2107931" y="2808424"/>
              <a:ext cx="195072" cy="134112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2" name="Straight Connector 81"/>
            <p:cNvCxnSpPr/>
            <p:nvPr/>
          </p:nvCxnSpPr>
          <p:spPr>
            <a:xfrm rot="4965193">
              <a:off x="2147757" y="2963900"/>
              <a:ext cx="118332" cy="101846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4" name="Straight Connector 83"/>
            <p:cNvCxnSpPr/>
            <p:nvPr/>
          </p:nvCxnSpPr>
          <p:spPr>
            <a:xfrm rot="4965193" flipH="1">
              <a:off x="2276646" y="1173586"/>
              <a:ext cx="195072" cy="134112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0" name="Straight Connector 89"/>
            <p:cNvCxnSpPr/>
            <p:nvPr/>
          </p:nvCxnSpPr>
          <p:spPr>
            <a:xfrm rot="4965193">
              <a:off x="2316472" y="1329062"/>
              <a:ext cx="118332" cy="101846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1" name="Straight Connector 90"/>
            <p:cNvCxnSpPr/>
            <p:nvPr/>
          </p:nvCxnSpPr>
          <p:spPr>
            <a:xfrm rot="4965193" flipH="1">
              <a:off x="2442355" y="1178619"/>
              <a:ext cx="195072" cy="134112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2" name="Straight Connector 91"/>
            <p:cNvCxnSpPr/>
            <p:nvPr/>
          </p:nvCxnSpPr>
          <p:spPr>
            <a:xfrm rot="4965193">
              <a:off x="2482181" y="1334095"/>
              <a:ext cx="118332" cy="101846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5" name="Straight Connector 94"/>
            <p:cNvCxnSpPr/>
            <p:nvPr/>
          </p:nvCxnSpPr>
          <p:spPr>
            <a:xfrm flipH="1">
              <a:off x="3030078" y="2066440"/>
              <a:ext cx="195072" cy="134112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6" name="Straight Connector 95"/>
            <p:cNvCxnSpPr/>
            <p:nvPr/>
          </p:nvCxnSpPr>
          <p:spPr>
            <a:xfrm>
              <a:off x="3206862" y="2098706"/>
              <a:ext cx="118332" cy="101846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7" name="Straight Connector 96"/>
            <p:cNvCxnSpPr/>
            <p:nvPr/>
          </p:nvCxnSpPr>
          <p:spPr>
            <a:xfrm flipH="1">
              <a:off x="1256856" y="2025421"/>
              <a:ext cx="195072" cy="134112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8" name="Straight Connector 97"/>
            <p:cNvCxnSpPr/>
            <p:nvPr/>
          </p:nvCxnSpPr>
          <p:spPr>
            <a:xfrm>
              <a:off x="1433640" y="2057687"/>
              <a:ext cx="118332" cy="101846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/>
            <p:cNvCxnSpPr/>
            <p:nvPr/>
          </p:nvCxnSpPr>
          <p:spPr>
            <a:xfrm>
              <a:off x="2998518" y="2343826"/>
              <a:ext cx="326676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9" name="Straight Connector 98"/>
            <p:cNvCxnSpPr/>
            <p:nvPr/>
          </p:nvCxnSpPr>
          <p:spPr>
            <a:xfrm>
              <a:off x="1162480" y="2328500"/>
              <a:ext cx="326676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0" name="Straight Connector 99"/>
            <p:cNvCxnSpPr/>
            <p:nvPr/>
          </p:nvCxnSpPr>
          <p:spPr>
            <a:xfrm>
              <a:off x="2148943" y="1129297"/>
              <a:ext cx="3222" cy="29156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1" name="Straight Connector 100"/>
            <p:cNvCxnSpPr/>
            <p:nvPr/>
          </p:nvCxnSpPr>
          <p:spPr>
            <a:xfrm>
              <a:off x="1824639" y="2803925"/>
              <a:ext cx="3222" cy="29156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2" name="Straight Connector 101"/>
            <p:cNvCxnSpPr/>
            <p:nvPr/>
          </p:nvCxnSpPr>
          <p:spPr>
            <a:xfrm>
              <a:off x="1551972" y="1271943"/>
              <a:ext cx="1446546" cy="1677762"/>
            </a:xfrm>
            <a:prstGeom prst="line">
              <a:avLst/>
            </a:prstGeom>
            <a:ln w="9525" cap="flat" cmpd="sng" algn="ctr">
              <a:solidFill>
                <a:schemeClr val="dk1"/>
              </a:solidFill>
              <a:prstDash val="dash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</p:cxnSp>
        <p:cxnSp>
          <p:nvCxnSpPr>
            <p:cNvPr id="103" name="Straight Connector 102"/>
            <p:cNvCxnSpPr/>
            <p:nvPr/>
          </p:nvCxnSpPr>
          <p:spPr>
            <a:xfrm flipH="1">
              <a:off x="1180039" y="1306384"/>
              <a:ext cx="2221895" cy="1674311"/>
            </a:xfrm>
            <a:prstGeom prst="line">
              <a:avLst/>
            </a:prstGeom>
            <a:ln w="9525" cap="flat" cmpd="sng" algn="ctr">
              <a:solidFill>
                <a:schemeClr val="dk1"/>
              </a:solidFill>
              <a:prstDash val="dash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04" name="TextBox 103"/>
                <p:cNvSpPr txBox="1"/>
                <p:nvPr/>
              </p:nvSpPr>
              <p:spPr>
                <a:xfrm>
                  <a:off x="2514348" y="2191398"/>
                  <a:ext cx="592470" cy="276999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1200" b="0" i="1" dirty="0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1 </m:t>
                        </m:r>
                        <m:r>
                          <a:rPr lang="en-US" sz="1200" b="0" i="1" dirty="0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𝑐𝑚</m:t>
                        </m:r>
                      </m:oMath>
                    </m:oMathPara>
                  </a14:m>
                  <a:endParaRPr lang="en-US" sz="1200" dirty="0">
                    <a:solidFill>
                      <a:prstClr val="black"/>
                    </a:solidFill>
                    <a:latin typeface="Candara" panose="020E0502030303020204" pitchFamily="34" charset="0"/>
                  </a:endParaRPr>
                </a:p>
              </p:txBody>
            </p:sp>
          </mc:Choice>
          <mc:Fallback xmlns="">
            <p:sp>
              <p:nvSpPr>
                <p:cNvPr id="104" name="TextBox 103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514348" y="2191398"/>
                  <a:ext cx="592470" cy="276999"/>
                </a:xfrm>
                <a:prstGeom prst="rect">
                  <a:avLst/>
                </a:prstGeom>
                <a:blipFill>
                  <a:blip r:embed="rId3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05" name="TextBox 104"/>
                <p:cNvSpPr txBox="1"/>
                <p:nvPr/>
              </p:nvSpPr>
              <p:spPr>
                <a:xfrm>
                  <a:off x="1947421" y="1514768"/>
                  <a:ext cx="592470" cy="276999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1200" b="0" i="1" dirty="0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1 </m:t>
                        </m:r>
                        <m:r>
                          <a:rPr lang="en-US" sz="1200" b="0" i="1" dirty="0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𝑐𝑚</m:t>
                        </m:r>
                      </m:oMath>
                    </m:oMathPara>
                  </a14:m>
                  <a:endParaRPr lang="en-US" sz="1200" dirty="0">
                    <a:solidFill>
                      <a:prstClr val="black"/>
                    </a:solidFill>
                    <a:latin typeface="Candara" panose="020E0502030303020204" pitchFamily="34" charset="0"/>
                  </a:endParaRPr>
                </a:p>
              </p:txBody>
            </p:sp>
          </mc:Choice>
          <mc:Fallback xmlns="">
            <p:sp>
              <p:nvSpPr>
                <p:cNvPr id="105" name="TextBox 104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947421" y="1514768"/>
                  <a:ext cx="592470" cy="276999"/>
                </a:xfrm>
                <a:prstGeom prst="rect">
                  <a:avLst/>
                </a:prstGeom>
                <a:blipFill>
                  <a:blip r:embed="rId3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06" name="TextBox 105"/>
                <p:cNvSpPr txBox="1"/>
                <p:nvPr/>
              </p:nvSpPr>
              <p:spPr>
                <a:xfrm>
                  <a:off x="2793492" y="1751789"/>
                  <a:ext cx="421258" cy="276999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1200" b="0" i="1" dirty="0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2 </m:t>
                        </m:r>
                        <m:r>
                          <a:rPr lang="en-US" sz="1200" b="0" i="1" dirty="0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𝑐𝑚</m:t>
                        </m:r>
                      </m:oMath>
                    </m:oMathPara>
                  </a14:m>
                  <a:endParaRPr lang="en-US" sz="1200" dirty="0">
                    <a:solidFill>
                      <a:prstClr val="black"/>
                    </a:solidFill>
                    <a:latin typeface="Candara" panose="020E0502030303020204" pitchFamily="34" charset="0"/>
                  </a:endParaRPr>
                </a:p>
              </p:txBody>
            </p:sp>
          </mc:Choice>
          <mc:Fallback xmlns="">
            <p:sp>
              <p:nvSpPr>
                <p:cNvPr id="106" name="TextBox 105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793492" y="1751789"/>
                  <a:ext cx="421258" cy="276999"/>
                </a:xfrm>
                <a:prstGeom prst="rect">
                  <a:avLst/>
                </a:prstGeom>
                <a:blipFill>
                  <a:blip r:embed="rId4"/>
                  <a:stretch>
                    <a:fillRect r="-8696"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07" name="TextBox 106"/>
                <p:cNvSpPr txBox="1"/>
                <p:nvPr/>
              </p:nvSpPr>
              <p:spPr>
                <a:xfrm>
                  <a:off x="1824639" y="2462274"/>
                  <a:ext cx="592470" cy="276999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1200" b="0" i="1" dirty="0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2 </m:t>
                        </m:r>
                        <m:r>
                          <a:rPr lang="en-US" sz="1200" b="0" i="1" dirty="0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𝑐𝑚</m:t>
                        </m:r>
                      </m:oMath>
                    </m:oMathPara>
                  </a14:m>
                  <a:endParaRPr lang="en-US" sz="1200" dirty="0">
                    <a:solidFill>
                      <a:prstClr val="black"/>
                    </a:solidFill>
                    <a:latin typeface="Candara" panose="020E0502030303020204" pitchFamily="34" charset="0"/>
                  </a:endParaRPr>
                </a:p>
              </p:txBody>
            </p:sp>
          </mc:Choice>
          <mc:Fallback xmlns="">
            <p:sp>
              <p:nvSpPr>
                <p:cNvPr id="107" name="TextBox 106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824639" y="2462274"/>
                  <a:ext cx="592470" cy="276999"/>
                </a:xfrm>
                <a:prstGeom prst="rect">
                  <a:avLst/>
                </a:prstGeom>
                <a:blipFill>
                  <a:blip r:embed="rId5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109" name="Group 108"/>
          <p:cNvGrpSpPr/>
          <p:nvPr/>
        </p:nvGrpSpPr>
        <p:grpSpPr>
          <a:xfrm>
            <a:off x="5815324" y="1125516"/>
            <a:ext cx="2257124" cy="1966188"/>
            <a:chOff x="1162480" y="1129297"/>
            <a:chExt cx="2257124" cy="1966188"/>
          </a:xfrm>
        </p:grpSpPr>
        <p:sp>
          <p:nvSpPr>
            <p:cNvPr id="110" name="Parallelogram 109"/>
            <p:cNvSpPr/>
            <p:nvPr/>
          </p:nvSpPr>
          <p:spPr>
            <a:xfrm>
              <a:off x="1162480" y="1283733"/>
              <a:ext cx="2257124" cy="1696962"/>
            </a:xfrm>
            <a:prstGeom prst="parallelogram">
              <a:avLst/>
            </a:prstGeom>
            <a:solidFill>
              <a:schemeClr val="bg1"/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solidFill>
                  <a:sysClr val="windowText" lastClr="000000"/>
                </a:solidFill>
              </a:endParaRPr>
            </a:p>
          </p:txBody>
        </p:sp>
        <p:cxnSp>
          <p:nvCxnSpPr>
            <p:cNvPr id="111" name="Straight Connector 110"/>
            <p:cNvCxnSpPr/>
            <p:nvPr/>
          </p:nvCxnSpPr>
          <p:spPr>
            <a:xfrm rot="4965193" flipH="1">
              <a:off x="1956046" y="2808423"/>
              <a:ext cx="195072" cy="134112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2" name="Straight Connector 111"/>
            <p:cNvCxnSpPr/>
            <p:nvPr/>
          </p:nvCxnSpPr>
          <p:spPr>
            <a:xfrm rot="4965193">
              <a:off x="1995872" y="2963899"/>
              <a:ext cx="118332" cy="101846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3" name="Straight Connector 112"/>
            <p:cNvCxnSpPr/>
            <p:nvPr/>
          </p:nvCxnSpPr>
          <p:spPr>
            <a:xfrm rot="4965193" flipH="1">
              <a:off x="2107931" y="2808424"/>
              <a:ext cx="195072" cy="134112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4" name="Straight Connector 113"/>
            <p:cNvCxnSpPr/>
            <p:nvPr/>
          </p:nvCxnSpPr>
          <p:spPr>
            <a:xfrm rot="4965193">
              <a:off x="2147757" y="2963900"/>
              <a:ext cx="118332" cy="101846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5" name="Straight Connector 114"/>
            <p:cNvCxnSpPr/>
            <p:nvPr/>
          </p:nvCxnSpPr>
          <p:spPr>
            <a:xfrm rot="4965193" flipH="1">
              <a:off x="2276646" y="1173586"/>
              <a:ext cx="195072" cy="134112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6" name="Straight Connector 115"/>
            <p:cNvCxnSpPr/>
            <p:nvPr/>
          </p:nvCxnSpPr>
          <p:spPr>
            <a:xfrm rot="4965193">
              <a:off x="2316472" y="1329062"/>
              <a:ext cx="118332" cy="101846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7" name="Straight Connector 116"/>
            <p:cNvCxnSpPr/>
            <p:nvPr/>
          </p:nvCxnSpPr>
          <p:spPr>
            <a:xfrm rot="4965193" flipH="1">
              <a:off x="2442355" y="1178619"/>
              <a:ext cx="195072" cy="134112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8" name="Straight Connector 117"/>
            <p:cNvCxnSpPr/>
            <p:nvPr/>
          </p:nvCxnSpPr>
          <p:spPr>
            <a:xfrm rot="4965193">
              <a:off x="2482181" y="1334095"/>
              <a:ext cx="118332" cy="101846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9" name="Straight Connector 118"/>
            <p:cNvCxnSpPr/>
            <p:nvPr/>
          </p:nvCxnSpPr>
          <p:spPr>
            <a:xfrm flipH="1">
              <a:off x="3030078" y="2066440"/>
              <a:ext cx="195072" cy="134112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0" name="Straight Connector 119"/>
            <p:cNvCxnSpPr/>
            <p:nvPr/>
          </p:nvCxnSpPr>
          <p:spPr>
            <a:xfrm>
              <a:off x="3206862" y="2098706"/>
              <a:ext cx="118332" cy="101846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1" name="Straight Connector 120"/>
            <p:cNvCxnSpPr/>
            <p:nvPr/>
          </p:nvCxnSpPr>
          <p:spPr>
            <a:xfrm flipH="1">
              <a:off x="1256856" y="2025421"/>
              <a:ext cx="195072" cy="134112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2" name="Straight Connector 121"/>
            <p:cNvCxnSpPr/>
            <p:nvPr/>
          </p:nvCxnSpPr>
          <p:spPr>
            <a:xfrm>
              <a:off x="1433640" y="2057687"/>
              <a:ext cx="118332" cy="101846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3" name="Straight Connector 122"/>
            <p:cNvCxnSpPr/>
            <p:nvPr/>
          </p:nvCxnSpPr>
          <p:spPr>
            <a:xfrm>
              <a:off x="2998518" y="2343826"/>
              <a:ext cx="326676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4" name="Straight Connector 123"/>
            <p:cNvCxnSpPr/>
            <p:nvPr/>
          </p:nvCxnSpPr>
          <p:spPr>
            <a:xfrm>
              <a:off x="1162480" y="2328500"/>
              <a:ext cx="326676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5" name="Straight Connector 124"/>
            <p:cNvCxnSpPr/>
            <p:nvPr/>
          </p:nvCxnSpPr>
          <p:spPr>
            <a:xfrm>
              <a:off x="2148943" y="1129297"/>
              <a:ext cx="3222" cy="29156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6" name="Straight Connector 125"/>
            <p:cNvCxnSpPr/>
            <p:nvPr/>
          </p:nvCxnSpPr>
          <p:spPr>
            <a:xfrm>
              <a:off x="1824639" y="2803925"/>
              <a:ext cx="3222" cy="29156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7" name="Straight Connector 126"/>
            <p:cNvCxnSpPr/>
            <p:nvPr/>
          </p:nvCxnSpPr>
          <p:spPr>
            <a:xfrm>
              <a:off x="1551972" y="1271943"/>
              <a:ext cx="1446546" cy="1677762"/>
            </a:xfrm>
            <a:prstGeom prst="line">
              <a:avLst/>
            </a:prstGeom>
            <a:ln w="9525" cap="flat" cmpd="sng" algn="ctr">
              <a:solidFill>
                <a:schemeClr val="dk1"/>
              </a:solidFill>
              <a:prstDash val="dash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</p:cxnSp>
        <p:cxnSp>
          <p:nvCxnSpPr>
            <p:cNvPr id="128" name="Straight Connector 127"/>
            <p:cNvCxnSpPr/>
            <p:nvPr/>
          </p:nvCxnSpPr>
          <p:spPr>
            <a:xfrm flipH="1">
              <a:off x="1180039" y="1306384"/>
              <a:ext cx="2221895" cy="1674311"/>
            </a:xfrm>
            <a:prstGeom prst="line">
              <a:avLst/>
            </a:prstGeom>
            <a:ln w="9525" cap="flat" cmpd="sng" algn="ctr">
              <a:solidFill>
                <a:schemeClr val="dk1"/>
              </a:solidFill>
              <a:prstDash val="dash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29" name="TextBox 128"/>
                <p:cNvSpPr txBox="1"/>
                <p:nvPr/>
              </p:nvSpPr>
              <p:spPr>
                <a:xfrm>
                  <a:off x="2514348" y="2191398"/>
                  <a:ext cx="592470" cy="276999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1200" b="0" i="1" dirty="0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2 </m:t>
                        </m:r>
                        <m:r>
                          <a:rPr lang="en-US" sz="1200" b="0" i="1" dirty="0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𝑐𝑚</m:t>
                        </m:r>
                      </m:oMath>
                    </m:oMathPara>
                  </a14:m>
                  <a:endParaRPr lang="en-US" sz="1200" dirty="0">
                    <a:solidFill>
                      <a:prstClr val="black"/>
                    </a:solidFill>
                    <a:latin typeface="Candara" panose="020E0502030303020204" pitchFamily="34" charset="0"/>
                  </a:endParaRPr>
                </a:p>
              </p:txBody>
            </p:sp>
          </mc:Choice>
          <mc:Fallback xmlns="">
            <p:sp>
              <p:nvSpPr>
                <p:cNvPr id="129" name="TextBox 128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514348" y="2191398"/>
                  <a:ext cx="592470" cy="276999"/>
                </a:xfrm>
                <a:prstGeom prst="rect">
                  <a:avLst/>
                </a:prstGeom>
                <a:blipFill>
                  <a:blip r:embed="rId6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30" name="TextBox 129"/>
                <p:cNvSpPr txBox="1"/>
                <p:nvPr/>
              </p:nvSpPr>
              <p:spPr>
                <a:xfrm>
                  <a:off x="1947421" y="1514768"/>
                  <a:ext cx="592470" cy="276999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1200" b="0" i="1" dirty="0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2 </m:t>
                        </m:r>
                        <m:r>
                          <a:rPr lang="en-US" sz="1200" b="0" i="1" dirty="0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𝑐𝑚</m:t>
                        </m:r>
                      </m:oMath>
                    </m:oMathPara>
                  </a14:m>
                  <a:endParaRPr lang="en-US" sz="1200" dirty="0">
                    <a:solidFill>
                      <a:prstClr val="black"/>
                    </a:solidFill>
                    <a:latin typeface="Candara" panose="020E0502030303020204" pitchFamily="34" charset="0"/>
                  </a:endParaRPr>
                </a:p>
              </p:txBody>
            </p:sp>
          </mc:Choice>
          <mc:Fallback xmlns="">
            <p:sp>
              <p:nvSpPr>
                <p:cNvPr id="130" name="TextBox 129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947421" y="1514768"/>
                  <a:ext cx="592470" cy="276999"/>
                </a:xfrm>
                <a:prstGeom prst="rect">
                  <a:avLst/>
                </a:prstGeom>
                <a:blipFill>
                  <a:blip r:embed="rId6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31" name="TextBox 130"/>
                <p:cNvSpPr txBox="1"/>
                <p:nvPr/>
              </p:nvSpPr>
              <p:spPr>
                <a:xfrm>
                  <a:off x="2793492" y="1751789"/>
                  <a:ext cx="421258" cy="276999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1200" b="0" i="1" dirty="0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4 </m:t>
                        </m:r>
                        <m:r>
                          <a:rPr lang="en-US" sz="1200" b="0" i="1" dirty="0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𝑐𝑚</m:t>
                        </m:r>
                      </m:oMath>
                    </m:oMathPara>
                  </a14:m>
                  <a:endParaRPr lang="en-US" sz="1200" dirty="0">
                    <a:solidFill>
                      <a:prstClr val="black"/>
                    </a:solidFill>
                    <a:latin typeface="Candara" panose="020E0502030303020204" pitchFamily="34" charset="0"/>
                  </a:endParaRPr>
                </a:p>
              </p:txBody>
            </p:sp>
          </mc:Choice>
          <mc:Fallback xmlns="">
            <p:sp>
              <p:nvSpPr>
                <p:cNvPr id="131" name="TextBox 130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793492" y="1751789"/>
                  <a:ext cx="421258" cy="276999"/>
                </a:xfrm>
                <a:prstGeom prst="rect">
                  <a:avLst/>
                </a:prstGeom>
                <a:blipFill>
                  <a:blip r:embed="rId7"/>
                  <a:stretch>
                    <a:fillRect r="-7246"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32" name="TextBox 131"/>
                <p:cNvSpPr txBox="1"/>
                <p:nvPr/>
              </p:nvSpPr>
              <p:spPr>
                <a:xfrm>
                  <a:off x="1824639" y="2462274"/>
                  <a:ext cx="592470" cy="276999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1200" b="0" i="1" dirty="0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4 </m:t>
                        </m:r>
                        <m:r>
                          <a:rPr lang="en-US" sz="1200" b="0" i="1" dirty="0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𝑐𝑚</m:t>
                        </m:r>
                      </m:oMath>
                    </m:oMathPara>
                  </a14:m>
                  <a:endParaRPr lang="en-US" sz="1200" dirty="0">
                    <a:solidFill>
                      <a:prstClr val="black"/>
                    </a:solidFill>
                    <a:latin typeface="Candara" panose="020E0502030303020204" pitchFamily="34" charset="0"/>
                  </a:endParaRPr>
                </a:p>
              </p:txBody>
            </p:sp>
          </mc:Choice>
          <mc:Fallback xmlns="">
            <p:sp>
              <p:nvSpPr>
                <p:cNvPr id="132" name="TextBox 131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824639" y="2462274"/>
                  <a:ext cx="592470" cy="276999"/>
                </a:xfrm>
                <a:prstGeom prst="rect">
                  <a:avLst/>
                </a:prstGeom>
                <a:blipFill>
                  <a:blip r:embed="rId8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</p:grpSp>
    </p:spTree>
    <p:extLst>
      <p:ext uri="{BB962C8B-B14F-4D97-AF65-F5344CB8AC3E}">
        <p14:creationId xmlns:p14="http://schemas.microsoft.com/office/powerpoint/2010/main" val="16357462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80" grpId="0"/>
    </p:bldLst>
  </p:timing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0" y="457200"/>
                <a:ext cx="4572000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solidFill>
                      <a:prstClr val="black"/>
                    </a:solidFill>
                    <a:latin typeface="Candara" panose="020E0502030303020204" pitchFamily="34" charset="0"/>
                  </a:rPr>
                  <a:t>Given the area is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8 </m:t>
                    </m:r>
                    <m:r>
                      <a:rPr lang="en-US" sz="2400" b="0" i="1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𝑐</m:t>
                    </m:r>
                    <m:sSup>
                      <m:sSupPr>
                        <m:ctrlPr>
                          <a:rPr lang="en-US" sz="2400" b="0" i="1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400" b="0" i="1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𝑚</m:t>
                        </m:r>
                      </m:e>
                      <m:sup>
                        <m:r>
                          <a:rPr lang="en-US" sz="2400" b="0" i="1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r>
                  <a:rPr lang="en-US" sz="2400" dirty="0">
                    <a:solidFill>
                      <a:prstClr val="black"/>
                    </a:solidFill>
                    <a:latin typeface="Candara" panose="020E0502030303020204" pitchFamily="34" charset="0"/>
                  </a:rPr>
                  <a:t>, find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endParaRPr lang="en-US" sz="2400" dirty="0">
                  <a:solidFill>
                    <a:prstClr val="black"/>
                  </a:solidFill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457200"/>
                <a:ext cx="4572000" cy="461665"/>
              </a:xfrm>
              <a:prstGeom prst="rect">
                <a:avLst/>
              </a:prstGeom>
              <a:blipFill>
                <a:blip r:embed="rId2"/>
                <a:stretch>
                  <a:fillRect l="-2000" t="-10526" b="-2894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4566983" y="452736"/>
                <a:ext cx="4572000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solidFill>
                      <a:prstClr val="black"/>
                    </a:solidFill>
                    <a:latin typeface="Candara" panose="020E0502030303020204" pitchFamily="34" charset="0"/>
                  </a:rPr>
                  <a:t>Given the area is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32</m:t>
                    </m:r>
                    <m:r>
                      <a:rPr lang="en-US" sz="2400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sz="2400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𝑐</m:t>
                    </m:r>
                    <m:sSup>
                      <m:sSupPr>
                        <m:ctrlPr>
                          <a:rPr lang="en-US" sz="24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4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𝑚</m:t>
                        </m:r>
                      </m:e>
                      <m:sup>
                        <m:r>
                          <a:rPr lang="en-US" sz="24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r>
                  <a:rPr lang="en-US" sz="2400" dirty="0">
                    <a:solidFill>
                      <a:prstClr val="black"/>
                    </a:solidFill>
                    <a:latin typeface="Candara" panose="020E0502030303020204" pitchFamily="34" charset="0"/>
                  </a:rPr>
                  <a:t>, find </a:t>
                </a:r>
                <a14:m>
                  <m:oMath xmlns:m="http://schemas.openxmlformats.org/officeDocument/2006/math">
                    <m:r>
                      <a:rPr lang="en-US" sz="2400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endParaRPr lang="en-US" sz="2400" dirty="0">
                  <a:solidFill>
                    <a:prstClr val="black"/>
                  </a:solidFill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66983" y="452736"/>
                <a:ext cx="4572000" cy="461665"/>
              </a:xfrm>
              <a:prstGeom prst="rect">
                <a:avLst/>
              </a:prstGeom>
              <a:blipFill>
                <a:blip r:embed="rId3"/>
                <a:stretch>
                  <a:fillRect l="-2000" t="-10526" b="-2894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0" name="Rectangle 79"/>
              <p:cNvSpPr/>
              <p:nvPr/>
            </p:nvSpPr>
            <p:spPr>
              <a:xfrm>
                <a:off x="4566982" y="3482239"/>
                <a:ext cx="4572001" cy="46166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𝑥</m:t>
                      </m:r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=4</m:t>
                      </m:r>
                    </m:oMath>
                  </m:oMathPara>
                </a14:m>
                <a:endParaRPr lang="en-US" sz="2400" b="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80" name="Rectangle 7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66982" y="3482239"/>
                <a:ext cx="4572001" cy="461665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23" name="Group 22"/>
          <p:cNvGrpSpPr/>
          <p:nvPr/>
        </p:nvGrpSpPr>
        <p:grpSpPr>
          <a:xfrm>
            <a:off x="1162480" y="1129297"/>
            <a:ext cx="2257124" cy="1966188"/>
            <a:chOff x="1162480" y="1129297"/>
            <a:chExt cx="2257124" cy="1966188"/>
          </a:xfrm>
        </p:grpSpPr>
        <p:sp>
          <p:nvSpPr>
            <p:cNvPr id="2" name="Parallelogram 1"/>
            <p:cNvSpPr/>
            <p:nvPr/>
          </p:nvSpPr>
          <p:spPr>
            <a:xfrm>
              <a:off x="1162480" y="1283733"/>
              <a:ext cx="2257124" cy="1696962"/>
            </a:xfrm>
            <a:prstGeom prst="parallelogram">
              <a:avLst/>
            </a:prstGeom>
            <a:solidFill>
              <a:schemeClr val="bg1"/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solidFill>
                  <a:sysClr val="windowText" lastClr="000000"/>
                </a:solidFill>
              </a:endParaRPr>
            </a:p>
          </p:txBody>
        </p:sp>
        <p:cxnSp>
          <p:nvCxnSpPr>
            <p:cNvPr id="60" name="Straight Connector 59"/>
            <p:cNvCxnSpPr/>
            <p:nvPr/>
          </p:nvCxnSpPr>
          <p:spPr>
            <a:xfrm rot="4965193" flipH="1">
              <a:off x="1956046" y="2808423"/>
              <a:ext cx="195072" cy="134112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1" name="Straight Connector 60"/>
            <p:cNvCxnSpPr/>
            <p:nvPr/>
          </p:nvCxnSpPr>
          <p:spPr>
            <a:xfrm rot="4965193">
              <a:off x="1995872" y="2963899"/>
              <a:ext cx="118332" cy="101846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2" name="Straight Connector 61"/>
            <p:cNvCxnSpPr/>
            <p:nvPr/>
          </p:nvCxnSpPr>
          <p:spPr>
            <a:xfrm rot="4965193" flipH="1">
              <a:off x="2107931" y="2808424"/>
              <a:ext cx="195072" cy="134112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2" name="Straight Connector 81"/>
            <p:cNvCxnSpPr/>
            <p:nvPr/>
          </p:nvCxnSpPr>
          <p:spPr>
            <a:xfrm rot="4965193">
              <a:off x="2147757" y="2963900"/>
              <a:ext cx="118332" cy="101846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4" name="Straight Connector 83"/>
            <p:cNvCxnSpPr/>
            <p:nvPr/>
          </p:nvCxnSpPr>
          <p:spPr>
            <a:xfrm rot="4965193" flipH="1">
              <a:off x="2276646" y="1173586"/>
              <a:ext cx="195072" cy="134112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0" name="Straight Connector 89"/>
            <p:cNvCxnSpPr/>
            <p:nvPr/>
          </p:nvCxnSpPr>
          <p:spPr>
            <a:xfrm rot="4965193">
              <a:off x="2316472" y="1329062"/>
              <a:ext cx="118332" cy="101846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1" name="Straight Connector 90"/>
            <p:cNvCxnSpPr/>
            <p:nvPr/>
          </p:nvCxnSpPr>
          <p:spPr>
            <a:xfrm rot="4965193" flipH="1">
              <a:off x="2442355" y="1178619"/>
              <a:ext cx="195072" cy="134112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2" name="Straight Connector 91"/>
            <p:cNvCxnSpPr/>
            <p:nvPr/>
          </p:nvCxnSpPr>
          <p:spPr>
            <a:xfrm rot="4965193">
              <a:off x="2482181" y="1334095"/>
              <a:ext cx="118332" cy="101846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5" name="Straight Connector 94"/>
            <p:cNvCxnSpPr/>
            <p:nvPr/>
          </p:nvCxnSpPr>
          <p:spPr>
            <a:xfrm flipH="1">
              <a:off x="3030078" y="2066440"/>
              <a:ext cx="195072" cy="134112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6" name="Straight Connector 95"/>
            <p:cNvCxnSpPr/>
            <p:nvPr/>
          </p:nvCxnSpPr>
          <p:spPr>
            <a:xfrm>
              <a:off x="3206862" y="2098706"/>
              <a:ext cx="118332" cy="101846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7" name="Straight Connector 96"/>
            <p:cNvCxnSpPr/>
            <p:nvPr/>
          </p:nvCxnSpPr>
          <p:spPr>
            <a:xfrm flipH="1">
              <a:off x="1256856" y="2025421"/>
              <a:ext cx="195072" cy="134112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8" name="Straight Connector 97"/>
            <p:cNvCxnSpPr/>
            <p:nvPr/>
          </p:nvCxnSpPr>
          <p:spPr>
            <a:xfrm>
              <a:off x="1433640" y="2057687"/>
              <a:ext cx="118332" cy="101846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/>
            <p:cNvCxnSpPr/>
            <p:nvPr/>
          </p:nvCxnSpPr>
          <p:spPr>
            <a:xfrm>
              <a:off x="2998518" y="2343826"/>
              <a:ext cx="326676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9" name="Straight Connector 98"/>
            <p:cNvCxnSpPr/>
            <p:nvPr/>
          </p:nvCxnSpPr>
          <p:spPr>
            <a:xfrm>
              <a:off x="1162480" y="2328500"/>
              <a:ext cx="326676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0" name="Straight Connector 99"/>
            <p:cNvCxnSpPr/>
            <p:nvPr/>
          </p:nvCxnSpPr>
          <p:spPr>
            <a:xfrm>
              <a:off x="2148943" y="1129297"/>
              <a:ext cx="3222" cy="29156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1" name="Straight Connector 100"/>
            <p:cNvCxnSpPr/>
            <p:nvPr/>
          </p:nvCxnSpPr>
          <p:spPr>
            <a:xfrm>
              <a:off x="1824639" y="2803925"/>
              <a:ext cx="3222" cy="29156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2" name="Straight Connector 101"/>
            <p:cNvCxnSpPr/>
            <p:nvPr/>
          </p:nvCxnSpPr>
          <p:spPr>
            <a:xfrm>
              <a:off x="1551972" y="1271943"/>
              <a:ext cx="1446546" cy="1677762"/>
            </a:xfrm>
            <a:prstGeom prst="line">
              <a:avLst/>
            </a:prstGeom>
            <a:ln w="9525" cap="flat" cmpd="sng" algn="ctr">
              <a:solidFill>
                <a:schemeClr val="dk1"/>
              </a:solidFill>
              <a:prstDash val="dash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</p:cxnSp>
        <p:cxnSp>
          <p:nvCxnSpPr>
            <p:cNvPr id="103" name="Straight Connector 102"/>
            <p:cNvCxnSpPr/>
            <p:nvPr/>
          </p:nvCxnSpPr>
          <p:spPr>
            <a:xfrm flipH="1">
              <a:off x="1180039" y="1306384"/>
              <a:ext cx="2221895" cy="1674311"/>
            </a:xfrm>
            <a:prstGeom prst="line">
              <a:avLst/>
            </a:prstGeom>
            <a:ln w="9525" cap="flat" cmpd="sng" algn="ctr">
              <a:solidFill>
                <a:schemeClr val="dk1"/>
              </a:solidFill>
              <a:prstDash val="dash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04" name="TextBox 103"/>
                <p:cNvSpPr txBox="1"/>
                <p:nvPr/>
              </p:nvSpPr>
              <p:spPr>
                <a:xfrm>
                  <a:off x="2514348" y="2191398"/>
                  <a:ext cx="592470" cy="276999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1200" b="0" i="1" dirty="0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1 </m:t>
                        </m:r>
                        <m:r>
                          <a:rPr lang="en-US" sz="1200" b="0" i="1" dirty="0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𝑐𝑚</m:t>
                        </m:r>
                      </m:oMath>
                    </m:oMathPara>
                  </a14:m>
                  <a:endParaRPr lang="en-US" sz="1200" dirty="0">
                    <a:solidFill>
                      <a:prstClr val="black"/>
                    </a:solidFill>
                    <a:latin typeface="Candara" panose="020E0502030303020204" pitchFamily="34" charset="0"/>
                  </a:endParaRPr>
                </a:p>
              </p:txBody>
            </p:sp>
          </mc:Choice>
          <mc:Fallback xmlns="">
            <p:sp>
              <p:nvSpPr>
                <p:cNvPr id="104" name="TextBox 103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514348" y="2191398"/>
                  <a:ext cx="592470" cy="276999"/>
                </a:xfrm>
                <a:prstGeom prst="rect">
                  <a:avLst/>
                </a:prstGeom>
                <a:blipFill>
                  <a:blip r:embed="rId5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05" name="TextBox 104"/>
                <p:cNvSpPr txBox="1"/>
                <p:nvPr/>
              </p:nvSpPr>
              <p:spPr>
                <a:xfrm>
                  <a:off x="1947421" y="1514768"/>
                  <a:ext cx="592470" cy="276999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1200" b="0" i="1" dirty="0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1 </m:t>
                        </m:r>
                        <m:r>
                          <a:rPr lang="en-US" sz="1200" b="0" i="1" dirty="0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𝑐𝑚</m:t>
                        </m:r>
                      </m:oMath>
                    </m:oMathPara>
                  </a14:m>
                  <a:endParaRPr lang="en-US" sz="1200" dirty="0">
                    <a:solidFill>
                      <a:prstClr val="black"/>
                    </a:solidFill>
                    <a:latin typeface="Candara" panose="020E0502030303020204" pitchFamily="34" charset="0"/>
                  </a:endParaRPr>
                </a:p>
              </p:txBody>
            </p:sp>
          </mc:Choice>
          <mc:Fallback xmlns="">
            <p:sp>
              <p:nvSpPr>
                <p:cNvPr id="105" name="TextBox 104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947421" y="1514768"/>
                  <a:ext cx="592470" cy="276999"/>
                </a:xfrm>
                <a:prstGeom prst="rect">
                  <a:avLst/>
                </a:prstGeom>
                <a:blipFill>
                  <a:blip r:embed="rId5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06" name="TextBox 105"/>
                <p:cNvSpPr txBox="1"/>
                <p:nvPr/>
              </p:nvSpPr>
              <p:spPr>
                <a:xfrm>
                  <a:off x="2793492" y="1751789"/>
                  <a:ext cx="421258" cy="276999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1200" b="0" i="1" dirty="0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US" sz="1200" b="0" i="1" dirty="0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en-US" sz="1200" b="0" i="1" dirty="0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𝑐𝑚</m:t>
                        </m:r>
                      </m:oMath>
                    </m:oMathPara>
                  </a14:m>
                  <a:endParaRPr lang="en-US" sz="1200" dirty="0">
                    <a:solidFill>
                      <a:prstClr val="black"/>
                    </a:solidFill>
                    <a:latin typeface="Candara" panose="020E0502030303020204" pitchFamily="34" charset="0"/>
                  </a:endParaRPr>
                </a:p>
              </p:txBody>
            </p:sp>
          </mc:Choice>
          <mc:Fallback xmlns="">
            <p:sp>
              <p:nvSpPr>
                <p:cNvPr id="106" name="TextBox 105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793492" y="1751789"/>
                  <a:ext cx="421258" cy="276999"/>
                </a:xfrm>
                <a:prstGeom prst="rect">
                  <a:avLst/>
                </a:prstGeom>
                <a:blipFill>
                  <a:blip r:embed="rId6"/>
                  <a:stretch>
                    <a:fillRect r="-8696"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07" name="TextBox 106"/>
                <p:cNvSpPr txBox="1"/>
                <p:nvPr/>
              </p:nvSpPr>
              <p:spPr>
                <a:xfrm>
                  <a:off x="1824639" y="2462274"/>
                  <a:ext cx="592470" cy="276999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1200" b="0" i="1" dirty="0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US" sz="1200" b="0" i="1" dirty="0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en-US" sz="1200" b="0" i="1" dirty="0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𝑐𝑚</m:t>
                        </m:r>
                      </m:oMath>
                    </m:oMathPara>
                  </a14:m>
                  <a:endParaRPr lang="en-US" sz="1200" dirty="0">
                    <a:solidFill>
                      <a:prstClr val="black"/>
                    </a:solidFill>
                    <a:latin typeface="Candara" panose="020E0502030303020204" pitchFamily="34" charset="0"/>
                  </a:endParaRPr>
                </a:p>
              </p:txBody>
            </p:sp>
          </mc:Choice>
          <mc:Fallback xmlns="">
            <p:sp>
              <p:nvSpPr>
                <p:cNvPr id="107" name="TextBox 106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824639" y="2462274"/>
                  <a:ext cx="592470" cy="276999"/>
                </a:xfrm>
                <a:prstGeom prst="rect">
                  <a:avLst/>
                </a:prstGeom>
                <a:blipFill>
                  <a:blip r:embed="rId7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109" name="Group 108"/>
          <p:cNvGrpSpPr/>
          <p:nvPr/>
        </p:nvGrpSpPr>
        <p:grpSpPr>
          <a:xfrm>
            <a:off x="5815324" y="1125516"/>
            <a:ext cx="2257124" cy="1966188"/>
            <a:chOff x="1162480" y="1129297"/>
            <a:chExt cx="2257124" cy="1966188"/>
          </a:xfrm>
        </p:grpSpPr>
        <p:sp>
          <p:nvSpPr>
            <p:cNvPr id="110" name="Parallelogram 109"/>
            <p:cNvSpPr/>
            <p:nvPr/>
          </p:nvSpPr>
          <p:spPr>
            <a:xfrm>
              <a:off x="1162480" y="1283733"/>
              <a:ext cx="2257124" cy="1696962"/>
            </a:xfrm>
            <a:prstGeom prst="parallelogram">
              <a:avLst/>
            </a:prstGeom>
            <a:solidFill>
              <a:schemeClr val="bg1"/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solidFill>
                  <a:sysClr val="windowText" lastClr="000000"/>
                </a:solidFill>
              </a:endParaRPr>
            </a:p>
          </p:txBody>
        </p:sp>
        <p:cxnSp>
          <p:nvCxnSpPr>
            <p:cNvPr id="111" name="Straight Connector 110"/>
            <p:cNvCxnSpPr/>
            <p:nvPr/>
          </p:nvCxnSpPr>
          <p:spPr>
            <a:xfrm rot="4965193" flipH="1">
              <a:off x="1956046" y="2808423"/>
              <a:ext cx="195072" cy="134112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2" name="Straight Connector 111"/>
            <p:cNvCxnSpPr/>
            <p:nvPr/>
          </p:nvCxnSpPr>
          <p:spPr>
            <a:xfrm rot="4965193">
              <a:off x="1995872" y="2963899"/>
              <a:ext cx="118332" cy="101846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3" name="Straight Connector 112"/>
            <p:cNvCxnSpPr/>
            <p:nvPr/>
          </p:nvCxnSpPr>
          <p:spPr>
            <a:xfrm rot="4965193" flipH="1">
              <a:off x="2107931" y="2808424"/>
              <a:ext cx="195072" cy="134112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4" name="Straight Connector 113"/>
            <p:cNvCxnSpPr/>
            <p:nvPr/>
          </p:nvCxnSpPr>
          <p:spPr>
            <a:xfrm rot="4965193">
              <a:off x="2147757" y="2963900"/>
              <a:ext cx="118332" cy="101846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5" name="Straight Connector 114"/>
            <p:cNvCxnSpPr/>
            <p:nvPr/>
          </p:nvCxnSpPr>
          <p:spPr>
            <a:xfrm rot="4965193" flipH="1">
              <a:off x="2276646" y="1173586"/>
              <a:ext cx="195072" cy="134112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6" name="Straight Connector 115"/>
            <p:cNvCxnSpPr/>
            <p:nvPr/>
          </p:nvCxnSpPr>
          <p:spPr>
            <a:xfrm rot="4965193">
              <a:off x="2316472" y="1329062"/>
              <a:ext cx="118332" cy="101846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7" name="Straight Connector 116"/>
            <p:cNvCxnSpPr/>
            <p:nvPr/>
          </p:nvCxnSpPr>
          <p:spPr>
            <a:xfrm rot="4965193" flipH="1">
              <a:off x="2442355" y="1178619"/>
              <a:ext cx="195072" cy="134112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8" name="Straight Connector 117"/>
            <p:cNvCxnSpPr/>
            <p:nvPr/>
          </p:nvCxnSpPr>
          <p:spPr>
            <a:xfrm rot="4965193">
              <a:off x="2482181" y="1334095"/>
              <a:ext cx="118332" cy="101846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9" name="Straight Connector 118"/>
            <p:cNvCxnSpPr/>
            <p:nvPr/>
          </p:nvCxnSpPr>
          <p:spPr>
            <a:xfrm flipH="1">
              <a:off x="3030078" y="2066440"/>
              <a:ext cx="195072" cy="134112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0" name="Straight Connector 119"/>
            <p:cNvCxnSpPr/>
            <p:nvPr/>
          </p:nvCxnSpPr>
          <p:spPr>
            <a:xfrm>
              <a:off x="3206862" y="2098706"/>
              <a:ext cx="118332" cy="101846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1" name="Straight Connector 120"/>
            <p:cNvCxnSpPr/>
            <p:nvPr/>
          </p:nvCxnSpPr>
          <p:spPr>
            <a:xfrm flipH="1">
              <a:off x="1256856" y="2025421"/>
              <a:ext cx="195072" cy="134112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2" name="Straight Connector 121"/>
            <p:cNvCxnSpPr/>
            <p:nvPr/>
          </p:nvCxnSpPr>
          <p:spPr>
            <a:xfrm>
              <a:off x="1433640" y="2057687"/>
              <a:ext cx="118332" cy="101846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3" name="Straight Connector 122"/>
            <p:cNvCxnSpPr/>
            <p:nvPr/>
          </p:nvCxnSpPr>
          <p:spPr>
            <a:xfrm>
              <a:off x="2998518" y="2343826"/>
              <a:ext cx="326676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4" name="Straight Connector 123"/>
            <p:cNvCxnSpPr/>
            <p:nvPr/>
          </p:nvCxnSpPr>
          <p:spPr>
            <a:xfrm>
              <a:off x="1162480" y="2328500"/>
              <a:ext cx="326676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5" name="Straight Connector 124"/>
            <p:cNvCxnSpPr/>
            <p:nvPr/>
          </p:nvCxnSpPr>
          <p:spPr>
            <a:xfrm>
              <a:off x="2148943" y="1129297"/>
              <a:ext cx="3222" cy="29156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6" name="Straight Connector 125"/>
            <p:cNvCxnSpPr/>
            <p:nvPr/>
          </p:nvCxnSpPr>
          <p:spPr>
            <a:xfrm>
              <a:off x="1824639" y="2803925"/>
              <a:ext cx="3222" cy="29156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7" name="Straight Connector 126"/>
            <p:cNvCxnSpPr/>
            <p:nvPr/>
          </p:nvCxnSpPr>
          <p:spPr>
            <a:xfrm>
              <a:off x="1551972" y="1271943"/>
              <a:ext cx="1446546" cy="1677762"/>
            </a:xfrm>
            <a:prstGeom prst="line">
              <a:avLst/>
            </a:prstGeom>
            <a:ln w="9525" cap="flat" cmpd="sng" algn="ctr">
              <a:solidFill>
                <a:schemeClr val="dk1"/>
              </a:solidFill>
              <a:prstDash val="dash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</p:cxnSp>
        <p:cxnSp>
          <p:nvCxnSpPr>
            <p:cNvPr id="128" name="Straight Connector 127"/>
            <p:cNvCxnSpPr/>
            <p:nvPr/>
          </p:nvCxnSpPr>
          <p:spPr>
            <a:xfrm flipH="1">
              <a:off x="1180039" y="1306384"/>
              <a:ext cx="2221895" cy="1674311"/>
            </a:xfrm>
            <a:prstGeom prst="line">
              <a:avLst/>
            </a:prstGeom>
            <a:ln w="9525" cap="flat" cmpd="sng" algn="ctr">
              <a:solidFill>
                <a:schemeClr val="dk1"/>
              </a:solidFill>
              <a:prstDash val="dash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29" name="TextBox 128"/>
                <p:cNvSpPr txBox="1"/>
                <p:nvPr/>
              </p:nvSpPr>
              <p:spPr>
                <a:xfrm>
                  <a:off x="2514348" y="2191398"/>
                  <a:ext cx="592470" cy="276999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1200" b="0" i="1" dirty="0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2 </m:t>
                        </m:r>
                        <m:r>
                          <a:rPr lang="en-US" sz="1200" b="0" i="1" dirty="0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𝑐𝑚</m:t>
                        </m:r>
                      </m:oMath>
                    </m:oMathPara>
                  </a14:m>
                  <a:endParaRPr lang="en-US" sz="1200" dirty="0">
                    <a:solidFill>
                      <a:prstClr val="black"/>
                    </a:solidFill>
                    <a:latin typeface="Candara" panose="020E0502030303020204" pitchFamily="34" charset="0"/>
                  </a:endParaRPr>
                </a:p>
              </p:txBody>
            </p:sp>
          </mc:Choice>
          <mc:Fallback xmlns="">
            <p:sp>
              <p:nvSpPr>
                <p:cNvPr id="129" name="TextBox 128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514348" y="2191398"/>
                  <a:ext cx="592470" cy="276999"/>
                </a:xfrm>
                <a:prstGeom prst="rect">
                  <a:avLst/>
                </a:prstGeom>
                <a:blipFill>
                  <a:blip r:embed="rId8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30" name="TextBox 129"/>
                <p:cNvSpPr txBox="1"/>
                <p:nvPr/>
              </p:nvSpPr>
              <p:spPr>
                <a:xfrm>
                  <a:off x="1947421" y="1514768"/>
                  <a:ext cx="592470" cy="276999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1200" b="0" i="1" dirty="0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2 </m:t>
                        </m:r>
                        <m:r>
                          <a:rPr lang="en-US" sz="1200" b="0" i="1" dirty="0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𝑐𝑚</m:t>
                        </m:r>
                      </m:oMath>
                    </m:oMathPara>
                  </a14:m>
                  <a:endParaRPr lang="en-US" sz="1200" dirty="0">
                    <a:solidFill>
                      <a:prstClr val="black"/>
                    </a:solidFill>
                    <a:latin typeface="Candara" panose="020E0502030303020204" pitchFamily="34" charset="0"/>
                  </a:endParaRPr>
                </a:p>
              </p:txBody>
            </p:sp>
          </mc:Choice>
          <mc:Fallback xmlns="">
            <p:sp>
              <p:nvSpPr>
                <p:cNvPr id="130" name="TextBox 129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947421" y="1514768"/>
                  <a:ext cx="592470" cy="276999"/>
                </a:xfrm>
                <a:prstGeom prst="rect">
                  <a:avLst/>
                </a:prstGeom>
                <a:blipFill>
                  <a:blip r:embed="rId8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31" name="TextBox 130"/>
                <p:cNvSpPr txBox="1"/>
                <p:nvPr/>
              </p:nvSpPr>
              <p:spPr>
                <a:xfrm>
                  <a:off x="2793492" y="1751789"/>
                  <a:ext cx="421258" cy="276999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1200" b="0" i="1" dirty="0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US" sz="1200" b="0" i="1" dirty="0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en-US" sz="1200" b="0" i="1" dirty="0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𝑐𝑚</m:t>
                        </m:r>
                      </m:oMath>
                    </m:oMathPara>
                  </a14:m>
                  <a:endParaRPr lang="en-US" sz="1200" dirty="0">
                    <a:solidFill>
                      <a:prstClr val="black"/>
                    </a:solidFill>
                    <a:latin typeface="Candara" panose="020E0502030303020204" pitchFamily="34" charset="0"/>
                  </a:endParaRPr>
                </a:p>
              </p:txBody>
            </p:sp>
          </mc:Choice>
          <mc:Fallback xmlns="">
            <p:sp>
              <p:nvSpPr>
                <p:cNvPr id="131" name="TextBox 130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793492" y="1751789"/>
                  <a:ext cx="421258" cy="276999"/>
                </a:xfrm>
                <a:prstGeom prst="rect">
                  <a:avLst/>
                </a:prstGeom>
                <a:blipFill>
                  <a:blip r:embed="rId9"/>
                  <a:stretch>
                    <a:fillRect r="-7246"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32" name="TextBox 131"/>
                <p:cNvSpPr txBox="1"/>
                <p:nvPr/>
              </p:nvSpPr>
              <p:spPr>
                <a:xfrm>
                  <a:off x="1824639" y="2462274"/>
                  <a:ext cx="592470" cy="276999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1200" b="0" i="1" dirty="0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US" sz="1200" b="0" i="1" dirty="0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en-US" sz="1200" b="0" i="1" dirty="0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𝑐𝑚</m:t>
                        </m:r>
                      </m:oMath>
                    </m:oMathPara>
                  </a14:m>
                  <a:endParaRPr lang="en-US" sz="1200" dirty="0">
                    <a:solidFill>
                      <a:prstClr val="black"/>
                    </a:solidFill>
                    <a:latin typeface="Candara" panose="020E0502030303020204" pitchFamily="34" charset="0"/>
                  </a:endParaRPr>
                </a:p>
              </p:txBody>
            </p:sp>
          </mc:Choice>
          <mc:Fallback xmlns="">
            <p:sp>
              <p:nvSpPr>
                <p:cNvPr id="132" name="TextBox 131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824639" y="2462274"/>
                  <a:ext cx="592470" cy="276999"/>
                </a:xfrm>
                <a:prstGeom prst="rect">
                  <a:avLst/>
                </a:prstGeom>
                <a:blipFill>
                  <a:blip r:embed="rId10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</p:grpSp>
    </p:spTree>
    <p:extLst>
      <p:ext uri="{BB962C8B-B14F-4D97-AF65-F5344CB8AC3E}">
        <p14:creationId xmlns:p14="http://schemas.microsoft.com/office/powerpoint/2010/main" val="42187907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80" grpId="0"/>
    </p:bldLst>
  </p:timing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0" y="457200"/>
            <a:ext cx="4572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prstClr val="black"/>
                </a:solidFill>
                <a:latin typeface="Candara" panose="020E0502030303020204" pitchFamily="34" charset="0"/>
              </a:rPr>
              <a:t>Calculate the area of the trapezium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566983" y="452736"/>
            <a:ext cx="4572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prstClr val="black"/>
                </a:solidFill>
                <a:latin typeface="Candara" panose="020E0502030303020204" pitchFamily="34" charset="0"/>
              </a:rPr>
              <a:t>Calculate the area of the trapezium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0" name="Rectangle 79"/>
              <p:cNvSpPr/>
              <p:nvPr/>
            </p:nvSpPr>
            <p:spPr>
              <a:xfrm>
                <a:off x="4566982" y="3341901"/>
                <a:ext cx="4572001" cy="46166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40 </m:t>
                      </m:r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𝑐</m:t>
                      </m:r>
                      <m:sSup>
                        <m:sSupPr>
                          <m:ctrlP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𝑚</m:t>
                          </m:r>
                        </m:e>
                        <m:sup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en-US" sz="2400" b="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80" name="Rectangle 7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66982" y="3341901"/>
                <a:ext cx="4572001" cy="461665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20" name="Group 19"/>
          <p:cNvGrpSpPr/>
          <p:nvPr/>
        </p:nvGrpSpPr>
        <p:grpSpPr>
          <a:xfrm>
            <a:off x="694944" y="1204415"/>
            <a:ext cx="3625694" cy="1999242"/>
            <a:chOff x="694944" y="1204415"/>
            <a:chExt cx="3625694" cy="1999242"/>
          </a:xfrm>
        </p:grpSpPr>
        <p:grpSp>
          <p:nvGrpSpPr>
            <p:cNvPr id="15" name="Group 14"/>
            <p:cNvGrpSpPr/>
            <p:nvPr/>
          </p:nvGrpSpPr>
          <p:grpSpPr>
            <a:xfrm>
              <a:off x="694944" y="1204415"/>
              <a:ext cx="3625694" cy="1999242"/>
              <a:chOff x="694944" y="1204415"/>
              <a:chExt cx="3625694" cy="1999242"/>
            </a:xfrm>
          </p:grpSpPr>
          <p:sp>
            <p:nvSpPr>
              <p:cNvPr id="2" name="Trapezoid 1"/>
              <p:cNvSpPr/>
              <p:nvPr/>
            </p:nvSpPr>
            <p:spPr>
              <a:xfrm>
                <a:off x="694944" y="1658112"/>
                <a:ext cx="2926080" cy="1024128"/>
              </a:xfrm>
              <a:prstGeom prst="trapezoid">
                <a:avLst/>
              </a:prstGeom>
              <a:solidFill>
                <a:schemeClr val="bg1"/>
              </a:solidFill>
              <a:ln w="381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grpSp>
            <p:nvGrpSpPr>
              <p:cNvPr id="14" name="Group 13"/>
              <p:cNvGrpSpPr/>
              <p:nvPr/>
            </p:nvGrpSpPr>
            <p:grpSpPr>
              <a:xfrm rot="5147283">
                <a:off x="2138442" y="1598495"/>
                <a:ext cx="295116" cy="134112"/>
                <a:chOff x="3391538" y="2086579"/>
                <a:chExt cx="295116" cy="134112"/>
              </a:xfrm>
            </p:grpSpPr>
            <p:cxnSp>
              <p:nvCxnSpPr>
                <p:cNvPr id="60" name="Straight Connector 59"/>
                <p:cNvCxnSpPr/>
                <p:nvPr/>
              </p:nvCxnSpPr>
              <p:spPr>
                <a:xfrm flipH="1">
                  <a:off x="3391538" y="2086579"/>
                  <a:ext cx="195072" cy="134112"/>
                </a:xfrm>
                <a:prstGeom prst="line">
                  <a:avLst/>
                </a:prstGeom>
                <a:ln w="381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61" name="Straight Connector 60"/>
                <p:cNvCxnSpPr/>
                <p:nvPr/>
              </p:nvCxnSpPr>
              <p:spPr>
                <a:xfrm>
                  <a:off x="3568322" y="2118845"/>
                  <a:ext cx="118332" cy="101846"/>
                </a:xfrm>
                <a:prstGeom prst="line">
                  <a:avLst/>
                </a:prstGeom>
                <a:ln w="381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62" name="Group 61"/>
              <p:cNvGrpSpPr/>
              <p:nvPr/>
            </p:nvGrpSpPr>
            <p:grpSpPr>
              <a:xfrm rot="5147283">
                <a:off x="2131094" y="2615184"/>
                <a:ext cx="295116" cy="134112"/>
                <a:chOff x="3391538" y="2086579"/>
                <a:chExt cx="295116" cy="134112"/>
              </a:xfrm>
            </p:grpSpPr>
            <p:cxnSp>
              <p:nvCxnSpPr>
                <p:cNvPr id="82" name="Straight Connector 81"/>
                <p:cNvCxnSpPr/>
                <p:nvPr/>
              </p:nvCxnSpPr>
              <p:spPr>
                <a:xfrm flipH="1">
                  <a:off x="3391538" y="2086579"/>
                  <a:ext cx="195072" cy="134112"/>
                </a:xfrm>
                <a:prstGeom prst="line">
                  <a:avLst/>
                </a:prstGeom>
                <a:ln w="381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84" name="Straight Connector 83"/>
                <p:cNvCxnSpPr/>
                <p:nvPr/>
              </p:nvCxnSpPr>
              <p:spPr>
                <a:xfrm>
                  <a:off x="3568322" y="2118845"/>
                  <a:ext cx="118332" cy="101846"/>
                </a:xfrm>
                <a:prstGeom prst="line">
                  <a:avLst/>
                </a:prstGeom>
                <a:ln w="381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90" name="TextBox 89"/>
                  <p:cNvSpPr txBox="1"/>
                  <p:nvPr/>
                </p:nvSpPr>
                <p:spPr>
                  <a:xfrm>
                    <a:off x="2002536" y="2834325"/>
                    <a:ext cx="566928" cy="369332"/>
                  </a:xfrm>
                  <a:prstGeom prst="rect">
                    <a:avLst/>
                  </a:prstGeom>
                  <a:solidFill>
                    <a:schemeClr val="bg1"/>
                  </a:solidFill>
                </p:spPr>
                <p:txBody>
                  <a:bodyPr wrap="square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n-US" b="0" i="1" dirty="0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6 </m:t>
                          </m:r>
                          <m:r>
                            <a:rPr lang="en-US" b="0" i="1" dirty="0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𝑐𝑚</m:t>
                          </m:r>
                        </m:oMath>
                      </m:oMathPara>
                    </a14:m>
                    <a:endParaRPr lang="en-US" dirty="0">
                      <a:solidFill>
                        <a:prstClr val="black"/>
                      </a:solidFill>
                      <a:latin typeface="Candara" panose="020E0502030303020204" pitchFamily="34" charset="0"/>
                    </a:endParaRPr>
                  </a:p>
                </p:txBody>
              </p:sp>
            </mc:Choice>
            <mc:Fallback xmlns="">
              <p:sp>
                <p:nvSpPr>
                  <p:cNvPr id="90" name="TextBox 89"/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2002536" y="2834325"/>
                    <a:ext cx="566928" cy="369332"/>
                  </a:xfrm>
                  <a:prstGeom prst="rect">
                    <a:avLst/>
                  </a:prstGeom>
                  <a:blipFill>
                    <a:blip r:embed="rId3"/>
                    <a:stretch>
                      <a:fillRect r="-9677"/>
                    </a:stretch>
                  </a:blipFill>
                </p:spPr>
                <p:txBody>
                  <a:bodyPr/>
                  <a:lstStyle/>
                  <a:p>
                    <a:r>
                      <a:rPr lang="en-GB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91" name="TextBox 90"/>
                  <p:cNvSpPr txBox="1"/>
                  <p:nvPr/>
                </p:nvSpPr>
                <p:spPr>
                  <a:xfrm>
                    <a:off x="2040722" y="1204415"/>
                    <a:ext cx="566928" cy="369332"/>
                  </a:xfrm>
                  <a:prstGeom prst="rect">
                    <a:avLst/>
                  </a:prstGeom>
                  <a:solidFill>
                    <a:schemeClr val="bg1"/>
                  </a:solidFill>
                </p:spPr>
                <p:txBody>
                  <a:bodyPr wrap="square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n-US" b="0" i="1" dirty="0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4 </m:t>
                          </m:r>
                          <m:r>
                            <a:rPr lang="en-US" b="0" i="1" dirty="0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𝑐𝑚</m:t>
                          </m:r>
                        </m:oMath>
                      </m:oMathPara>
                    </a14:m>
                    <a:endParaRPr lang="en-US" dirty="0">
                      <a:solidFill>
                        <a:prstClr val="black"/>
                      </a:solidFill>
                      <a:latin typeface="Candara" panose="020E0502030303020204" pitchFamily="34" charset="0"/>
                    </a:endParaRPr>
                  </a:p>
                </p:txBody>
              </p:sp>
            </mc:Choice>
            <mc:Fallback xmlns="">
              <p:sp>
                <p:nvSpPr>
                  <p:cNvPr id="91" name="TextBox 90"/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2040722" y="1204415"/>
                    <a:ext cx="566928" cy="369332"/>
                  </a:xfrm>
                  <a:prstGeom prst="rect">
                    <a:avLst/>
                  </a:prstGeom>
                  <a:blipFill>
                    <a:blip r:embed="rId4"/>
                    <a:stretch>
                      <a:fillRect r="-10753"/>
                    </a:stretch>
                  </a:blipFill>
                </p:spPr>
                <p:txBody>
                  <a:bodyPr/>
                  <a:lstStyle/>
                  <a:p>
                    <a:r>
                      <a:rPr lang="en-GB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92" name="TextBox 91"/>
                  <p:cNvSpPr txBox="1"/>
                  <p:nvPr/>
                </p:nvSpPr>
                <p:spPr>
                  <a:xfrm>
                    <a:off x="3753710" y="1951650"/>
                    <a:ext cx="566928" cy="369332"/>
                  </a:xfrm>
                  <a:prstGeom prst="rect">
                    <a:avLst/>
                  </a:prstGeom>
                  <a:solidFill>
                    <a:schemeClr val="bg1"/>
                  </a:solidFill>
                </p:spPr>
                <p:txBody>
                  <a:bodyPr wrap="square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n-US" b="0" i="1" dirty="0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2 </m:t>
                          </m:r>
                          <m:r>
                            <a:rPr lang="en-US" b="0" i="1" dirty="0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𝑐𝑚</m:t>
                          </m:r>
                        </m:oMath>
                      </m:oMathPara>
                    </a14:m>
                    <a:endParaRPr lang="en-US" dirty="0">
                      <a:solidFill>
                        <a:prstClr val="black"/>
                      </a:solidFill>
                      <a:latin typeface="Candara" panose="020E0502030303020204" pitchFamily="34" charset="0"/>
                    </a:endParaRPr>
                  </a:p>
                </p:txBody>
              </p:sp>
            </mc:Choice>
            <mc:Fallback xmlns="">
              <p:sp>
                <p:nvSpPr>
                  <p:cNvPr id="92" name="TextBox 91"/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3753710" y="1951650"/>
                    <a:ext cx="566928" cy="369332"/>
                  </a:xfrm>
                  <a:prstGeom prst="rect">
                    <a:avLst/>
                  </a:prstGeom>
                  <a:blipFill>
                    <a:blip r:embed="rId5"/>
                    <a:stretch>
                      <a:fillRect r="-10753"/>
                    </a:stretch>
                  </a:blipFill>
                </p:spPr>
                <p:txBody>
                  <a:bodyPr/>
                  <a:lstStyle/>
                  <a:p>
                    <a:r>
                      <a:rPr lang="en-GB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  <p:cxnSp>
          <p:nvCxnSpPr>
            <p:cNvPr id="104" name="Straight Arrow Connector 103"/>
            <p:cNvCxnSpPr/>
            <p:nvPr/>
          </p:nvCxnSpPr>
          <p:spPr>
            <a:xfrm>
              <a:off x="3706368" y="1624252"/>
              <a:ext cx="0" cy="1110299"/>
            </a:xfrm>
            <a:prstGeom prst="straightConnector1">
              <a:avLst/>
            </a:prstGeom>
            <a:ln w="38100">
              <a:solidFill>
                <a:schemeClr val="tx1"/>
              </a:solidFill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9" name="Group 18"/>
          <p:cNvGrpSpPr/>
          <p:nvPr/>
        </p:nvGrpSpPr>
        <p:grpSpPr>
          <a:xfrm>
            <a:off x="5261927" y="1170555"/>
            <a:ext cx="3630711" cy="1999242"/>
            <a:chOff x="5261927" y="1170555"/>
            <a:chExt cx="3630711" cy="1999242"/>
          </a:xfrm>
        </p:grpSpPr>
        <p:grpSp>
          <p:nvGrpSpPr>
            <p:cNvPr id="93" name="Group 92"/>
            <p:cNvGrpSpPr/>
            <p:nvPr/>
          </p:nvGrpSpPr>
          <p:grpSpPr>
            <a:xfrm>
              <a:off x="5261927" y="1170555"/>
              <a:ext cx="3630711" cy="1999242"/>
              <a:chOff x="694944" y="1204415"/>
              <a:chExt cx="3630711" cy="1999242"/>
            </a:xfrm>
          </p:grpSpPr>
          <p:sp>
            <p:nvSpPr>
              <p:cNvPr id="94" name="Trapezoid 93"/>
              <p:cNvSpPr/>
              <p:nvPr/>
            </p:nvSpPr>
            <p:spPr>
              <a:xfrm>
                <a:off x="694944" y="1658112"/>
                <a:ext cx="2926080" cy="1024128"/>
              </a:xfrm>
              <a:prstGeom prst="trapezoid">
                <a:avLst/>
              </a:prstGeom>
              <a:solidFill>
                <a:schemeClr val="bg1"/>
              </a:solidFill>
              <a:ln w="381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grpSp>
            <p:nvGrpSpPr>
              <p:cNvPr id="95" name="Group 94"/>
              <p:cNvGrpSpPr/>
              <p:nvPr/>
            </p:nvGrpSpPr>
            <p:grpSpPr>
              <a:xfrm rot="5147283">
                <a:off x="2138442" y="1598495"/>
                <a:ext cx="295116" cy="134112"/>
                <a:chOff x="3391538" y="2086579"/>
                <a:chExt cx="295116" cy="134112"/>
              </a:xfrm>
            </p:grpSpPr>
            <p:cxnSp>
              <p:nvCxnSpPr>
                <p:cNvPr id="102" name="Straight Connector 101"/>
                <p:cNvCxnSpPr/>
                <p:nvPr/>
              </p:nvCxnSpPr>
              <p:spPr>
                <a:xfrm flipH="1">
                  <a:off x="3391538" y="2086579"/>
                  <a:ext cx="195072" cy="134112"/>
                </a:xfrm>
                <a:prstGeom prst="line">
                  <a:avLst/>
                </a:prstGeom>
                <a:ln w="381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03" name="Straight Connector 102"/>
                <p:cNvCxnSpPr/>
                <p:nvPr/>
              </p:nvCxnSpPr>
              <p:spPr>
                <a:xfrm>
                  <a:off x="3568322" y="2118845"/>
                  <a:ext cx="118332" cy="101846"/>
                </a:xfrm>
                <a:prstGeom prst="line">
                  <a:avLst/>
                </a:prstGeom>
                <a:ln w="381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96" name="Group 95"/>
              <p:cNvGrpSpPr/>
              <p:nvPr/>
            </p:nvGrpSpPr>
            <p:grpSpPr>
              <a:xfrm rot="5147283">
                <a:off x="2131094" y="2615184"/>
                <a:ext cx="295116" cy="134112"/>
                <a:chOff x="3391538" y="2086579"/>
                <a:chExt cx="295116" cy="134112"/>
              </a:xfrm>
            </p:grpSpPr>
            <p:cxnSp>
              <p:nvCxnSpPr>
                <p:cNvPr id="100" name="Straight Connector 99"/>
                <p:cNvCxnSpPr/>
                <p:nvPr/>
              </p:nvCxnSpPr>
              <p:spPr>
                <a:xfrm flipH="1">
                  <a:off x="3391538" y="2086579"/>
                  <a:ext cx="195072" cy="134112"/>
                </a:xfrm>
                <a:prstGeom prst="line">
                  <a:avLst/>
                </a:prstGeom>
                <a:ln w="381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01" name="Straight Connector 100"/>
                <p:cNvCxnSpPr/>
                <p:nvPr/>
              </p:nvCxnSpPr>
              <p:spPr>
                <a:xfrm>
                  <a:off x="3568322" y="2118845"/>
                  <a:ext cx="118332" cy="101846"/>
                </a:xfrm>
                <a:prstGeom prst="line">
                  <a:avLst/>
                </a:prstGeom>
                <a:ln w="381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97" name="TextBox 96"/>
                  <p:cNvSpPr txBox="1"/>
                  <p:nvPr/>
                </p:nvSpPr>
                <p:spPr>
                  <a:xfrm>
                    <a:off x="2002536" y="2834325"/>
                    <a:ext cx="566928" cy="369332"/>
                  </a:xfrm>
                  <a:prstGeom prst="rect">
                    <a:avLst/>
                  </a:prstGeom>
                  <a:solidFill>
                    <a:schemeClr val="bg1"/>
                  </a:solidFill>
                </p:spPr>
                <p:txBody>
                  <a:bodyPr wrap="square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n-US" b="0" i="1" dirty="0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12 </m:t>
                          </m:r>
                          <m:r>
                            <a:rPr lang="en-US" b="0" i="1" dirty="0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𝑐𝑚</m:t>
                          </m:r>
                        </m:oMath>
                      </m:oMathPara>
                    </a14:m>
                    <a:endParaRPr lang="en-US" dirty="0">
                      <a:solidFill>
                        <a:prstClr val="black"/>
                      </a:solidFill>
                      <a:latin typeface="Candara" panose="020E0502030303020204" pitchFamily="34" charset="0"/>
                    </a:endParaRPr>
                  </a:p>
                </p:txBody>
              </p:sp>
            </mc:Choice>
            <mc:Fallback xmlns="">
              <p:sp>
                <p:nvSpPr>
                  <p:cNvPr id="97" name="TextBox 96"/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2002536" y="2834325"/>
                    <a:ext cx="566928" cy="369332"/>
                  </a:xfrm>
                  <a:prstGeom prst="rect">
                    <a:avLst/>
                  </a:prstGeom>
                  <a:blipFill>
                    <a:blip r:embed="rId6"/>
                    <a:stretch>
                      <a:fillRect r="-33333"/>
                    </a:stretch>
                  </a:blipFill>
                </p:spPr>
                <p:txBody>
                  <a:bodyPr/>
                  <a:lstStyle/>
                  <a:p>
                    <a:r>
                      <a:rPr lang="en-GB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98" name="TextBox 97"/>
                  <p:cNvSpPr txBox="1"/>
                  <p:nvPr/>
                </p:nvSpPr>
                <p:spPr>
                  <a:xfrm>
                    <a:off x="2040722" y="1204415"/>
                    <a:ext cx="566928" cy="369332"/>
                  </a:xfrm>
                  <a:prstGeom prst="rect">
                    <a:avLst/>
                  </a:prstGeom>
                  <a:solidFill>
                    <a:schemeClr val="bg1"/>
                  </a:solidFill>
                </p:spPr>
                <p:txBody>
                  <a:bodyPr wrap="square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n-US" b="0" i="1" dirty="0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8 </m:t>
                          </m:r>
                          <m:r>
                            <a:rPr lang="en-US" b="0" i="1" dirty="0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𝑐𝑚</m:t>
                          </m:r>
                        </m:oMath>
                      </m:oMathPara>
                    </a14:m>
                    <a:endParaRPr lang="en-US" dirty="0">
                      <a:solidFill>
                        <a:prstClr val="black"/>
                      </a:solidFill>
                      <a:latin typeface="Candara" panose="020E0502030303020204" pitchFamily="34" charset="0"/>
                    </a:endParaRPr>
                  </a:p>
                </p:txBody>
              </p:sp>
            </mc:Choice>
            <mc:Fallback xmlns="">
              <p:sp>
                <p:nvSpPr>
                  <p:cNvPr id="98" name="TextBox 97"/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2040722" y="1204415"/>
                    <a:ext cx="566928" cy="369332"/>
                  </a:xfrm>
                  <a:prstGeom prst="rect">
                    <a:avLst/>
                  </a:prstGeom>
                  <a:blipFill>
                    <a:blip r:embed="rId7"/>
                    <a:stretch>
                      <a:fillRect r="-10753"/>
                    </a:stretch>
                  </a:blipFill>
                </p:spPr>
                <p:txBody>
                  <a:bodyPr/>
                  <a:lstStyle/>
                  <a:p>
                    <a:r>
                      <a:rPr lang="en-GB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99" name="TextBox 98"/>
                  <p:cNvSpPr txBox="1"/>
                  <p:nvPr/>
                </p:nvSpPr>
                <p:spPr>
                  <a:xfrm>
                    <a:off x="3758727" y="2011114"/>
                    <a:ext cx="566928" cy="369332"/>
                  </a:xfrm>
                  <a:prstGeom prst="rect">
                    <a:avLst/>
                  </a:prstGeom>
                  <a:solidFill>
                    <a:schemeClr val="bg1"/>
                  </a:solidFill>
                </p:spPr>
                <p:txBody>
                  <a:bodyPr wrap="square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n-US" b="0" i="1" dirty="0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4 </m:t>
                          </m:r>
                          <m:r>
                            <a:rPr lang="en-US" b="0" i="1" dirty="0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𝑐𝑚</m:t>
                          </m:r>
                        </m:oMath>
                      </m:oMathPara>
                    </a14:m>
                    <a:endParaRPr lang="en-US" dirty="0">
                      <a:solidFill>
                        <a:prstClr val="black"/>
                      </a:solidFill>
                      <a:latin typeface="Candara" panose="020E0502030303020204" pitchFamily="34" charset="0"/>
                    </a:endParaRPr>
                  </a:p>
                </p:txBody>
              </p:sp>
            </mc:Choice>
            <mc:Fallback xmlns="">
              <p:sp>
                <p:nvSpPr>
                  <p:cNvPr id="99" name="TextBox 98"/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3758727" y="2011114"/>
                    <a:ext cx="566928" cy="369332"/>
                  </a:xfrm>
                  <a:prstGeom prst="rect">
                    <a:avLst/>
                  </a:prstGeom>
                  <a:blipFill>
                    <a:blip r:embed="rId8"/>
                    <a:stretch>
                      <a:fillRect r="-10753"/>
                    </a:stretch>
                  </a:blipFill>
                </p:spPr>
                <p:txBody>
                  <a:bodyPr/>
                  <a:lstStyle/>
                  <a:p>
                    <a:r>
                      <a:rPr lang="en-GB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  <p:cxnSp>
          <p:nvCxnSpPr>
            <p:cNvPr id="106" name="Straight Arrow Connector 105"/>
            <p:cNvCxnSpPr/>
            <p:nvPr/>
          </p:nvCxnSpPr>
          <p:spPr>
            <a:xfrm>
              <a:off x="8296656" y="1590392"/>
              <a:ext cx="0" cy="1110299"/>
            </a:xfrm>
            <a:prstGeom prst="straightConnector1">
              <a:avLst/>
            </a:prstGeom>
            <a:ln w="38100">
              <a:solidFill>
                <a:schemeClr val="tx1"/>
              </a:solidFill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8941574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80" grpId="0"/>
    </p:bldLst>
  </p:timing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0" y="457200"/>
            <a:ext cx="4572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prstClr val="black"/>
                </a:solidFill>
                <a:latin typeface="Candara" panose="020E0502030303020204" pitchFamily="34" charset="0"/>
              </a:rPr>
              <a:t>Calculate the area of the trapezium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566983" y="452736"/>
            <a:ext cx="4572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prstClr val="black"/>
                </a:solidFill>
                <a:latin typeface="Candara" panose="020E0502030303020204" pitchFamily="34" charset="0"/>
              </a:rPr>
              <a:t>Calculate the area of the trapezium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0" name="Rectangle 79"/>
              <p:cNvSpPr/>
              <p:nvPr/>
            </p:nvSpPr>
            <p:spPr>
              <a:xfrm>
                <a:off x="4571999" y="3383056"/>
                <a:ext cx="4572001" cy="46166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40 </m:t>
                      </m:r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𝑐</m:t>
                      </m:r>
                      <m:sSup>
                        <m:sSupPr>
                          <m:ctrlP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𝑚</m:t>
                          </m:r>
                        </m:e>
                        <m:sup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en-US" sz="2400" b="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80" name="Rectangle 7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1999" y="3383056"/>
                <a:ext cx="4572001" cy="461665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20" name="Group 19"/>
          <p:cNvGrpSpPr/>
          <p:nvPr/>
        </p:nvGrpSpPr>
        <p:grpSpPr>
          <a:xfrm>
            <a:off x="694944" y="1204415"/>
            <a:ext cx="2926080" cy="1999242"/>
            <a:chOff x="694944" y="1204415"/>
            <a:chExt cx="2926080" cy="1999242"/>
          </a:xfrm>
        </p:grpSpPr>
        <p:grpSp>
          <p:nvGrpSpPr>
            <p:cNvPr id="15" name="Group 14"/>
            <p:cNvGrpSpPr/>
            <p:nvPr/>
          </p:nvGrpSpPr>
          <p:grpSpPr>
            <a:xfrm>
              <a:off x="694944" y="1204415"/>
              <a:ext cx="2926080" cy="1999242"/>
              <a:chOff x="694944" y="1204415"/>
              <a:chExt cx="2926080" cy="1999242"/>
            </a:xfrm>
          </p:grpSpPr>
          <p:sp>
            <p:nvSpPr>
              <p:cNvPr id="2" name="Trapezoid 1"/>
              <p:cNvSpPr/>
              <p:nvPr/>
            </p:nvSpPr>
            <p:spPr>
              <a:xfrm>
                <a:off x="694944" y="1658112"/>
                <a:ext cx="2926080" cy="1024128"/>
              </a:xfrm>
              <a:prstGeom prst="trapezoid">
                <a:avLst/>
              </a:prstGeom>
              <a:solidFill>
                <a:schemeClr val="bg1"/>
              </a:solidFill>
              <a:ln w="381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grpSp>
            <p:nvGrpSpPr>
              <p:cNvPr id="14" name="Group 13"/>
              <p:cNvGrpSpPr/>
              <p:nvPr/>
            </p:nvGrpSpPr>
            <p:grpSpPr>
              <a:xfrm rot="5147283">
                <a:off x="2138442" y="1598495"/>
                <a:ext cx="295116" cy="134112"/>
                <a:chOff x="3391538" y="2086579"/>
                <a:chExt cx="295116" cy="134112"/>
              </a:xfrm>
            </p:grpSpPr>
            <p:cxnSp>
              <p:nvCxnSpPr>
                <p:cNvPr id="60" name="Straight Connector 59"/>
                <p:cNvCxnSpPr/>
                <p:nvPr/>
              </p:nvCxnSpPr>
              <p:spPr>
                <a:xfrm flipH="1">
                  <a:off x="3391538" y="2086579"/>
                  <a:ext cx="195072" cy="134112"/>
                </a:xfrm>
                <a:prstGeom prst="line">
                  <a:avLst/>
                </a:prstGeom>
                <a:ln w="381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61" name="Straight Connector 60"/>
                <p:cNvCxnSpPr/>
                <p:nvPr/>
              </p:nvCxnSpPr>
              <p:spPr>
                <a:xfrm>
                  <a:off x="3568322" y="2118845"/>
                  <a:ext cx="118332" cy="101846"/>
                </a:xfrm>
                <a:prstGeom prst="line">
                  <a:avLst/>
                </a:prstGeom>
                <a:ln w="381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62" name="Group 61"/>
              <p:cNvGrpSpPr/>
              <p:nvPr/>
            </p:nvGrpSpPr>
            <p:grpSpPr>
              <a:xfrm rot="5147283">
                <a:off x="2131094" y="2615184"/>
                <a:ext cx="295116" cy="134112"/>
                <a:chOff x="3391538" y="2086579"/>
                <a:chExt cx="295116" cy="134112"/>
              </a:xfrm>
            </p:grpSpPr>
            <p:cxnSp>
              <p:nvCxnSpPr>
                <p:cNvPr id="82" name="Straight Connector 81"/>
                <p:cNvCxnSpPr/>
                <p:nvPr/>
              </p:nvCxnSpPr>
              <p:spPr>
                <a:xfrm flipH="1">
                  <a:off x="3391538" y="2086579"/>
                  <a:ext cx="195072" cy="134112"/>
                </a:xfrm>
                <a:prstGeom prst="line">
                  <a:avLst/>
                </a:prstGeom>
                <a:ln w="381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84" name="Straight Connector 83"/>
                <p:cNvCxnSpPr/>
                <p:nvPr/>
              </p:nvCxnSpPr>
              <p:spPr>
                <a:xfrm>
                  <a:off x="3568322" y="2118845"/>
                  <a:ext cx="118332" cy="101846"/>
                </a:xfrm>
                <a:prstGeom prst="line">
                  <a:avLst/>
                </a:prstGeom>
                <a:ln w="381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90" name="TextBox 89"/>
                  <p:cNvSpPr txBox="1"/>
                  <p:nvPr/>
                </p:nvSpPr>
                <p:spPr>
                  <a:xfrm>
                    <a:off x="2002536" y="2834325"/>
                    <a:ext cx="566928" cy="369332"/>
                  </a:xfrm>
                  <a:prstGeom prst="rect">
                    <a:avLst/>
                  </a:prstGeom>
                  <a:solidFill>
                    <a:schemeClr val="bg1"/>
                  </a:solidFill>
                </p:spPr>
                <p:txBody>
                  <a:bodyPr wrap="square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n-US" b="0" i="1" dirty="0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6 </m:t>
                          </m:r>
                          <m:r>
                            <a:rPr lang="en-US" b="0" i="1" dirty="0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𝑐𝑚</m:t>
                          </m:r>
                        </m:oMath>
                      </m:oMathPara>
                    </a14:m>
                    <a:endParaRPr lang="en-US" dirty="0">
                      <a:solidFill>
                        <a:prstClr val="black"/>
                      </a:solidFill>
                      <a:latin typeface="Candara" panose="020E0502030303020204" pitchFamily="34" charset="0"/>
                    </a:endParaRPr>
                  </a:p>
                </p:txBody>
              </p:sp>
            </mc:Choice>
            <mc:Fallback xmlns="">
              <p:sp>
                <p:nvSpPr>
                  <p:cNvPr id="90" name="TextBox 89"/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2002536" y="2834325"/>
                    <a:ext cx="566928" cy="369332"/>
                  </a:xfrm>
                  <a:prstGeom prst="rect">
                    <a:avLst/>
                  </a:prstGeom>
                  <a:blipFill>
                    <a:blip r:embed="rId3"/>
                    <a:stretch>
                      <a:fillRect r="-9677"/>
                    </a:stretch>
                  </a:blipFill>
                </p:spPr>
                <p:txBody>
                  <a:bodyPr/>
                  <a:lstStyle/>
                  <a:p>
                    <a:r>
                      <a:rPr lang="en-GB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91" name="TextBox 90"/>
                  <p:cNvSpPr txBox="1"/>
                  <p:nvPr/>
                </p:nvSpPr>
                <p:spPr>
                  <a:xfrm>
                    <a:off x="2040722" y="1204415"/>
                    <a:ext cx="566928" cy="369332"/>
                  </a:xfrm>
                  <a:prstGeom prst="rect">
                    <a:avLst/>
                  </a:prstGeom>
                  <a:solidFill>
                    <a:schemeClr val="bg1"/>
                  </a:solidFill>
                </p:spPr>
                <p:txBody>
                  <a:bodyPr wrap="square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n-US" b="0" i="1" dirty="0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4 </m:t>
                          </m:r>
                          <m:r>
                            <a:rPr lang="en-US" b="0" i="1" dirty="0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𝑐𝑚</m:t>
                          </m:r>
                        </m:oMath>
                      </m:oMathPara>
                    </a14:m>
                    <a:endParaRPr lang="en-US" dirty="0">
                      <a:solidFill>
                        <a:prstClr val="black"/>
                      </a:solidFill>
                      <a:latin typeface="Candara" panose="020E0502030303020204" pitchFamily="34" charset="0"/>
                    </a:endParaRPr>
                  </a:p>
                </p:txBody>
              </p:sp>
            </mc:Choice>
            <mc:Fallback xmlns="">
              <p:sp>
                <p:nvSpPr>
                  <p:cNvPr id="91" name="TextBox 90"/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2040722" y="1204415"/>
                    <a:ext cx="566928" cy="369332"/>
                  </a:xfrm>
                  <a:prstGeom prst="rect">
                    <a:avLst/>
                  </a:prstGeom>
                  <a:blipFill>
                    <a:blip r:embed="rId4"/>
                    <a:stretch>
                      <a:fillRect r="-10753"/>
                    </a:stretch>
                  </a:blipFill>
                </p:spPr>
                <p:txBody>
                  <a:bodyPr/>
                  <a:lstStyle/>
                  <a:p>
                    <a:r>
                      <a:rPr lang="en-GB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92" name="TextBox 91"/>
                  <p:cNvSpPr txBox="1"/>
                  <p:nvPr/>
                </p:nvSpPr>
                <p:spPr>
                  <a:xfrm>
                    <a:off x="1565246" y="1994735"/>
                    <a:ext cx="566928" cy="369332"/>
                  </a:xfrm>
                  <a:prstGeom prst="rect">
                    <a:avLst/>
                  </a:prstGeom>
                  <a:solidFill>
                    <a:schemeClr val="bg1"/>
                  </a:solidFill>
                </p:spPr>
                <p:txBody>
                  <a:bodyPr wrap="square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n-US" b="0" i="1" dirty="0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2 </m:t>
                          </m:r>
                          <m:r>
                            <a:rPr lang="en-US" b="0" i="1" dirty="0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𝑐𝑚</m:t>
                          </m:r>
                        </m:oMath>
                      </m:oMathPara>
                    </a14:m>
                    <a:endParaRPr lang="en-US" dirty="0">
                      <a:solidFill>
                        <a:prstClr val="black"/>
                      </a:solidFill>
                      <a:latin typeface="Candara" panose="020E0502030303020204" pitchFamily="34" charset="0"/>
                    </a:endParaRPr>
                  </a:p>
                </p:txBody>
              </p:sp>
            </mc:Choice>
            <mc:Fallback xmlns="">
              <p:sp>
                <p:nvSpPr>
                  <p:cNvPr id="92" name="TextBox 91"/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1565246" y="1994735"/>
                    <a:ext cx="566928" cy="369332"/>
                  </a:xfrm>
                  <a:prstGeom prst="rect">
                    <a:avLst/>
                  </a:prstGeom>
                  <a:blipFill>
                    <a:blip r:embed="rId5"/>
                    <a:stretch>
                      <a:fillRect r="-10753"/>
                    </a:stretch>
                  </a:blipFill>
                </p:spPr>
                <p:txBody>
                  <a:bodyPr/>
                  <a:lstStyle/>
                  <a:p>
                    <a:r>
                      <a:rPr lang="en-GB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  <p:cxnSp>
          <p:nvCxnSpPr>
            <p:cNvPr id="104" name="Straight Arrow Connector 103"/>
            <p:cNvCxnSpPr/>
            <p:nvPr/>
          </p:nvCxnSpPr>
          <p:spPr>
            <a:xfrm>
              <a:off x="1565246" y="1658112"/>
              <a:ext cx="0" cy="1016859"/>
            </a:xfrm>
            <a:prstGeom prst="straightConnector1">
              <a:avLst/>
            </a:prstGeom>
            <a:ln w="38100">
              <a:solidFill>
                <a:schemeClr val="tx1"/>
              </a:solidFill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37" name="TextBox 36"/>
              <p:cNvSpPr txBox="1"/>
              <p:nvPr/>
            </p:nvSpPr>
            <p:spPr>
              <a:xfrm>
                <a:off x="3559537" y="1929514"/>
                <a:ext cx="566928" cy="369332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dirty="0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2.24 </m:t>
                      </m:r>
                      <m:r>
                        <a:rPr lang="en-US" b="0" i="1" dirty="0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𝑐𝑚</m:t>
                      </m:r>
                    </m:oMath>
                  </m:oMathPara>
                </a14:m>
                <a:endParaRPr lang="en-US" dirty="0">
                  <a:solidFill>
                    <a:prstClr val="black"/>
                  </a:solidFill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37" name="TextBox 3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559537" y="1929514"/>
                <a:ext cx="566928" cy="369332"/>
              </a:xfrm>
              <a:prstGeom prst="rect">
                <a:avLst/>
              </a:prstGeom>
              <a:blipFill>
                <a:blip r:embed="rId6"/>
                <a:stretch>
                  <a:fillRect r="-6451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8" name="TextBox 37"/>
              <p:cNvSpPr txBox="1"/>
              <p:nvPr/>
            </p:nvSpPr>
            <p:spPr>
              <a:xfrm>
                <a:off x="-58440" y="1929514"/>
                <a:ext cx="566928" cy="369332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dirty="0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2.24 </m:t>
                      </m:r>
                      <m:r>
                        <a:rPr lang="en-US" b="0" i="1" dirty="0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𝑐𝑚</m:t>
                      </m:r>
                    </m:oMath>
                  </m:oMathPara>
                </a14:m>
                <a:endParaRPr lang="en-US" dirty="0">
                  <a:solidFill>
                    <a:prstClr val="black"/>
                  </a:solidFill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38" name="TextBox 3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-58440" y="1929514"/>
                <a:ext cx="566928" cy="369332"/>
              </a:xfrm>
              <a:prstGeom prst="rect">
                <a:avLst/>
              </a:prstGeom>
              <a:blipFill>
                <a:blip r:embed="rId7"/>
                <a:stretch>
                  <a:fillRect r="-6451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7" name="Group 6"/>
          <p:cNvGrpSpPr/>
          <p:nvPr/>
        </p:nvGrpSpPr>
        <p:grpSpPr>
          <a:xfrm>
            <a:off x="4605939" y="1182756"/>
            <a:ext cx="4183971" cy="1999242"/>
            <a:chOff x="4605939" y="1182756"/>
            <a:chExt cx="4183971" cy="1999242"/>
          </a:xfrm>
        </p:grpSpPr>
        <p:grpSp>
          <p:nvGrpSpPr>
            <p:cNvPr id="93" name="Group 92"/>
            <p:cNvGrpSpPr/>
            <p:nvPr/>
          </p:nvGrpSpPr>
          <p:grpSpPr>
            <a:xfrm>
              <a:off x="5324595" y="1182756"/>
              <a:ext cx="2926080" cy="1999242"/>
              <a:chOff x="694944" y="1204415"/>
              <a:chExt cx="2926080" cy="1999242"/>
            </a:xfrm>
          </p:grpSpPr>
          <p:sp>
            <p:nvSpPr>
              <p:cNvPr id="94" name="Trapezoid 93"/>
              <p:cNvSpPr/>
              <p:nvPr/>
            </p:nvSpPr>
            <p:spPr>
              <a:xfrm>
                <a:off x="694944" y="1658112"/>
                <a:ext cx="2926080" cy="1024128"/>
              </a:xfrm>
              <a:prstGeom prst="trapezoid">
                <a:avLst/>
              </a:prstGeom>
              <a:solidFill>
                <a:schemeClr val="bg1"/>
              </a:solidFill>
              <a:ln w="381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grpSp>
            <p:nvGrpSpPr>
              <p:cNvPr id="95" name="Group 94"/>
              <p:cNvGrpSpPr/>
              <p:nvPr/>
            </p:nvGrpSpPr>
            <p:grpSpPr>
              <a:xfrm rot="5147283">
                <a:off x="2138442" y="1598495"/>
                <a:ext cx="295116" cy="134112"/>
                <a:chOff x="3391538" y="2086579"/>
                <a:chExt cx="295116" cy="134112"/>
              </a:xfrm>
            </p:grpSpPr>
            <p:cxnSp>
              <p:nvCxnSpPr>
                <p:cNvPr id="102" name="Straight Connector 101"/>
                <p:cNvCxnSpPr/>
                <p:nvPr/>
              </p:nvCxnSpPr>
              <p:spPr>
                <a:xfrm flipH="1">
                  <a:off x="3391538" y="2086579"/>
                  <a:ext cx="195072" cy="134112"/>
                </a:xfrm>
                <a:prstGeom prst="line">
                  <a:avLst/>
                </a:prstGeom>
                <a:ln w="381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03" name="Straight Connector 102"/>
                <p:cNvCxnSpPr/>
                <p:nvPr/>
              </p:nvCxnSpPr>
              <p:spPr>
                <a:xfrm>
                  <a:off x="3568322" y="2118845"/>
                  <a:ext cx="118332" cy="101846"/>
                </a:xfrm>
                <a:prstGeom prst="line">
                  <a:avLst/>
                </a:prstGeom>
                <a:ln w="381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96" name="Group 95"/>
              <p:cNvGrpSpPr/>
              <p:nvPr/>
            </p:nvGrpSpPr>
            <p:grpSpPr>
              <a:xfrm rot="5147283">
                <a:off x="2131094" y="2615184"/>
                <a:ext cx="295116" cy="134112"/>
                <a:chOff x="3391538" y="2086579"/>
                <a:chExt cx="295116" cy="134112"/>
              </a:xfrm>
            </p:grpSpPr>
            <p:cxnSp>
              <p:nvCxnSpPr>
                <p:cNvPr id="100" name="Straight Connector 99"/>
                <p:cNvCxnSpPr/>
                <p:nvPr/>
              </p:nvCxnSpPr>
              <p:spPr>
                <a:xfrm flipH="1">
                  <a:off x="3391538" y="2086579"/>
                  <a:ext cx="195072" cy="134112"/>
                </a:xfrm>
                <a:prstGeom prst="line">
                  <a:avLst/>
                </a:prstGeom>
                <a:ln w="381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01" name="Straight Connector 100"/>
                <p:cNvCxnSpPr/>
                <p:nvPr/>
              </p:nvCxnSpPr>
              <p:spPr>
                <a:xfrm>
                  <a:off x="3568322" y="2118845"/>
                  <a:ext cx="118332" cy="101846"/>
                </a:xfrm>
                <a:prstGeom prst="line">
                  <a:avLst/>
                </a:prstGeom>
                <a:ln w="381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97" name="TextBox 96"/>
                  <p:cNvSpPr txBox="1"/>
                  <p:nvPr/>
                </p:nvSpPr>
                <p:spPr>
                  <a:xfrm>
                    <a:off x="2002536" y="2834325"/>
                    <a:ext cx="566928" cy="369332"/>
                  </a:xfrm>
                  <a:prstGeom prst="rect">
                    <a:avLst/>
                  </a:prstGeom>
                  <a:solidFill>
                    <a:schemeClr val="bg1"/>
                  </a:solidFill>
                </p:spPr>
                <p:txBody>
                  <a:bodyPr wrap="square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n-US" b="0" i="1" dirty="0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12 </m:t>
                          </m:r>
                          <m:r>
                            <a:rPr lang="en-US" b="0" i="1" dirty="0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𝑐𝑚</m:t>
                          </m:r>
                        </m:oMath>
                      </m:oMathPara>
                    </a14:m>
                    <a:endParaRPr lang="en-US" dirty="0">
                      <a:solidFill>
                        <a:prstClr val="black"/>
                      </a:solidFill>
                      <a:latin typeface="Candara" panose="020E0502030303020204" pitchFamily="34" charset="0"/>
                    </a:endParaRPr>
                  </a:p>
                </p:txBody>
              </p:sp>
            </mc:Choice>
            <mc:Fallback xmlns="">
              <p:sp>
                <p:nvSpPr>
                  <p:cNvPr id="97" name="TextBox 96"/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2002536" y="2834325"/>
                    <a:ext cx="566928" cy="369332"/>
                  </a:xfrm>
                  <a:prstGeom prst="rect">
                    <a:avLst/>
                  </a:prstGeom>
                  <a:blipFill>
                    <a:blip r:embed="rId8"/>
                    <a:stretch>
                      <a:fillRect r="-33333"/>
                    </a:stretch>
                  </a:blipFill>
                </p:spPr>
                <p:txBody>
                  <a:bodyPr/>
                  <a:lstStyle/>
                  <a:p>
                    <a:r>
                      <a:rPr lang="en-GB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98" name="TextBox 97"/>
                  <p:cNvSpPr txBox="1"/>
                  <p:nvPr/>
                </p:nvSpPr>
                <p:spPr>
                  <a:xfrm>
                    <a:off x="2040722" y="1204415"/>
                    <a:ext cx="566928" cy="369332"/>
                  </a:xfrm>
                  <a:prstGeom prst="rect">
                    <a:avLst/>
                  </a:prstGeom>
                  <a:solidFill>
                    <a:schemeClr val="bg1"/>
                  </a:solidFill>
                </p:spPr>
                <p:txBody>
                  <a:bodyPr wrap="square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n-US" b="0" i="1" dirty="0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8 </m:t>
                          </m:r>
                          <m:r>
                            <a:rPr lang="en-US" b="0" i="1" dirty="0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𝑐𝑚</m:t>
                          </m:r>
                        </m:oMath>
                      </m:oMathPara>
                    </a14:m>
                    <a:endParaRPr lang="en-US" dirty="0">
                      <a:solidFill>
                        <a:prstClr val="black"/>
                      </a:solidFill>
                      <a:latin typeface="Candara" panose="020E0502030303020204" pitchFamily="34" charset="0"/>
                    </a:endParaRPr>
                  </a:p>
                </p:txBody>
              </p:sp>
            </mc:Choice>
            <mc:Fallback xmlns="">
              <p:sp>
                <p:nvSpPr>
                  <p:cNvPr id="98" name="TextBox 97"/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2040722" y="1204415"/>
                    <a:ext cx="566928" cy="369332"/>
                  </a:xfrm>
                  <a:prstGeom prst="rect">
                    <a:avLst/>
                  </a:prstGeom>
                  <a:blipFill>
                    <a:blip r:embed="rId9"/>
                    <a:stretch>
                      <a:fillRect r="-10753"/>
                    </a:stretch>
                  </a:blipFill>
                </p:spPr>
                <p:txBody>
                  <a:bodyPr/>
                  <a:lstStyle/>
                  <a:p>
                    <a:r>
                      <a:rPr lang="en-GB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99" name="TextBox 98"/>
                  <p:cNvSpPr txBox="1"/>
                  <p:nvPr/>
                </p:nvSpPr>
                <p:spPr>
                  <a:xfrm>
                    <a:off x="2710215" y="1979577"/>
                    <a:ext cx="566928" cy="369332"/>
                  </a:xfrm>
                  <a:prstGeom prst="rect">
                    <a:avLst/>
                  </a:prstGeom>
                  <a:solidFill>
                    <a:schemeClr val="bg1"/>
                  </a:solidFill>
                </p:spPr>
                <p:txBody>
                  <a:bodyPr wrap="square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n-US" b="0" i="1" dirty="0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4 </m:t>
                          </m:r>
                          <m:r>
                            <a:rPr lang="en-US" b="0" i="1" dirty="0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𝑐𝑚</m:t>
                          </m:r>
                        </m:oMath>
                      </m:oMathPara>
                    </a14:m>
                    <a:endParaRPr lang="en-US" dirty="0">
                      <a:solidFill>
                        <a:prstClr val="black"/>
                      </a:solidFill>
                      <a:latin typeface="Candara" panose="020E0502030303020204" pitchFamily="34" charset="0"/>
                    </a:endParaRPr>
                  </a:p>
                </p:txBody>
              </p:sp>
            </mc:Choice>
            <mc:Fallback xmlns="">
              <p:sp>
                <p:nvSpPr>
                  <p:cNvPr id="99" name="TextBox 98"/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2710215" y="1979577"/>
                    <a:ext cx="566928" cy="369332"/>
                  </a:xfrm>
                  <a:prstGeom prst="rect">
                    <a:avLst/>
                  </a:prstGeom>
                  <a:blipFill>
                    <a:blip r:embed="rId10"/>
                    <a:stretch>
                      <a:fillRect r="-10753"/>
                    </a:stretch>
                  </a:blipFill>
                </p:spPr>
                <p:txBody>
                  <a:bodyPr/>
                  <a:lstStyle/>
                  <a:p>
                    <a:r>
                      <a:rPr lang="en-GB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  <p:cxnSp>
          <p:nvCxnSpPr>
            <p:cNvPr id="39" name="Straight Arrow Connector 38"/>
            <p:cNvCxnSpPr/>
            <p:nvPr/>
          </p:nvCxnSpPr>
          <p:spPr>
            <a:xfrm>
              <a:off x="7277198" y="1615494"/>
              <a:ext cx="0" cy="1016859"/>
            </a:xfrm>
            <a:prstGeom prst="straightConnector1">
              <a:avLst/>
            </a:prstGeom>
            <a:ln w="38100">
              <a:solidFill>
                <a:schemeClr val="tx1"/>
              </a:solidFill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0" name="TextBox 39"/>
                <p:cNvSpPr txBox="1"/>
                <p:nvPr/>
              </p:nvSpPr>
              <p:spPr>
                <a:xfrm>
                  <a:off x="8222982" y="1929514"/>
                  <a:ext cx="566928" cy="369332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b="0" i="1" dirty="0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4.47 </m:t>
                        </m:r>
                        <m:r>
                          <a:rPr lang="en-US" b="0" i="1" dirty="0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𝑐𝑚</m:t>
                        </m:r>
                      </m:oMath>
                    </m:oMathPara>
                  </a14:m>
                  <a:endParaRPr lang="en-US" dirty="0">
                    <a:solidFill>
                      <a:prstClr val="black"/>
                    </a:solidFill>
                    <a:latin typeface="Candara" panose="020E0502030303020204" pitchFamily="34" charset="0"/>
                  </a:endParaRPr>
                </a:p>
              </p:txBody>
            </p:sp>
          </mc:Choice>
          <mc:Fallback xmlns="">
            <p:sp>
              <p:nvSpPr>
                <p:cNvPr id="40" name="TextBox 39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8222982" y="1929514"/>
                  <a:ext cx="566928" cy="369332"/>
                </a:xfrm>
                <a:prstGeom prst="rect">
                  <a:avLst/>
                </a:prstGeom>
                <a:blipFill>
                  <a:blip r:embed="rId11"/>
                  <a:stretch>
                    <a:fillRect r="-64516"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1" name="TextBox 40"/>
                <p:cNvSpPr txBox="1"/>
                <p:nvPr/>
              </p:nvSpPr>
              <p:spPr>
                <a:xfrm>
                  <a:off x="4605939" y="1929514"/>
                  <a:ext cx="491530" cy="369332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b="0" i="1" dirty="0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4.47 </m:t>
                        </m:r>
                        <m:r>
                          <a:rPr lang="en-US" b="0" i="1" dirty="0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𝑐𝑚</m:t>
                        </m:r>
                      </m:oMath>
                    </m:oMathPara>
                  </a14:m>
                  <a:endParaRPr lang="en-US" dirty="0">
                    <a:solidFill>
                      <a:prstClr val="black"/>
                    </a:solidFill>
                    <a:latin typeface="Candara" panose="020E0502030303020204" pitchFamily="34" charset="0"/>
                  </a:endParaRPr>
                </a:p>
              </p:txBody>
            </p:sp>
          </mc:Choice>
          <mc:Fallback xmlns="">
            <p:sp>
              <p:nvSpPr>
                <p:cNvPr id="41" name="TextBox 40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605939" y="1929514"/>
                  <a:ext cx="491530" cy="369332"/>
                </a:xfrm>
                <a:prstGeom prst="rect">
                  <a:avLst/>
                </a:prstGeom>
                <a:blipFill>
                  <a:blip r:embed="rId12"/>
                  <a:stretch>
                    <a:fillRect r="-91250"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</p:grpSp>
    </p:spTree>
    <p:extLst>
      <p:ext uri="{BB962C8B-B14F-4D97-AF65-F5344CB8AC3E}">
        <p14:creationId xmlns:p14="http://schemas.microsoft.com/office/powerpoint/2010/main" val="30955607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80" grpId="0"/>
    </p:bldLst>
  </p:timing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-2508" y="447147"/>
            <a:ext cx="4572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prstClr val="black"/>
                </a:solidFill>
                <a:latin typeface="Candara" panose="020E0502030303020204" pitchFamily="34" charset="0"/>
              </a:rPr>
              <a:t>Calculate the area of the trapezium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566983" y="452736"/>
            <a:ext cx="4572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prstClr val="black"/>
                </a:solidFill>
                <a:latin typeface="Candara" panose="020E0502030303020204" pitchFamily="34" charset="0"/>
              </a:rPr>
              <a:t>Calculate the area of the trapezium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0" name="Rectangle 79"/>
              <p:cNvSpPr/>
              <p:nvPr/>
            </p:nvSpPr>
            <p:spPr>
              <a:xfrm>
                <a:off x="4571999" y="3383056"/>
                <a:ext cx="4572001" cy="46166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40 </m:t>
                      </m:r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𝑐</m:t>
                      </m:r>
                      <m:sSup>
                        <m:sSupPr>
                          <m:ctrlP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𝑚</m:t>
                          </m:r>
                        </m:e>
                        <m:sup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en-US" sz="2400" b="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80" name="Rectangle 7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1999" y="3383056"/>
                <a:ext cx="4572001" cy="461665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9" name="TextBox 58"/>
              <p:cNvSpPr txBox="1"/>
              <p:nvPr/>
            </p:nvSpPr>
            <p:spPr>
              <a:xfrm>
                <a:off x="20381" y="1939257"/>
                <a:ext cx="491530" cy="369332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dirty="0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2 </m:t>
                      </m:r>
                      <m:r>
                        <a:rPr lang="en-US" b="0" i="1" dirty="0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𝑐𝑚</m:t>
                      </m:r>
                    </m:oMath>
                  </m:oMathPara>
                </a14:m>
                <a:endParaRPr lang="en-US" dirty="0">
                  <a:solidFill>
                    <a:prstClr val="black"/>
                  </a:solidFill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59" name="TextBox 5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381" y="1939257"/>
                <a:ext cx="491530" cy="369332"/>
              </a:xfrm>
              <a:prstGeom prst="rect">
                <a:avLst/>
              </a:prstGeom>
              <a:blipFill>
                <a:blip r:embed="rId3"/>
                <a:stretch>
                  <a:fillRect r="-2716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24" name="Group 23"/>
          <p:cNvGrpSpPr/>
          <p:nvPr/>
        </p:nvGrpSpPr>
        <p:grpSpPr>
          <a:xfrm>
            <a:off x="646176" y="1125283"/>
            <a:ext cx="3434295" cy="2056715"/>
            <a:chOff x="646176" y="1125283"/>
            <a:chExt cx="3434295" cy="2056715"/>
          </a:xfrm>
        </p:grpSpPr>
        <p:cxnSp>
          <p:nvCxnSpPr>
            <p:cNvPr id="42" name="Straight Connector 41"/>
            <p:cNvCxnSpPr/>
            <p:nvPr/>
          </p:nvCxnSpPr>
          <p:spPr>
            <a:xfrm flipV="1">
              <a:off x="821100" y="2660581"/>
              <a:ext cx="2998306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Straight Connector 42"/>
            <p:cNvCxnSpPr/>
            <p:nvPr/>
          </p:nvCxnSpPr>
          <p:spPr>
            <a:xfrm flipH="1">
              <a:off x="3838548" y="1670483"/>
              <a:ext cx="241923" cy="1002625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Straight Connector 44"/>
            <p:cNvCxnSpPr/>
            <p:nvPr/>
          </p:nvCxnSpPr>
          <p:spPr>
            <a:xfrm>
              <a:off x="2286000" y="1696203"/>
              <a:ext cx="1794471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Straight Connector 46"/>
            <p:cNvCxnSpPr/>
            <p:nvPr/>
          </p:nvCxnSpPr>
          <p:spPr>
            <a:xfrm flipV="1">
              <a:off x="821100" y="1696203"/>
              <a:ext cx="1464900" cy="93615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Straight Connector 48"/>
            <p:cNvCxnSpPr/>
            <p:nvPr/>
          </p:nvCxnSpPr>
          <p:spPr>
            <a:xfrm rot="5147283" flipH="1">
              <a:off x="3139305" y="1576553"/>
              <a:ext cx="195072" cy="134112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Straight Connector 49"/>
            <p:cNvCxnSpPr/>
            <p:nvPr/>
          </p:nvCxnSpPr>
          <p:spPr>
            <a:xfrm rot="5147283">
              <a:off x="3171752" y="1731911"/>
              <a:ext cx="118332" cy="101846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Straight Connector 54"/>
            <p:cNvCxnSpPr/>
            <p:nvPr/>
          </p:nvCxnSpPr>
          <p:spPr>
            <a:xfrm rot="5147283" flipH="1">
              <a:off x="2767535" y="2503854"/>
              <a:ext cx="195072" cy="134112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" name="Straight Connector 55"/>
            <p:cNvCxnSpPr/>
            <p:nvPr/>
          </p:nvCxnSpPr>
          <p:spPr>
            <a:xfrm rot="5147283">
              <a:off x="2799982" y="2659212"/>
              <a:ext cx="118332" cy="101846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7" name="TextBox 56"/>
                <p:cNvSpPr txBox="1"/>
                <p:nvPr/>
              </p:nvSpPr>
              <p:spPr>
                <a:xfrm>
                  <a:off x="2074488" y="2812666"/>
                  <a:ext cx="491530" cy="369332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b="0" i="1" dirty="0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6 </m:t>
                        </m:r>
                        <m:r>
                          <a:rPr lang="en-US" b="0" i="1" dirty="0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𝑐𝑚</m:t>
                        </m:r>
                      </m:oMath>
                    </m:oMathPara>
                  </a14:m>
                  <a:endParaRPr lang="en-US" dirty="0">
                    <a:solidFill>
                      <a:prstClr val="black"/>
                    </a:solidFill>
                    <a:latin typeface="Candara" panose="020E0502030303020204" pitchFamily="34" charset="0"/>
                  </a:endParaRPr>
                </a:p>
              </p:txBody>
            </p:sp>
          </mc:Choice>
          <mc:Fallback xmlns="">
            <p:sp>
              <p:nvSpPr>
                <p:cNvPr id="57" name="TextBox 56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074488" y="2812666"/>
                  <a:ext cx="491530" cy="369332"/>
                </a:xfrm>
                <a:prstGeom prst="rect">
                  <a:avLst/>
                </a:prstGeom>
                <a:blipFill>
                  <a:blip r:embed="rId4"/>
                  <a:stretch>
                    <a:fillRect r="-27160"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8" name="TextBox 57"/>
                <p:cNvSpPr txBox="1"/>
                <p:nvPr/>
              </p:nvSpPr>
              <p:spPr>
                <a:xfrm>
                  <a:off x="2917037" y="1125283"/>
                  <a:ext cx="491530" cy="369332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b="0" i="1" dirty="0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4 </m:t>
                        </m:r>
                        <m:r>
                          <a:rPr lang="en-US" b="0" i="1" dirty="0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𝑐𝑚</m:t>
                        </m:r>
                      </m:oMath>
                    </m:oMathPara>
                  </a14:m>
                  <a:endParaRPr lang="en-US" dirty="0">
                    <a:solidFill>
                      <a:prstClr val="black"/>
                    </a:solidFill>
                    <a:latin typeface="Candara" panose="020E0502030303020204" pitchFamily="34" charset="0"/>
                  </a:endParaRPr>
                </a:p>
              </p:txBody>
            </p:sp>
          </mc:Choice>
          <mc:Fallback xmlns="">
            <p:sp>
              <p:nvSpPr>
                <p:cNvPr id="58" name="TextBox 57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917037" y="1125283"/>
                  <a:ext cx="491530" cy="369332"/>
                </a:xfrm>
                <a:prstGeom prst="rect">
                  <a:avLst/>
                </a:prstGeom>
                <a:blipFill>
                  <a:blip r:embed="rId5"/>
                  <a:stretch>
                    <a:fillRect r="-28750"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63" name="Straight Arrow Connector 62"/>
            <p:cNvCxnSpPr/>
            <p:nvPr/>
          </p:nvCxnSpPr>
          <p:spPr>
            <a:xfrm>
              <a:off x="646176" y="1670483"/>
              <a:ext cx="0" cy="1042579"/>
            </a:xfrm>
            <a:prstGeom prst="straightConnector1">
              <a:avLst/>
            </a:prstGeom>
            <a:ln w="38100">
              <a:solidFill>
                <a:schemeClr val="tx1"/>
              </a:solidFill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64" name="TextBox 63"/>
                <p:cNvSpPr txBox="1"/>
                <p:nvPr/>
              </p:nvSpPr>
              <p:spPr>
                <a:xfrm>
                  <a:off x="1075444" y="1757393"/>
                  <a:ext cx="491530" cy="369332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b="0" i="1" dirty="0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3 </m:t>
                        </m:r>
                        <m:r>
                          <a:rPr lang="en-US" b="0" i="1" dirty="0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𝑐𝑚</m:t>
                        </m:r>
                      </m:oMath>
                    </m:oMathPara>
                  </a14:m>
                  <a:endParaRPr lang="en-US" dirty="0">
                    <a:solidFill>
                      <a:prstClr val="black"/>
                    </a:solidFill>
                    <a:latin typeface="Candara" panose="020E0502030303020204" pitchFamily="34" charset="0"/>
                  </a:endParaRPr>
                </a:p>
              </p:txBody>
            </p:sp>
          </mc:Choice>
          <mc:Fallback xmlns="">
            <p:sp>
              <p:nvSpPr>
                <p:cNvPr id="64" name="TextBox 63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075444" y="1757393"/>
                  <a:ext cx="491530" cy="369332"/>
                </a:xfrm>
                <a:prstGeom prst="rect">
                  <a:avLst/>
                </a:prstGeom>
                <a:blipFill>
                  <a:blip r:embed="rId6"/>
                  <a:stretch>
                    <a:fillRect r="-27160"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25" name="Group 24"/>
          <p:cNvGrpSpPr/>
          <p:nvPr/>
        </p:nvGrpSpPr>
        <p:grpSpPr>
          <a:xfrm>
            <a:off x="4744415" y="1095565"/>
            <a:ext cx="4027150" cy="2056715"/>
            <a:chOff x="4529136" y="1095565"/>
            <a:chExt cx="4027150" cy="2056715"/>
          </a:xfrm>
        </p:grpSpPr>
        <p:grpSp>
          <p:nvGrpSpPr>
            <p:cNvPr id="66" name="Group 65"/>
            <p:cNvGrpSpPr/>
            <p:nvPr/>
          </p:nvGrpSpPr>
          <p:grpSpPr>
            <a:xfrm>
              <a:off x="5121991" y="1095565"/>
              <a:ext cx="3434295" cy="2056715"/>
              <a:chOff x="646176" y="1125283"/>
              <a:chExt cx="3434295" cy="2056715"/>
            </a:xfrm>
          </p:grpSpPr>
          <p:cxnSp>
            <p:nvCxnSpPr>
              <p:cNvPr id="67" name="Straight Connector 66"/>
              <p:cNvCxnSpPr/>
              <p:nvPr/>
            </p:nvCxnSpPr>
            <p:spPr>
              <a:xfrm flipV="1">
                <a:off x="821100" y="2660581"/>
                <a:ext cx="2998306" cy="0"/>
              </a:xfrm>
              <a:prstGeom prst="line">
                <a:avLst/>
              </a:prstGeom>
              <a:ln w="381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8" name="Straight Connector 67"/>
              <p:cNvCxnSpPr/>
              <p:nvPr/>
            </p:nvCxnSpPr>
            <p:spPr>
              <a:xfrm flipH="1">
                <a:off x="3838548" y="1670483"/>
                <a:ext cx="241923" cy="1002625"/>
              </a:xfrm>
              <a:prstGeom prst="line">
                <a:avLst/>
              </a:prstGeom>
              <a:ln w="381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9" name="Straight Connector 68"/>
              <p:cNvCxnSpPr/>
              <p:nvPr/>
            </p:nvCxnSpPr>
            <p:spPr>
              <a:xfrm>
                <a:off x="2286000" y="1696203"/>
                <a:ext cx="1794471" cy="0"/>
              </a:xfrm>
              <a:prstGeom prst="line">
                <a:avLst/>
              </a:prstGeom>
              <a:ln w="381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0" name="Straight Connector 69"/>
              <p:cNvCxnSpPr/>
              <p:nvPr/>
            </p:nvCxnSpPr>
            <p:spPr>
              <a:xfrm flipV="1">
                <a:off x="821100" y="1696203"/>
                <a:ext cx="1464900" cy="936150"/>
              </a:xfrm>
              <a:prstGeom prst="line">
                <a:avLst/>
              </a:prstGeom>
              <a:ln w="381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1" name="Straight Connector 70"/>
              <p:cNvCxnSpPr/>
              <p:nvPr/>
            </p:nvCxnSpPr>
            <p:spPr>
              <a:xfrm rot="5147283" flipH="1">
                <a:off x="3139305" y="1576553"/>
                <a:ext cx="195072" cy="134112"/>
              </a:xfrm>
              <a:prstGeom prst="line">
                <a:avLst/>
              </a:prstGeom>
              <a:ln w="381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2" name="Straight Connector 71"/>
              <p:cNvCxnSpPr/>
              <p:nvPr/>
            </p:nvCxnSpPr>
            <p:spPr>
              <a:xfrm rot="5147283">
                <a:off x="3171752" y="1731911"/>
                <a:ext cx="118332" cy="101846"/>
              </a:xfrm>
              <a:prstGeom prst="line">
                <a:avLst/>
              </a:prstGeom>
              <a:ln w="381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3" name="Straight Connector 72"/>
              <p:cNvCxnSpPr/>
              <p:nvPr/>
            </p:nvCxnSpPr>
            <p:spPr>
              <a:xfrm rot="5147283" flipH="1">
                <a:off x="2767535" y="2503854"/>
                <a:ext cx="195072" cy="134112"/>
              </a:xfrm>
              <a:prstGeom prst="line">
                <a:avLst/>
              </a:prstGeom>
              <a:ln w="381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4" name="Straight Connector 73"/>
              <p:cNvCxnSpPr/>
              <p:nvPr/>
            </p:nvCxnSpPr>
            <p:spPr>
              <a:xfrm rot="5147283">
                <a:off x="2799982" y="2659212"/>
                <a:ext cx="118332" cy="101846"/>
              </a:xfrm>
              <a:prstGeom prst="line">
                <a:avLst/>
              </a:prstGeom>
              <a:ln w="381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75" name="TextBox 74"/>
                  <p:cNvSpPr txBox="1"/>
                  <p:nvPr/>
                </p:nvSpPr>
                <p:spPr>
                  <a:xfrm>
                    <a:off x="2074488" y="2812666"/>
                    <a:ext cx="491530" cy="369332"/>
                  </a:xfrm>
                  <a:prstGeom prst="rect">
                    <a:avLst/>
                  </a:prstGeom>
                  <a:solidFill>
                    <a:schemeClr val="bg1"/>
                  </a:solidFill>
                </p:spPr>
                <p:txBody>
                  <a:bodyPr wrap="square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n-US" b="0" i="1" dirty="0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12 </m:t>
                          </m:r>
                          <m:r>
                            <a:rPr lang="en-US" b="0" i="1" dirty="0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𝑐𝑚</m:t>
                          </m:r>
                        </m:oMath>
                      </m:oMathPara>
                    </a14:m>
                    <a:endParaRPr lang="en-US" dirty="0">
                      <a:solidFill>
                        <a:prstClr val="black"/>
                      </a:solidFill>
                      <a:latin typeface="Candara" panose="020E0502030303020204" pitchFamily="34" charset="0"/>
                    </a:endParaRPr>
                  </a:p>
                </p:txBody>
              </p:sp>
            </mc:Choice>
            <mc:Fallback xmlns="">
              <p:sp>
                <p:nvSpPr>
                  <p:cNvPr id="75" name="TextBox 74"/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2074488" y="2812666"/>
                    <a:ext cx="491530" cy="369332"/>
                  </a:xfrm>
                  <a:prstGeom prst="rect">
                    <a:avLst/>
                  </a:prstGeom>
                  <a:blipFill>
                    <a:blip r:embed="rId7"/>
                    <a:stretch>
                      <a:fillRect r="-55000"/>
                    </a:stretch>
                  </a:blipFill>
                </p:spPr>
                <p:txBody>
                  <a:bodyPr/>
                  <a:lstStyle/>
                  <a:p>
                    <a:r>
                      <a:rPr lang="en-GB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76" name="TextBox 75"/>
                  <p:cNvSpPr txBox="1"/>
                  <p:nvPr/>
                </p:nvSpPr>
                <p:spPr>
                  <a:xfrm>
                    <a:off x="2917037" y="1125283"/>
                    <a:ext cx="491530" cy="369332"/>
                  </a:xfrm>
                  <a:prstGeom prst="rect">
                    <a:avLst/>
                  </a:prstGeom>
                  <a:solidFill>
                    <a:schemeClr val="bg1"/>
                  </a:solidFill>
                </p:spPr>
                <p:txBody>
                  <a:bodyPr wrap="square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n-US" b="0" i="1" dirty="0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8 </m:t>
                          </m:r>
                          <m:r>
                            <a:rPr lang="en-US" b="0" i="1" dirty="0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𝑐𝑚</m:t>
                          </m:r>
                        </m:oMath>
                      </m:oMathPara>
                    </a14:m>
                    <a:endParaRPr lang="en-US" dirty="0">
                      <a:solidFill>
                        <a:prstClr val="black"/>
                      </a:solidFill>
                      <a:latin typeface="Candara" panose="020E0502030303020204" pitchFamily="34" charset="0"/>
                    </a:endParaRPr>
                  </a:p>
                </p:txBody>
              </p:sp>
            </mc:Choice>
            <mc:Fallback xmlns="">
              <p:sp>
                <p:nvSpPr>
                  <p:cNvPr id="76" name="TextBox 75"/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2917037" y="1125283"/>
                    <a:ext cx="491530" cy="369332"/>
                  </a:xfrm>
                  <a:prstGeom prst="rect">
                    <a:avLst/>
                  </a:prstGeom>
                  <a:blipFill>
                    <a:blip r:embed="rId8"/>
                    <a:stretch>
                      <a:fillRect r="-27160"/>
                    </a:stretch>
                  </a:blipFill>
                </p:spPr>
                <p:txBody>
                  <a:bodyPr/>
                  <a:lstStyle/>
                  <a:p>
                    <a:r>
                      <a:rPr lang="en-GB">
                        <a:noFill/>
                      </a:rPr>
                      <a:t> </a:t>
                    </a:r>
                  </a:p>
                </p:txBody>
              </p:sp>
            </mc:Fallback>
          </mc:AlternateContent>
          <p:cxnSp>
            <p:nvCxnSpPr>
              <p:cNvPr id="77" name="Straight Arrow Connector 76"/>
              <p:cNvCxnSpPr/>
              <p:nvPr/>
            </p:nvCxnSpPr>
            <p:spPr>
              <a:xfrm>
                <a:off x="646176" y="1670483"/>
                <a:ext cx="0" cy="1042579"/>
              </a:xfrm>
              <a:prstGeom prst="straightConnector1">
                <a:avLst/>
              </a:prstGeom>
              <a:ln w="38100">
                <a:solidFill>
                  <a:schemeClr val="tx1"/>
                </a:solidFill>
                <a:headEnd type="triangle"/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78" name="TextBox 77"/>
                  <p:cNvSpPr txBox="1"/>
                  <p:nvPr/>
                </p:nvSpPr>
                <p:spPr>
                  <a:xfrm>
                    <a:off x="1075444" y="1757393"/>
                    <a:ext cx="491530" cy="369332"/>
                  </a:xfrm>
                  <a:prstGeom prst="rect">
                    <a:avLst/>
                  </a:prstGeom>
                  <a:solidFill>
                    <a:schemeClr val="bg1"/>
                  </a:solidFill>
                </p:spPr>
                <p:txBody>
                  <a:bodyPr wrap="square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n-US" b="0" i="1" dirty="0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6 </m:t>
                          </m:r>
                          <m:r>
                            <a:rPr lang="en-US" b="0" i="1" dirty="0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𝑐𝑚</m:t>
                          </m:r>
                        </m:oMath>
                      </m:oMathPara>
                    </a14:m>
                    <a:endParaRPr lang="en-US" dirty="0">
                      <a:solidFill>
                        <a:prstClr val="black"/>
                      </a:solidFill>
                      <a:latin typeface="Candara" panose="020E0502030303020204" pitchFamily="34" charset="0"/>
                    </a:endParaRPr>
                  </a:p>
                </p:txBody>
              </p:sp>
            </mc:Choice>
            <mc:Fallback xmlns="">
              <p:sp>
                <p:nvSpPr>
                  <p:cNvPr id="78" name="TextBox 77"/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1075444" y="1757393"/>
                    <a:ext cx="491530" cy="369332"/>
                  </a:xfrm>
                  <a:prstGeom prst="rect">
                    <a:avLst/>
                  </a:prstGeom>
                  <a:blipFill>
                    <a:blip r:embed="rId9"/>
                    <a:stretch>
                      <a:fillRect r="-27160"/>
                    </a:stretch>
                  </a:blipFill>
                </p:spPr>
                <p:txBody>
                  <a:bodyPr/>
                  <a:lstStyle/>
                  <a:p>
                    <a:r>
                      <a:rPr lang="en-GB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10" name="TextBox 109"/>
                <p:cNvSpPr txBox="1"/>
                <p:nvPr/>
              </p:nvSpPr>
              <p:spPr>
                <a:xfrm>
                  <a:off x="4529136" y="1923625"/>
                  <a:ext cx="491530" cy="369332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b="0" i="1" dirty="0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4 </m:t>
                        </m:r>
                        <m:r>
                          <a:rPr lang="en-US" b="0" i="1" dirty="0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𝑐𝑚</m:t>
                        </m:r>
                      </m:oMath>
                    </m:oMathPara>
                  </a14:m>
                  <a:endParaRPr lang="en-US" dirty="0">
                    <a:solidFill>
                      <a:prstClr val="black"/>
                    </a:solidFill>
                    <a:latin typeface="Candara" panose="020E0502030303020204" pitchFamily="34" charset="0"/>
                  </a:endParaRPr>
                </a:p>
              </p:txBody>
            </p:sp>
          </mc:Choice>
          <mc:Fallback xmlns="">
            <p:sp>
              <p:nvSpPr>
                <p:cNvPr id="110" name="TextBox 109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529136" y="1923625"/>
                  <a:ext cx="491530" cy="369332"/>
                </a:xfrm>
                <a:prstGeom prst="rect">
                  <a:avLst/>
                </a:prstGeom>
                <a:blipFill>
                  <a:blip r:embed="rId10"/>
                  <a:stretch>
                    <a:fillRect r="-27160"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</p:grpSp>
    </p:spTree>
    <p:extLst>
      <p:ext uri="{BB962C8B-B14F-4D97-AF65-F5344CB8AC3E}">
        <p14:creationId xmlns:p14="http://schemas.microsoft.com/office/powerpoint/2010/main" val="11775131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80" grpId="0"/>
    </p:bldLst>
  </p:timing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-2508" y="447147"/>
                <a:ext cx="4572000" cy="8309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solidFill>
                      <a:prstClr val="black"/>
                    </a:solidFill>
                    <a:latin typeface="Candara" panose="020E0502030303020204" pitchFamily="34" charset="0"/>
                  </a:rPr>
                  <a:t>The area of the trapezium is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10 </m:t>
                    </m:r>
                    <m:r>
                      <a:rPr lang="en-US" sz="2400" b="0" i="1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𝑐</m:t>
                    </m:r>
                    <m:sSup>
                      <m:sSupPr>
                        <m:ctrlPr>
                          <a:rPr lang="en-US" sz="2400" b="0" i="1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400" b="0" i="1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𝑚</m:t>
                        </m:r>
                      </m:e>
                      <m:sup>
                        <m:r>
                          <a:rPr lang="en-US" sz="2400" b="0" i="1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r>
                  <a:rPr lang="en-US" sz="2400" dirty="0">
                    <a:solidFill>
                      <a:prstClr val="black"/>
                    </a:solidFill>
                    <a:latin typeface="Candara" panose="020E0502030303020204" pitchFamily="34" charset="0"/>
                  </a:rPr>
                  <a:t>. Find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endParaRPr lang="en-US" sz="2400" dirty="0">
                  <a:solidFill>
                    <a:prstClr val="black"/>
                  </a:solidFill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-2508" y="447147"/>
                <a:ext cx="4572000" cy="830997"/>
              </a:xfrm>
              <a:prstGeom prst="rect">
                <a:avLst/>
              </a:prstGeom>
              <a:blipFill>
                <a:blip r:embed="rId2"/>
                <a:stretch>
                  <a:fillRect l="-2133" t="-5839" b="-1532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4566983" y="452736"/>
                <a:ext cx="4572000" cy="8309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solidFill>
                      <a:prstClr val="black"/>
                    </a:solidFill>
                    <a:latin typeface="Candara" panose="020E0502030303020204" pitchFamily="34" charset="0"/>
                  </a:rPr>
                  <a:t>The area of the trapezium is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4</m:t>
                    </m:r>
                    <m:r>
                      <a:rPr lang="en-US" sz="2400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0 </m:t>
                    </m:r>
                    <m:r>
                      <a:rPr lang="en-US" sz="2400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𝑐</m:t>
                    </m:r>
                    <m:sSup>
                      <m:sSupPr>
                        <m:ctrlPr>
                          <a:rPr lang="en-US" sz="24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4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𝑚</m:t>
                        </m:r>
                      </m:e>
                      <m:sup>
                        <m:r>
                          <a:rPr lang="en-US" sz="24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r>
                  <a:rPr lang="en-US" sz="2400" dirty="0">
                    <a:solidFill>
                      <a:prstClr val="black"/>
                    </a:solidFill>
                    <a:latin typeface="Candara" panose="020E0502030303020204" pitchFamily="34" charset="0"/>
                  </a:rPr>
                  <a:t>. Find </a:t>
                </a:r>
                <a14:m>
                  <m:oMath xmlns:m="http://schemas.openxmlformats.org/officeDocument/2006/math">
                    <m:r>
                      <a:rPr lang="en-US" sz="2400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endParaRPr lang="en-US" sz="2400" dirty="0">
                  <a:solidFill>
                    <a:prstClr val="black"/>
                  </a:solidFill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66983" y="452736"/>
                <a:ext cx="4572000" cy="830997"/>
              </a:xfrm>
              <a:prstGeom prst="rect">
                <a:avLst/>
              </a:prstGeom>
              <a:blipFill>
                <a:blip r:embed="rId3"/>
                <a:stretch>
                  <a:fillRect l="-2000" t="-5839" b="-1532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0" name="Rectangle 79"/>
              <p:cNvSpPr/>
              <p:nvPr/>
            </p:nvSpPr>
            <p:spPr>
              <a:xfrm>
                <a:off x="4571999" y="3383056"/>
                <a:ext cx="4572001" cy="46166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𝑥</m:t>
                      </m:r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=4</m:t>
                      </m:r>
                    </m:oMath>
                  </m:oMathPara>
                </a14:m>
                <a:endParaRPr lang="en-US" sz="2400" b="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80" name="Rectangle 7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1999" y="3383056"/>
                <a:ext cx="4572001" cy="461665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9" name="TextBox 58"/>
              <p:cNvSpPr txBox="1"/>
              <p:nvPr/>
            </p:nvSpPr>
            <p:spPr>
              <a:xfrm>
                <a:off x="20381" y="1939257"/>
                <a:ext cx="491530" cy="369332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dirty="0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b="0" i="1" dirty="0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b="0" i="1" dirty="0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𝑐𝑚</m:t>
                      </m:r>
                    </m:oMath>
                  </m:oMathPara>
                </a14:m>
                <a:endParaRPr lang="en-US" dirty="0">
                  <a:solidFill>
                    <a:prstClr val="black"/>
                  </a:solidFill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59" name="TextBox 5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381" y="1939257"/>
                <a:ext cx="491530" cy="369332"/>
              </a:xfrm>
              <a:prstGeom prst="rect">
                <a:avLst/>
              </a:prstGeom>
              <a:blipFill>
                <a:blip r:embed="rId5"/>
                <a:stretch>
                  <a:fillRect r="-2839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24" name="Group 23"/>
          <p:cNvGrpSpPr/>
          <p:nvPr/>
        </p:nvGrpSpPr>
        <p:grpSpPr>
          <a:xfrm>
            <a:off x="646176" y="1125283"/>
            <a:ext cx="3434295" cy="2056715"/>
            <a:chOff x="646176" y="1125283"/>
            <a:chExt cx="3434295" cy="2056715"/>
          </a:xfrm>
        </p:grpSpPr>
        <p:cxnSp>
          <p:nvCxnSpPr>
            <p:cNvPr id="42" name="Straight Connector 41"/>
            <p:cNvCxnSpPr/>
            <p:nvPr/>
          </p:nvCxnSpPr>
          <p:spPr>
            <a:xfrm flipV="1">
              <a:off x="821100" y="2660581"/>
              <a:ext cx="2998306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Straight Connector 42"/>
            <p:cNvCxnSpPr/>
            <p:nvPr/>
          </p:nvCxnSpPr>
          <p:spPr>
            <a:xfrm flipH="1">
              <a:off x="3838548" y="1670483"/>
              <a:ext cx="241923" cy="1002625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Straight Connector 44"/>
            <p:cNvCxnSpPr/>
            <p:nvPr/>
          </p:nvCxnSpPr>
          <p:spPr>
            <a:xfrm>
              <a:off x="2286000" y="1696203"/>
              <a:ext cx="1794471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Straight Connector 46"/>
            <p:cNvCxnSpPr/>
            <p:nvPr/>
          </p:nvCxnSpPr>
          <p:spPr>
            <a:xfrm flipV="1">
              <a:off x="821100" y="1696203"/>
              <a:ext cx="1464900" cy="93615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Straight Connector 48"/>
            <p:cNvCxnSpPr/>
            <p:nvPr/>
          </p:nvCxnSpPr>
          <p:spPr>
            <a:xfrm rot="5147283" flipH="1">
              <a:off x="3139305" y="1576553"/>
              <a:ext cx="195072" cy="134112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Straight Connector 49"/>
            <p:cNvCxnSpPr/>
            <p:nvPr/>
          </p:nvCxnSpPr>
          <p:spPr>
            <a:xfrm rot="5147283">
              <a:off x="3171752" y="1731911"/>
              <a:ext cx="118332" cy="101846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Straight Connector 54"/>
            <p:cNvCxnSpPr/>
            <p:nvPr/>
          </p:nvCxnSpPr>
          <p:spPr>
            <a:xfrm rot="5147283" flipH="1">
              <a:off x="2767535" y="2503854"/>
              <a:ext cx="195072" cy="134112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" name="Straight Connector 55"/>
            <p:cNvCxnSpPr/>
            <p:nvPr/>
          </p:nvCxnSpPr>
          <p:spPr>
            <a:xfrm rot="5147283">
              <a:off x="2799982" y="2659212"/>
              <a:ext cx="118332" cy="101846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7" name="TextBox 56"/>
                <p:cNvSpPr txBox="1"/>
                <p:nvPr/>
              </p:nvSpPr>
              <p:spPr>
                <a:xfrm>
                  <a:off x="2074488" y="2812666"/>
                  <a:ext cx="491530" cy="369332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b="0" i="1" dirty="0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6 </m:t>
                        </m:r>
                        <m:r>
                          <a:rPr lang="en-US" b="0" i="1" dirty="0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𝑐𝑚</m:t>
                        </m:r>
                      </m:oMath>
                    </m:oMathPara>
                  </a14:m>
                  <a:endParaRPr lang="en-US" dirty="0">
                    <a:solidFill>
                      <a:prstClr val="black"/>
                    </a:solidFill>
                    <a:latin typeface="Candara" panose="020E0502030303020204" pitchFamily="34" charset="0"/>
                  </a:endParaRPr>
                </a:p>
              </p:txBody>
            </p:sp>
          </mc:Choice>
          <mc:Fallback xmlns="">
            <p:sp>
              <p:nvSpPr>
                <p:cNvPr id="57" name="TextBox 56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074488" y="2812666"/>
                  <a:ext cx="491530" cy="369332"/>
                </a:xfrm>
                <a:prstGeom prst="rect">
                  <a:avLst/>
                </a:prstGeom>
                <a:blipFill>
                  <a:blip r:embed="rId6"/>
                  <a:stretch>
                    <a:fillRect r="-27160"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8" name="TextBox 57"/>
                <p:cNvSpPr txBox="1"/>
                <p:nvPr/>
              </p:nvSpPr>
              <p:spPr>
                <a:xfrm>
                  <a:off x="2917037" y="1125283"/>
                  <a:ext cx="491530" cy="369332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b="0" i="1" dirty="0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4 </m:t>
                        </m:r>
                        <m:r>
                          <a:rPr lang="en-US" b="0" i="1" dirty="0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𝑐𝑚</m:t>
                        </m:r>
                      </m:oMath>
                    </m:oMathPara>
                  </a14:m>
                  <a:endParaRPr lang="en-US" dirty="0">
                    <a:solidFill>
                      <a:prstClr val="black"/>
                    </a:solidFill>
                    <a:latin typeface="Candara" panose="020E0502030303020204" pitchFamily="34" charset="0"/>
                  </a:endParaRPr>
                </a:p>
              </p:txBody>
            </p:sp>
          </mc:Choice>
          <mc:Fallback xmlns="">
            <p:sp>
              <p:nvSpPr>
                <p:cNvPr id="58" name="TextBox 57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917037" y="1125283"/>
                  <a:ext cx="491530" cy="369332"/>
                </a:xfrm>
                <a:prstGeom prst="rect">
                  <a:avLst/>
                </a:prstGeom>
                <a:blipFill>
                  <a:blip r:embed="rId7"/>
                  <a:stretch>
                    <a:fillRect r="-28750"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63" name="Straight Arrow Connector 62"/>
            <p:cNvCxnSpPr/>
            <p:nvPr/>
          </p:nvCxnSpPr>
          <p:spPr>
            <a:xfrm>
              <a:off x="646176" y="1670483"/>
              <a:ext cx="0" cy="1042579"/>
            </a:xfrm>
            <a:prstGeom prst="straightConnector1">
              <a:avLst/>
            </a:prstGeom>
            <a:ln w="38100">
              <a:solidFill>
                <a:schemeClr val="tx1"/>
              </a:solidFill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64" name="TextBox 63"/>
                <p:cNvSpPr txBox="1"/>
                <p:nvPr/>
              </p:nvSpPr>
              <p:spPr>
                <a:xfrm>
                  <a:off x="1075444" y="1757393"/>
                  <a:ext cx="491530" cy="369332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b="0" i="1" dirty="0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3 </m:t>
                        </m:r>
                        <m:r>
                          <a:rPr lang="en-US" b="0" i="1" dirty="0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𝑐𝑚</m:t>
                        </m:r>
                      </m:oMath>
                    </m:oMathPara>
                  </a14:m>
                  <a:endParaRPr lang="en-US" dirty="0">
                    <a:solidFill>
                      <a:prstClr val="black"/>
                    </a:solidFill>
                    <a:latin typeface="Candara" panose="020E0502030303020204" pitchFamily="34" charset="0"/>
                  </a:endParaRPr>
                </a:p>
              </p:txBody>
            </p:sp>
          </mc:Choice>
          <mc:Fallback xmlns="">
            <p:sp>
              <p:nvSpPr>
                <p:cNvPr id="64" name="TextBox 63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075444" y="1757393"/>
                  <a:ext cx="491530" cy="369332"/>
                </a:xfrm>
                <a:prstGeom prst="rect">
                  <a:avLst/>
                </a:prstGeom>
                <a:blipFill>
                  <a:blip r:embed="rId8"/>
                  <a:stretch>
                    <a:fillRect r="-27160"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25" name="Group 24"/>
          <p:cNvGrpSpPr/>
          <p:nvPr/>
        </p:nvGrpSpPr>
        <p:grpSpPr>
          <a:xfrm>
            <a:off x="4744415" y="1095565"/>
            <a:ext cx="4027150" cy="2056715"/>
            <a:chOff x="4529136" y="1095565"/>
            <a:chExt cx="4027150" cy="2056715"/>
          </a:xfrm>
        </p:grpSpPr>
        <p:grpSp>
          <p:nvGrpSpPr>
            <p:cNvPr id="66" name="Group 65"/>
            <p:cNvGrpSpPr/>
            <p:nvPr/>
          </p:nvGrpSpPr>
          <p:grpSpPr>
            <a:xfrm>
              <a:off x="5121991" y="1095565"/>
              <a:ext cx="3434295" cy="2056715"/>
              <a:chOff x="646176" y="1125283"/>
              <a:chExt cx="3434295" cy="2056715"/>
            </a:xfrm>
          </p:grpSpPr>
          <p:cxnSp>
            <p:nvCxnSpPr>
              <p:cNvPr id="67" name="Straight Connector 66"/>
              <p:cNvCxnSpPr/>
              <p:nvPr/>
            </p:nvCxnSpPr>
            <p:spPr>
              <a:xfrm flipV="1">
                <a:off x="821100" y="2660581"/>
                <a:ext cx="2998306" cy="0"/>
              </a:xfrm>
              <a:prstGeom prst="line">
                <a:avLst/>
              </a:prstGeom>
              <a:ln w="381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8" name="Straight Connector 67"/>
              <p:cNvCxnSpPr/>
              <p:nvPr/>
            </p:nvCxnSpPr>
            <p:spPr>
              <a:xfrm flipH="1">
                <a:off x="3838548" y="1670483"/>
                <a:ext cx="241923" cy="1002625"/>
              </a:xfrm>
              <a:prstGeom prst="line">
                <a:avLst/>
              </a:prstGeom>
              <a:ln w="381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9" name="Straight Connector 68"/>
              <p:cNvCxnSpPr/>
              <p:nvPr/>
            </p:nvCxnSpPr>
            <p:spPr>
              <a:xfrm>
                <a:off x="2286000" y="1696203"/>
                <a:ext cx="1794471" cy="0"/>
              </a:xfrm>
              <a:prstGeom prst="line">
                <a:avLst/>
              </a:prstGeom>
              <a:ln w="381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0" name="Straight Connector 69"/>
              <p:cNvCxnSpPr/>
              <p:nvPr/>
            </p:nvCxnSpPr>
            <p:spPr>
              <a:xfrm flipV="1">
                <a:off x="821100" y="1696203"/>
                <a:ext cx="1464900" cy="936150"/>
              </a:xfrm>
              <a:prstGeom prst="line">
                <a:avLst/>
              </a:prstGeom>
              <a:ln w="381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1" name="Straight Connector 70"/>
              <p:cNvCxnSpPr/>
              <p:nvPr/>
            </p:nvCxnSpPr>
            <p:spPr>
              <a:xfrm rot="5147283" flipH="1">
                <a:off x="3139305" y="1576553"/>
                <a:ext cx="195072" cy="134112"/>
              </a:xfrm>
              <a:prstGeom prst="line">
                <a:avLst/>
              </a:prstGeom>
              <a:ln w="381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2" name="Straight Connector 71"/>
              <p:cNvCxnSpPr/>
              <p:nvPr/>
            </p:nvCxnSpPr>
            <p:spPr>
              <a:xfrm rot="5147283">
                <a:off x="3171752" y="1731911"/>
                <a:ext cx="118332" cy="101846"/>
              </a:xfrm>
              <a:prstGeom prst="line">
                <a:avLst/>
              </a:prstGeom>
              <a:ln w="381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3" name="Straight Connector 72"/>
              <p:cNvCxnSpPr/>
              <p:nvPr/>
            </p:nvCxnSpPr>
            <p:spPr>
              <a:xfrm rot="5147283" flipH="1">
                <a:off x="2767535" y="2503854"/>
                <a:ext cx="195072" cy="134112"/>
              </a:xfrm>
              <a:prstGeom prst="line">
                <a:avLst/>
              </a:prstGeom>
              <a:ln w="381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4" name="Straight Connector 73"/>
              <p:cNvCxnSpPr/>
              <p:nvPr/>
            </p:nvCxnSpPr>
            <p:spPr>
              <a:xfrm rot="5147283">
                <a:off x="2799982" y="2659212"/>
                <a:ext cx="118332" cy="101846"/>
              </a:xfrm>
              <a:prstGeom prst="line">
                <a:avLst/>
              </a:prstGeom>
              <a:ln w="381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75" name="TextBox 74"/>
                  <p:cNvSpPr txBox="1"/>
                  <p:nvPr/>
                </p:nvSpPr>
                <p:spPr>
                  <a:xfrm>
                    <a:off x="2074488" y="2812666"/>
                    <a:ext cx="491530" cy="369332"/>
                  </a:xfrm>
                  <a:prstGeom prst="rect">
                    <a:avLst/>
                  </a:prstGeom>
                  <a:solidFill>
                    <a:schemeClr val="bg1"/>
                  </a:solidFill>
                </p:spPr>
                <p:txBody>
                  <a:bodyPr wrap="square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n-US" b="0" i="1" dirty="0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12 </m:t>
                          </m:r>
                          <m:r>
                            <a:rPr lang="en-US" b="0" i="1" dirty="0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𝑐𝑚</m:t>
                          </m:r>
                        </m:oMath>
                      </m:oMathPara>
                    </a14:m>
                    <a:endParaRPr lang="en-US" dirty="0">
                      <a:solidFill>
                        <a:prstClr val="black"/>
                      </a:solidFill>
                      <a:latin typeface="Candara" panose="020E0502030303020204" pitchFamily="34" charset="0"/>
                    </a:endParaRPr>
                  </a:p>
                </p:txBody>
              </p:sp>
            </mc:Choice>
            <mc:Fallback xmlns="">
              <p:sp>
                <p:nvSpPr>
                  <p:cNvPr id="75" name="TextBox 74"/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2074488" y="2812666"/>
                    <a:ext cx="491530" cy="369332"/>
                  </a:xfrm>
                  <a:prstGeom prst="rect">
                    <a:avLst/>
                  </a:prstGeom>
                  <a:blipFill>
                    <a:blip r:embed="rId9"/>
                    <a:stretch>
                      <a:fillRect r="-55000"/>
                    </a:stretch>
                  </a:blipFill>
                </p:spPr>
                <p:txBody>
                  <a:bodyPr/>
                  <a:lstStyle/>
                  <a:p>
                    <a:r>
                      <a:rPr lang="en-GB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76" name="TextBox 75"/>
                  <p:cNvSpPr txBox="1"/>
                  <p:nvPr/>
                </p:nvSpPr>
                <p:spPr>
                  <a:xfrm>
                    <a:off x="2917037" y="1125283"/>
                    <a:ext cx="491530" cy="369332"/>
                  </a:xfrm>
                  <a:prstGeom prst="rect">
                    <a:avLst/>
                  </a:prstGeom>
                  <a:solidFill>
                    <a:schemeClr val="bg1"/>
                  </a:solidFill>
                </p:spPr>
                <p:txBody>
                  <a:bodyPr wrap="square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n-US" b="0" i="1" dirty="0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8 </m:t>
                          </m:r>
                          <m:r>
                            <a:rPr lang="en-US" b="0" i="1" dirty="0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𝑐𝑚</m:t>
                          </m:r>
                        </m:oMath>
                      </m:oMathPara>
                    </a14:m>
                    <a:endParaRPr lang="en-US" dirty="0">
                      <a:solidFill>
                        <a:prstClr val="black"/>
                      </a:solidFill>
                      <a:latin typeface="Candara" panose="020E0502030303020204" pitchFamily="34" charset="0"/>
                    </a:endParaRPr>
                  </a:p>
                </p:txBody>
              </p:sp>
            </mc:Choice>
            <mc:Fallback xmlns="">
              <p:sp>
                <p:nvSpPr>
                  <p:cNvPr id="76" name="TextBox 75"/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2917037" y="1125283"/>
                    <a:ext cx="491530" cy="369332"/>
                  </a:xfrm>
                  <a:prstGeom prst="rect">
                    <a:avLst/>
                  </a:prstGeom>
                  <a:blipFill>
                    <a:blip r:embed="rId10"/>
                    <a:stretch>
                      <a:fillRect r="-27160"/>
                    </a:stretch>
                  </a:blipFill>
                </p:spPr>
                <p:txBody>
                  <a:bodyPr/>
                  <a:lstStyle/>
                  <a:p>
                    <a:r>
                      <a:rPr lang="en-GB">
                        <a:noFill/>
                      </a:rPr>
                      <a:t> </a:t>
                    </a:r>
                  </a:p>
                </p:txBody>
              </p:sp>
            </mc:Fallback>
          </mc:AlternateContent>
          <p:cxnSp>
            <p:nvCxnSpPr>
              <p:cNvPr id="77" name="Straight Arrow Connector 76"/>
              <p:cNvCxnSpPr/>
              <p:nvPr/>
            </p:nvCxnSpPr>
            <p:spPr>
              <a:xfrm>
                <a:off x="646176" y="1670483"/>
                <a:ext cx="0" cy="1042579"/>
              </a:xfrm>
              <a:prstGeom prst="straightConnector1">
                <a:avLst/>
              </a:prstGeom>
              <a:ln w="38100">
                <a:solidFill>
                  <a:schemeClr val="tx1"/>
                </a:solidFill>
                <a:headEnd type="triangle"/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78" name="TextBox 77"/>
                  <p:cNvSpPr txBox="1"/>
                  <p:nvPr/>
                </p:nvSpPr>
                <p:spPr>
                  <a:xfrm>
                    <a:off x="1075444" y="1757393"/>
                    <a:ext cx="491530" cy="369332"/>
                  </a:xfrm>
                  <a:prstGeom prst="rect">
                    <a:avLst/>
                  </a:prstGeom>
                  <a:solidFill>
                    <a:schemeClr val="bg1"/>
                  </a:solidFill>
                </p:spPr>
                <p:txBody>
                  <a:bodyPr wrap="square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n-US" b="0" i="1" dirty="0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6 </m:t>
                          </m:r>
                          <m:r>
                            <a:rPr lang="en-US" b="0" i="1" dirty="0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𝑐𝑚</m:t>
                          </m:r>
                        </m:oMath>
                      </m:oMathPara>
                    </a14:m>
                    <a:endParaRPr lang="en-US" dirty="0">
                      <a:solidFill>
                        <a:prstClr val="black"/>
                      </a:solidFill>
                      <a:latin typeface="Candara" panose="020E0502030303020204" pitchFamily="34" charset="0"/>
                    </a:endParaRPr>
                  </a:p>
                </p:txBody>
              </p:sp>
            </mc:Choice>
            <mc:Fallback xmlns="">
              <p:sp>
                <p:nvSpPr>
                  <p:cNvPr id="78" name="TextBox 77"/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1075444" y="1757393"/>
                    <a:ext cx="491530" cy="369332"/>
                  </a:xfrm>
                  <a:prstGeom prst="rect">
                    <a:avLst/>
                  </a:prstGeom>
                  <a:blipFill>
                    <a:blip r:embed="rId11"/>
                    <a:stretch>
                      <a:fillRect r="-27160"/>
                    </a:stretch>
                  </a:blipFill>
                </p:spPr>
                <p:txBody>
                  <a:bodyPr/>
                  <a:lstStyle/>
                  <a:p>
                    <a:r>
                      <a:rPr lang="en-GB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10" name="TextBox 109"/>
                <p:cNvSpPr txBox="1"/>
                <p:nvPr/>
              </p:nvSpPr>
              <p:spPr>
                <a:xfrm>
                  <a:off x="4529136" y="1923625"/>
                  <a:ext cx="491530" cy="369332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b="0" i="1" dirty="0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US" b="0" i="1" dirty="0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en-US" b="0" i="1" dirty="0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𝑐𝑚</m:t>
                        </m:r>
                      </m:oMath>
                    </m:oMathPara>
                  </a14:m>
                  <a:endParaRPr lang="en-US" dirty="0">
                    <a:solidFill>
                      <a:prstClr val="black"/>
                    </a:solidFill>
                    <a:latin typeface="Candara" panose="020E0502030303020204" pitchFamily="34" charset="0"/>
                  </a:endParaRPr>
                </a:p>
              </p:txBody>
            </p:sp>
          </mc:Choice>
          <mc:Fallback xmlns="">
            <p:sp>
              <p:nvSpPr>
                <p:cNvPr id="110" name="TextBox 109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529136" y="1923625"/>
                  <a:ext cx="491530" cy="369332"/>
                </a:xfrm>
                <a:prstGeom prst="rect">
                  <a:avLst/>
                </a:prstGeom>
                <a:blipFill>
                  <a:blip r:embed="rId12"/>
                  <a:stretch>
                    <a:fillRect r="-28395"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</p:grpSp>
    </p:spTree>
    <p:extLst>
      <p:ext uri="{BB962C8B-B14F-4D97-AF65-F5344CB8AC3E}">
        <p14:creationId xmlns:p14="http://schemas.microsoft.com/office/powerpoint/2010/main" val="31722941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80" grpId="0"/>
    </p:bldLst>
  </p:timing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-2508" y="447147"/>
                <a:ext cx="4572000" cy="8309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solidFill>
                      <a:prstClr val="black"/>
                    </a:solidFill>
                    <a:latin typeface="Candara" panose="020E0502030303020204" pitchFamily="34" charset="0"/>
                  </a:rPr>
                  <a:t>The area of the trapezium is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10 </m:t>
                    </m:r>
                    <m:r>
                      <a:rPr lang="en-US" sz="2400" b="0" i="1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𝑐</m:t>
                    </m:r>
                    <m:sSup>
                      <m:sSupPr>
                        <m:ctrlPr>
                          <a:rPr lang="en-US" sz="2400" b="0" i="1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400" b="0" i="1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𝑚</m:t>
                        </m:r>
                      </m:e>
                      <m:sup>
                        <m:r>
                          <a:rPr lang="en-US" sz="2400" b="0" i="1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r>
                  <a:rPr lang="en-US" sz="2400" dirty="0">
                    <a:solidFill>
                      <a:prstClr val="black"/>
                    </a:solidFill>
                    <a:latin typeface="Candara" panose="020E0502030303020204" pitchFamily="34" charset="0"/>
                  </a:rPr>
                  <a:t>. Find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endParaRPr lang="en-US" sz="2400" dirty="0">
                  <a:solidFill>
                    <a:prstClr val="black"/>
                  </a:solidFill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-2508" y="447147"/>
                <a:ext cx="4572000" cy="830997"/>
              </a:xfrm>
              <a:prstGeom prst="rect">
                <a:avLst/>
              </a:prstGeom>
              <a:blipFill>
                <a:blip r:embed="rId2"/>
                <a:stretch>
                  <a:fillRect l="-2133" t="-5839" b="-1532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4566983" y="452736"/>
                <a:ext cx="4572000" cy="8309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solidFill>
                      <a:prstClr val="black"/>
                    </a:solidFill>
                    <a:latin typeface="Candara" panose="020E0502030303020204" pitchFamily="34" charset="0"/>
                  </a:rPr>
                  <a:t>The area of the trapezium is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4</m:t>
                    </m:r>
                    <m:r>
                      <a:rPr lang="en-US" sz="2400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0 </m:t>
                    </m:r>
                    <m:r>
                      <a:rPr lang="en-US" sz="2400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𝑐</m:t>
                    </m:r>
                    <m:sSup>
                      <m:sSupPr>
                        <m:ctrlPr>
                          <a:rPr lang="en-US" sz="24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4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𝑚</m:t>
                        </m:r>
                      </m:e>
                      <m:sup>
                        <m:r>
                          <a:rPr lang="en-US" sz="24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r>
                  <a:rPr lang="en-US" sz="2400" dirty="0">
                    <a:solidFill>
                      <a:prstClr val="black"/>
                    </a:solidFill>
                    <a:latin typeface="Candara" panose="020E0502030303020204" pitchFamily="34" charset="0"/>
                  </a:rPr>
                  <a:t>. Find </a:t>
                </a:r>
                <a14:m>
                  <m:oMath xmlns:m="http://schemas.openxmlformats.org/officeDocument/2006/math">
                    <m:r>
                      <a:rPr lang="en-US" sz="2400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endParaRPr lang="en-US" sz="2400" dirty="0">
                  <a:solidFill>
                    <a:prstClr val="black"/>
                  </a:solidFill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66983" y="452736"/>
                <a:ext cx="4572000" cy="830997"/>
              </a:xfrm>
              <a:prstGeom prst="rect">
                <a:avLst/>
              </a:prstGeom>
              <a:blipFill>
                <a:blip r:embed="rId3"/>
                <a:stretch>
                  <a:fillRect l="-2000" t="-5839" b="-1532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0" name="Rectangle 79"/>
              <p:cNvSpPr/>
              <p:nvPr/>
            </p:nvSpPr>
            <p:spPr>
              <a:xfrm>
                <a:off x="4571999" y="3383056"/>
                <a:ext cx="4572001" cy="46166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𝑥</m:t>
                      </m:r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=8</m:t>
                      </m:r>
                    </m:oMath>
                  </m:oMathPara>
                </a14:m>
                <a:endParaRPr lang="en-US" sz="2400" b="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80" name="Rectangle 7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1999" y="3383056"/>
                <a:ext cx="4572001" cy="461665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9" name="TextBox 58"/>
              <p:cNvSpPr txBox="1"/>
              <p:nvPr/>
            </p:nvSpPr>
            <p:spPr>
              <a:xfrm>
                <a:off x="20381" y="1939257"/>
                <a:ext cx="491530" cy="369332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dirty="0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2 </m:t>
                      </m:r>
                      <m:r>
                        <a:rPr lang="en-US" b="0" i="1" dirty="0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𝑐𝑚</m:t>
                      </m:r>
                    </m:oMath>
                  </m:oMathPara>
                </a14:m>
                <a:endParaRPr lang="en-US" dirty="0">
                  <a:solidFill>
                    <a:prstClr val="black"/>
                  </a:solidFill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59" name="TextBox 5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381" y="1939257"/>
                <a:ext cx="491530" cy="369332"/>
              </a:xfrm>
              <a:prstGeom prst="rect">
                <a:avLst/>
              </a:prstGeom>
              <a:blipFill>
                <a:blip r:embed="rId5"/>
                <a:stretch>
                  <a:fillRect r="-2716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24" name="Group 23"/>
          <p:cNvGrpSpPr/>
          <p:nvPr/>
        </p:nvGrpSpPr>
        <p:grpSpPr>
          <a:xfrm>
            <a:off x="646176" y="1125283"/>
            <a:ext cx="3434295" cy="2056715"/>
            <a:chOff x="646176" y="1125283"/>
            <a:chExt cx="3434295" cy="2056715"/>
          </a:xfrm>
        </p:grpSpPr>
        <p:cxnSp>
          <p:nvCxnSpPr>
            <p:cNvPr id="42" name="Straight Connector 41"/>
            <p:cNvCxnSpPr/>
            <p:nvPr/>
          </p:nvCxnSpPr>
          <p:spPr>
            <a:xfrm flipV="1">
              <a:off x="821100" y="2660581"/>
              <a:ext cx="2998306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Straight Connector 42"/>
            <p:cNvCxnSpPr/>
            <p:nvPr/>
          </p:nvCxnSpPr>
          <p:spPr>
            <a:xfrm flipH="1">
              <a:off x="3838548" y="1670483"/>
              <a:ext cx="241923" cy="1002625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Straight Connector 44"/>
            <p:cNvCxnSpPr/>
            <p:nvPr/>
          </p:nvCxnSpPr>
          <p:spPr>
            <a:xfrm>
              <a:off x="2286000" y="1696203"/>
              <a:ext cx="1794471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Straight Connector 46"/>
            <p:cNvCxnSpPr/>
            <p:nvPr/>
          </p:nvCxnSpPr>
          <p:spPr>
            <a:xfrm flipV="1">
              <a:off x="821100" y="1696203"/>
              <a:ext cx="1464900" cy="93615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Straight Connector 48"/>
            <p:cNvCxnSpPr/>
            <p:nvPr/>
          </p:nvCxnSpPr>
          <p:spPr>
            <a:xfrm rot="5147283" flipH="1">
              <a:off x="3139305" y="1576553"/>
              <a:ext cx="195072" cy="134112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Straight Connector 49"/>
            <p:cNvCxnSpPr/>
            <p:nvPr/>
          </p:nvCxnSpPr>
          <p:spPr>
            <a:xfrm rot="5147283">
              <a:off x="3171752" y="1731911"/>
              <a:ext cx="118332" cy="101846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Straight Connector 54"/>
            <p:cNvCxnSpPr/>
            <p:nvPr/>
          </p:nvCxnSpPr>
          <p:spPr>
            <a:xfrm rot="5147283" flipH="1">
              <a:off x="2767535" y="2503854"/>
              <a:ext cx="195072" cy="134112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" name="Straight Connector 55"/>
            <p:cNvCxnSpPr/>
            <p:nvPr/>
          </p:nvCxnSpPr>
          <p:spPr>
            <a:xfrm rot="5147283">
              <a:off x="2799982" y="2659212"/>
              <a:ext cx="118332" cy="101846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7" name="TextBox 56"/>
                <p:cNvSpPr txBox="1"/>
                <p:nvPr/>
              </p:nvSpPr>
              <p:spPr>
                <a:xfrm>
                  <a:off x="2074488" y="2812666"/>
                  <a:ext cx="491530" cy="369332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b="0" i="1" dirty="0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6 </m:t>
                        </m:r>
                        <m:r>
                          <a:rPr lang="en-US" b="0" i="1" dirty="0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𝑐𝑚</m:t>
                        </m:r>
                      </m:oMath>
                    </m:oMathPara>
                  </a14:m>
                  <a:endParaRPr lang="en-US" dirty="0">
                    <a:solidFill>
                      <a:prstClr val="black"/>
                    </a:solidFill>
                    <a:latin typeface="Candara" panose="020E0502030303020204" pitchFamily="34" charset="0"/>
                  </a:endParaRPr>
                </a:p>
              </p:txBody>
            </p:sp>
          </mc:Choice>
          <mc:Fallback xmlns="">
            <p:sp>
              <p:nvSpPr>
                <p:cNvPr id="57" name="TextBox 56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074488" y="2812666"/>
                  <a:ext cx="491530" cy="369332"/>
                </a:xfrm>
                <a:prstGeom prst="rect">
                  <a:avLst/>
                </a:prstGeom>
                <a:blipFill>
                  <a:blip r:embed="rId6"/>
                  <a:stretch>
                    <a:fillRect r="-27160"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8" name="TextBox 57"/>
                <p:cNvSpPr txBox="1"/>
                <p:nvPr/>
              </p:nvSpPr>
              <p:spPr>
                <a:xfrm>
                  <a:off x="2917037" y="1125283"/>
                  <a:ext cx="491530" cy="369332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b="0" i="1" dirty="0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US" b="0" i="1" dirty="0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en-US" b="0" i="1" dirty="0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𝑐𝑚</m:t>
                        </m:r>
                      </m:oMath>
                    </m:oMathPara>
                  </a14:m>
                  <a:endParaRPr lang="en-US" dirty="0">
                    <a:solidFill>
                      <a:prstClr val="black"/>
                    </a:solidFill>
                    <a:latin typeface="Candara" panose="020E0502030303020204" pitchFamily="34" charset="0"/>
                  </a:endParaRPr>
                </a:p>
              </p:txBody>
            </p:sp>
          </mc:Choice>
          <mc:Fallback xmlns="">
            <p:sp>
              <p:nvSpPr>
                <p:cNvPr id="58" name="TextBox 57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917037" y="1125283"/>
                  <a:ext cx="491530" cy="369332"/>
                </a:xfrm>
                <a:prstGeom prst="rect">
                  <a:avLst/>
                </a:prstGeom>
                <a:blipFill>
                  <a:blip r:embed="rId7"/>
                  <a:stretch>
                    <a:fillRect r="-30000"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63" name="Straight Arrow Connector 62"/>
            <p:cNvCxnSpPr/>
            <p:nvPr/>
          </p:nvCxnSpPr>
          <p:spPr>
            <a:xfrm>
              <a:off x="646176" y="1670483"/>
              <a:ext cx="0" cy="1042579"/>
            </a:xfrm>
            <a:prstGeom prst="straightConnector1">
              <a:avLst/>
            </a:prstGeom>
            <a:ln w="38100">
              <a:solidFill>
                <a:schemeClr val="tx1"/>
              </a:solidFill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64" name="TextBox 63"/>
                <p:cNvSpPr txBox="1"/>
                <p:nvPr/>
              </p:nvSpPr>
              <p:spPr>
                <a:xfrm>
                  <a:off x="1075444" y="1757393"/>
                  <a:ext cx="491530" cy="369332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b="0" i="1" dirty="0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3 </m:t>
                        </m:r>
                        <m:r>
                          <a:rPr lang="en-US" b="0" i="1" dirty="0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𝑐𝑚</m:t>
                        </m:r>
                      </m:oMath>
                    </m:oMathPara>
                  </a14:m>
                  <a:endParaRPr lang="en-US" dirty="0">
                    <a:solidFill>
                      <a:prstClr val="black"/>
                    </a:solidFill>
                    <a:latin typeface="Candara" panose="020E0502030303020204" pitchFamily="34" charset="0"/>
                  </a:endParaRPr>
                </a:p>
              </p:txBody>
            </p:sp>
          </mc:Choice>
          <mc:Fallback xmlns="">
            <p:sp>
              <p:nvSpPr>
                <p:cNvPr id="64" name="TextBox 63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075444" y="1757393"/>
                  <a:ext cx="491530" cy="369332"/>
                </a:xfrm>
                <a:prstGeom prst="rect">
                  <a:avLst/>
                </a:prstGeom>
                <a:blipFill>
                  <a:blip r:embed="rId8"/>
                  <a:stretch>
                    <a:fillRect r="-27160"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25" name="Group 24"/>
          <p:cNvGrpSpPr/>
          <p:nvPr/>
        </p:nvGrpSpPr>
        <p:grpSpPr>
          <a:xfrm>
            <a:off x="4744415" y="1095565"/>
            <a:ext cx="4027150" cy="2056715"/>
            <a:chOff x="4529136" y="1095565"/>
            <a:chExt cx="4027150" cy="2056715"/>
          </a:xfrm>
        </p:grpSpPr>
        <p:grpSp>
          <p:nvGrpSpPr>
            <p:cNvPr id="66" name="Group 65"/>
            <p:cNvGrpSpPr/>
            <p:nvPr/>
          </p:nvGrpSpPr>
          <p:grpSpPr>
            <a:xfrm>
              <a:off x="5121991" y="1095565"/>
              <a:ext cx="3434295" cy="2056715"/>
              <a:chOff x="646176" y="1125283"/>
              <a:chExt cx="3434295" cy="2056715"/>
            </a:xfrm>
          </p:grpSpPr>
          <p:cxnSp>
            <p:nvCxnSpPr>
              <p:cNvPr id="67" name="Straight Connector 66"/>
              <p:cNvCxnSpPr/>
              <p:nvPr/>
            </p:nvCxnSpPr>
            <p:spPr>
              <a:xfrm flipV="1">
                <a:off x="821100" y="2660581"/>
                <a:ext cx="2998306" cy="0"/>
              </a:xfrm>
              <a:prstGeom prst="line">
                <a:avLst/>
              </a:prstGeom>
              <a:ln w="381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8" name="Straight Connector 67"/>
              <p:cNvCxnSpPr/>
              <p:nvPr/>
            </p:nvCxnSpPr>
            <p:spPr>
              <a:xfrm flipH="1">
                <a:off x="3838548" y="1670483"/>
                <a:ext cx="241923" cy="1002625"/>
              </a:xfrm>
              <a:prstGeom prst="line">
                <a:avLst/>
              </a:prstGeom>
              <a:ln w="381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9" name="Straight Connector 68"/>
              <p:cNvCxnSpPr/>
              <p:nvPr/>
            </p:nvCxnSpPr>
            <p:spPr>
              <a:xfrm>
                <a:off x="2286000" y="1696203"/>
                <a:ext cx="1794471" cy="0"/>
              </a:xfrm>
              <a:prstGeom prst="line">
                <a:avLst/>
              </a:prstGeom>
              <a:ln w="381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0" name="Straight Connector 69"/>
              <p:cNvCxnSpPr/>
              <p:nvPr/>
            </p:nvCxnSpPr>
            <p:spPr>
              <a:xfrm flipV="1">
                <a:off x="821100" y="1696203"/>
                <a:ext cx="1464900" cy="936150"/>
              </a:xfrm>
              <a:prstGeom prst="line">
                <a:avLst/>
              </a:prstGeom>
              <a:ln w="381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1" name="Straight Connector 70"/>
              <p:cNvCxnSpPr/>
              <p:nvPr/>
            </p:nvCxnSpPr>
            <p:spPr>
              <a:xfrm rot="5147283" flipH="1">
                <a:off x="3139305" y="1576553"/>
                <a:ext cx="195072" cy="134112"/>
              </a:xfrm>
              <a:prstGeom prst="line">
                <a:avLst/>
              </a:prstGeom>
              <a:ln w="381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2" name="Straight Connector 71"/>
              <p:cNvCxnSpPr/>
              <p:nvPr/>
            </p:nvCxnSpPr>
            <p:spPr>
              <a:xfrm rot="5147283">
                <a:off x="3171752" y="1731911"/>
                <a:ext cx="118332" cy="101846"/>
              </a:xfrm>
              <a:prstGeom prst="line">
                <a:avLst/>
              </a:prstGeom>
              <a:ln w="381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3" name="Straight Connector 72"/>
              <p:cNvCxnSpPr/>
              <p:nvPr/>
            </p:nvCxnSpPr>
            <p:spPr>
              <a:xfrm rot="5147283" flipH="1">
                <a:off x="2767535" y="2503854"/>
                <a:ext cx="195072" cy="134112"/>
              </a:xfrm>
              <a:prstGeom prst="line">
                <a:avLst/>
              </a:prstGeom>
              <a:ln w="381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4" name="Straight Connector 73"/>
              <p:cNvCxnSpPr/>
              <p:nvPr/>
            </p:nvCxnSpPr>
            <p:spPr>
              <a:xfrm rot="5147283">
                <a:off x="2799982" y="2659212"/>
                <a:ext cx="118332" cy="101846"/>
              </a:xfrm>
              <a:prstGeom prst="line">
                <a:avLst/>
              </a:prstGeom>
              <a:ln w="381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75" name="TextBox 74"/>
                  <p:cNvSpPr txBox="1"/>
                  <p:nvPr/>
                </p:nvSpPr>
                <p:spPr>
                  <a:xfrm>
                    <a:off x="2074488" y="2812666"/>
                    <a:ext cx="491530" cy="369332"/>
                  </a:xfrm>
                  <a:prstGeom prst="rect">
                    <a:avLst/>
                  </a:prstGeom>
                  <a:solidFill>
                    <a:schemeClr val="bg1"/>
                  </a:solidFill>
                </p:spPr>
                <p:txBody>
                  <a:bodyPr wrap="square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n-US" b="0" i="1" dirty="0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12 </m:t>
                          </m:r>
                          <m:r>
                            <a:rPr lang="en-US" b="0" i="1" dirty="0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𝑐𝑚</m:t>
                          </m:r>
                        </m:oMath>
                      </m:oMathPara>
                    </a14:m>
                    <a:endParaRPr lang="en-US" dirty="0">
                      <a:solidFill>
                        <a:prstClr val="black"/>
                      </a:solidFill>
                      <a:latin typeface="Candara" panose="020E0502030303020204" pitchFamily="34" charset="0"/>
                    </a:endParaRPr>
                  </a:p>
                </p:txBody>
              </p:sp>
            </mc:Choice>
            <mc:Fallback xmlns="">
              <p:sp>
                <p:nvSpPr>
                  <p:cNvPr id="75" name="TextBox 74"/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2074488" y="2812666"/>
                    <a:ext cx="491530" cy="369332"/>
                  </a:xfrm>
                  <a:prstGeom prst="rect">
                    <a:avLst/>
                  </a:prstGeom>
                  <a:blipFill>
                    <a:blip r:embed="rId9"/>
                    <a:stretch>
                      <a:fillRect r="-55000"/>
                    </a:stretch>
                  </a:blipFill>
                </p:spPr>
                <p:txBody>
                  <a:bodyPr/>
                  <a:lstStyle/>
                  <a:p>
                    <a:r>
                      <a:rPr lang="en-GB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76" name="TextBox 75"/>
                  <p:cNvSpPr txBox="1"/>
                  <p:nvPr/>
                </p:nvSpPr>
                <p:spPr>
                  <a:xfrm>
                    <a:off x="2917037" y="1125283"/>
                    <a:ext cx="491530" cy="369332"/>
                  </a:xfrm>
                  <a:prstGeom prst="rect">
                    <a:avLst/>
                  </a:prstGeom>
                  <a:solidFill>
                    <a:schemeClr val="bg1"/>
                  </a:solidFill>
                </p:spPr>
                <p:txBody>
                  <a:bodyPr wrap="square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n-US" b="0" i="1" dirty="0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b="0" i="1" dirty="0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US" b="0" i="1" dirty="0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𝑐𝑚</m:t>
                          </m:r>
                        </m:oMath>
                      </m:oMathPara>
                    </a14:m>
                    <a:endParaRPr lang="en-US" dirty="0">
                      <a:solidFill>
                        <a:prstClr val="black"/>
                      </a:solidFill>
                      <a:latin typeface="Candara" panose="020E0502030303020204" pitchFamily="34" charset="0"/>
                    </a:endParaRPr>
                  </a:p>
                </p:txBody>
              </p:sp>
            </mc:Choice>
            <mc:Fallback xmlns="">
              <p:sp>
                <p:nvSpPr>
                  <p:cNvPr id="76" name="TextBox 75"/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2917037" y="1125283"/>
                    <a:ext cx="491530" cy="369332"/>
                  </a:xfrm>
                  <a:prstGeom prst="rect">
                    <a:avLst/>
                  </a:prstGeom>
                  <a:blipFill>
                    <a:blip r:embed="rId10"/>
                    <a:stretch>
                      <a:fillRect r="-28395"/>
                    </a:stretch>
                  </a:blipFill>
                </p:spPr>
                <p:txBody>
                  <a:bodyPr/>
                  <a:lstStyle/>
                  <a:p>
                    <a:r>
                      <a:rPr lang="en-GB">
                        <a:noFill/>
                      </a:rPr>
                      <a:t> </a:t>
                    </a:r>
                  </a:p>
                </p:txBody>
              </p:sp>
            </mc:Fallback>
          </mc:AlternateContent>
          <p:cxnSp>
            <p:nvCxnSpPr>
              <p:cNvPr id="77" name="Straight Arrow Connector 76"/>
              <p:cNvCxnSpPr/>
              <p:nvPr/>
            </p:nvCxnSpPr>
            <p:spPr>
              <a:xfrm>
                <a:off x="646176" y="1670483"/>
                <a:ext cx="0" cy="1042579"/>
              </a:xfrm>
              <a:prstGeom prst="straightConnector1">
                <a:avLst/>
              </a:prstGeom>
              <a:ln w="38100">
                <a:solidFill>
                  <a:schemeClr val="tx1"/>
                </a:solidFill>
                <a:headEnd type="triangle"/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78" name="TextBox 77"/>
                  <p:cNvSpPr txBox="1"/>
                  <p:nvPr/>
                </p:nvSpPr>
                <p:spPr>
                  <a:xfrm>
                    <a:off x="1075444" y="1757393"/>
                    <a:ext cx="491530" cy="369332"/>
                  </a:xfrm>
                  <a:prstGeom prst="rect">
                    <a:avLst/>
                  </a:prstGeom>
                  <a:solidFill>
                    <a:schemeClr val="bg1"/>
                  </a:solidFill>
                </p:spPr>
                <p:txBody>
                  <a:bodyPr wrap="square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n-US" b="0" i="1" dirty="0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6 </m:t>
                          </m:r>
                          <m:r>
                            <a:rPr lang="en-US" b="0" i="1" dirty="0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𝑐𝑚</m:t>
                          </m:r>
                        </m:oMath>
                      </m:oMathPara>
                    </a14:m>
                    <a:endParaRPr lang="en-US" dirty="0">
                      <a:solidFill>
                        <a:prstClr val="black"/>
                      </a:solidFill>
                      <a:latin typeface="Candara" panose="020E0502030303020204" pitchFamily="34" charset="0"/>
                    </a:endParaRPr>
                  </a:p>
                </p:txBody>
              </p:sp>
            </mc:Choice>
            <mc:Fallback xmlns="">
              <p:sp>
                <p:nvSpPr>
                  <p:cNvPr id="78" name="TextBox 77"/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1075444" y="1757393"/>
                    <a:ext cx="491530" cy="369332"/>
                  </a:xfrm>
                  <a:prstGeom prst="rect">
                    <a:avLst/>
                  </a:prstGeom>
                  <a:blipFill>
                    <a:blip r:embed="rId11"/>
                    <a:stretch>
                      <a:fillRect r="-27160"/>
                    </a:stretch>
                  </a:blipFill>
                </p:spPr>
                <p:txBody>
                  <a:bodyPr/>
                  <a:lstStyle/>
                  <a:p>
                    <a:r>
                      <a:rPr lang="en-GB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10" name="TextBox 109"/>
                <p:cNvSpPr txBox="1"/>
                <p:nvPr/>
              </p:nvSpPr>
              <p:spPr>
                <a:xfrm>
                  <a:off x="4529136" y="1923625"/>
                  <a:ext cx="491530" cy="369332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b="0" i="1" dirty="0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4 </m:t>
                        </m:r>
                        <m:r>
                          <a:rPr lang="en-US" b="0" i="1" dirty="0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𝑐𝑚</m:t>
                        </m:r>
                      </m:oMath>
                    </m:oMathPara>
                  </a14:m>
                  <a:endParaRPr lang="en-US" dirty="0">
                    <a:solidFill>
                      <a:prstClr val="black"/>
                    </a:solidFill>
                    <a:latin typeface="Candara" panose="020E0502030303020204" pitchFamily="34" charset="0"/>
                  </a:endParaRPr>
                </a:p>
              </p:txBody>
            </p:sp>
          </mc:Choice>
          <mc:Fallback xmlns="">
            <p:sp>
              <p:nvSpPr>
                <p:cNvPr id="110" name="TextBox 109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529136" y="1923625"/>
                  <a:ext cx="491530" cy="369332"/>
                </a:xfrm>
                <a:prstGeom prst="rect">
                  <a:avLst/>
                </a:prstGeom>
                <a:blipFill>
                  <a:blip r:embed="rId12"/>
                  <a:stretch>
                    <a:fillRect r="-27160"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</p:grpSp>
    </p:spTree>
    <p:extLst>
      <p:ext uri="{BB962C8B-B14F-4D97-AF65-F5344CB8AC3E}">
        <p14:creationId xmlns:p14="http://schemas.microsoft.com/office/powerpoint/2010/main" val="37082109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80" grpId="0"/>
    </p:bldLst>
  </p:timing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-2508" y="447147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prstClr val="black"/>
                </a:solidFill>
                <a:latin typeface="Candara" panose="020E0502030303020204" pitchFamily="34" charset="0"/>
              </a:rPr>
              <a:t>Calculate the area of this hexagon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566983" y="452736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prstClr val="black"/>
                </a:solidFill>
                <a:latin typeface="Candara" panose="020E0502030303020204" pitchFamily="34" charset="0"/>
              </a:rPr>
              <a:t>Calculate the area of this hexagon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0" name="Rectangle 79"/>
              <p:cNvSpPr/>
              <p:nvPr/>
            </p:nvSpPr>
            <p:spPr>
              <a:xfrm>
                <a:off x="4571999" y="4520264"/>
                <a:ext cx="4572001" cy="46166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64 </m:t>
                      </m:r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𝑐</m:t>
                      </m:r>
                      <m:sSup>
                        <m:sSupPr>
                          <m:ctrlP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𝑚</m:t>
                          </m:r>
                        </m:e>
                        <m:sup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en-US" sz="2400" b="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80" name="Rectangle 7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1999" y="4520264"/>
                <a:ext cx="4572001" cy="461665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3" name="Group 2"/>
          <p:cNvGrpSpPr/>
          <p:nvPr/>
        </p:nvGrpSpPr>
        <p:grpSpPr>
          <a:xfrm>
            <a:off x="178476" y="918865"/>
            <a:ext cx="3954628" cy="3303621"/>
            <a:chOff x="101614" y="1768904"/>
            <a:chExt cx="3954628" cy="3303621"/>
          </a:xfrm>
        </p:grpSpPr>
        <p:sp>
          <p:nvSpPr>
            <p:cNvPr id="2" name="L-Shape 1"/>
            <p:cNvSpPr/>
            <p:nvPr/>
          </p:nvSpPr>
          <p:spPr>
            <a:xfrm>
              <a:off x="825362" y="2200059"/>
              <a:ext cx="3230880" cy="2365993"/>
            </a:xfrm>
            <a:prstGeom prst="corner">
              <a:avLst/>
            </a:prstGeom>
            <a:solidFill>
              <a:schemeClr val="bg1"/>
            </a:solidFill>
            <a:ln w="38100"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9" name="TextBox 38"/>
                <p:cNvSpPr txBox="1"/>
                <p:nvPr/>
              </p:nvSpPr>
              <p:spPr>
                <a:xfrm>
                  <a:off x="2136831" y="4703193"/>
                  <a:ext cx="491530" cy="369332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b="0" i="1" dirty="0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6 </m:t>
                        </m:r>
                        <m:r>
                          <a:rPr lang="en-US" b="0" i="1" dirty="0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𝑐𝑚</m:t>
                        </m:r>
                      </m:oMath>
                    </m:oMathPara>
                  </a14:m>
                  <a:endParaRPr lang="en-US" dirty="0">
                    <a:solidFill>
                      <a:prstClr val="black"/>
                    </a:solidFill>
                    <a:latin typeface="Candara" panose="020E0502030303020204" pitchFamily="34" charset="0"/>
                  </a:endParaRPr>
                </a:p>
              </p:txBody>
            </p:sp>
          </mc:Choice>
          <mc:Fallback xmlns="">
            <p:sp>
              <p:nvSpPr>
                <p:cNvPr id="39" name="TextBox 38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136831" y="4703193"/>
                  <a:ext cx="491530" cy="369332"/>
                </a:xfrm>
                <a:prstGeom prst="rect">
                  <a:avLst/>
                </a:prstGeom>
                <a:blipFill>
                  <a:blip r:embed="rId3"/>
                  <a:stretch>
                    <a:fillRect r="-28750"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0" name="TextBox 39"/>
                <p:cNvSpPr txBox="1"/>
                <p:nvPr/>
              </p:nvSpPr>
              <p:spPr>
                <a:xfrm>
                  <a:off x="101614" y="3198389"/>
                  <a:ext cx="491530" cy="369332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b="0" i="1" dirty="0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4 </m:t>
                        </m:r>
                        <m:r>
                          <a:rPr lang="en-US" b="0" i="1" dirty="0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𝑐𝑚</m:t>
                        </m:r>
                      </m:oMath>
                    </m:oMathPara>
                  </a14:m>
                  <a:endParaRPr lang="en-US" dirty="0">
                    <a:solidFill>
                      <a:prstClr val="black"/>
                    </a:solidFill>
                    <a:latin typeface="Candara" panose="020E0502030303020204" pitchFamily="34" charset="0"/>
                  </a:endParaRPr>
                </a:p>
              </p:txBody>
            </p:sp>
          </mc:Choice>
          <mc:Fallback xmlns="">
            <p:sp>
              <p:nvSpPr>
                <p:cNvPr id="40" name="TextBox 39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01614" y="3198389"/>
                  <a:ext cx="491530" cy="369332"/>
                </a:xfrm>
                <a:prstGeom prst="rect">
                  <a:avLst/>
                </a:prstGeom>
                <a:blipFill>
                  <a:blip r:embed="rId4"/>
                  <a:stretch>
                    <a:fillRect r="-28750"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1" name="TextBox 40"/>
                <p:cNvSpPr txBox="1"/>
                <p:nvPr/>
              </p:nvSpPr>
              <p:spPr>
                <a:xfrm>
                  <a:off x="1157360" y="1768904"/>
                  <a:ext cx="491530" cy="369332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b="0" i="1" dirty="0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2 </m:t>
                        </m:r>
                        <m:r>
                          <a:rPr lang="en-US" b="0" i="1" dirty="0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𝑐𝑚</m:t>
                        </m:r>
                      </m:oMath>
                    </m:oMathPara>
                  </a14:m>
                  <a:endParaRPr lang="en-US" dirty="0">
                    <a:solidFill>
                      <a:prstClr val="black"/>
                    </a:solidFill>
                    <a:latin typeface="Candara" panose="020E0502030303020204" pitchFamily="34" charset="0"/>
                  </a:endParaRPr>
                </a:p>
              </p:txBody>
            </p:sp>
          </mc:Choice>
          <mc:Fallback xmlns="">
            <p:sp>
              <p:nvSpPr>
                <p:cNvPr id="41" name="TextBox 40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157360" y="1768904"/>
                  <a:ext cx="491530" cy="369332"/>
                </a:xfrm>
                <a:prstGeom prst="rect">
                  <a:avLst/>
                </a:prstGeom>
                <a:blipFill>
                  <a:blip r:embed="rId5"/>
                  <a:stretch>
                    <a:fillRect r="-28750"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4" name="TextBox 43"/>
                <p:cNvSpPr txBox="1"/>
                <p:nvPr/>
              </p:nvSpPr>
              <p:spPr>
                <a:xfrm>
                  <a:off x="2132654" y="2590234"/>
                  <a:ext cx="491530" cy="369332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b="0" i="1" dirty="0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2 </m:t>
                        </m:r>
                        <m:r>
                          <a:rPr lang="en-US" b="0" i="1" dirty="0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𝑐𝑚</m:t>
                        </m:r>
                      </m:oMath>
                    </m:oMathPara>
                  </a14:m>
                  <a:endParaRPr lang="en-US" dirty="0">
                    <a:solidFill>
                      <a:prstClr val="black"/>
                    </a:solidFill>
                    <a:latin typeface="Candara" panose="020E0502030303020204" pitchFamily="34" charset="0"/>
                  </a:endParaRPr>
                </a:p>
              </p:txBody>
            </p:sp>
          </mc:Choice>
          <mc:Fallback xmlns="">
            <p:sp>
              <p:nvSpPr>
                <p:cNvPr id="44" name="TextBox 43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132654" y="2590234"/>
                  <a:ext cx="491530" cy="369332"/>
                </a:xfrm>
                <a:prstGeom prst="rect">
                  <a:avLst/>
                </a:prstGeom>
                <a:blipFill>
                  <a:blip r:embed="rId6"/>
                  <a:stretch>
                    <a:fillRect r="-28750"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46" name="Group 45"/>
          <p:cNvGrpSpPr/>
          <p:nvPr/>
        </p:nvGrpSpPr>
        <p:grpSpPr>
          <a:xfrm>
            <a:off x="4872959" y="908812"/>
            <a:ext cx="3954628" cy="3303621"/>
            <a:chOff x="101614" y="1768904"/>
            <a:chExt cx="3954628" cy="3303621"/>
          </a:xfrm>
        </p:grpSpPr>
        <p:sp>
          <p:nvSpPr>
            <p:cNvPr id="48" name="L-Shape 47"/>
            <p:cNvSpPr/>
            <p:nvPr/>
          </p:nvSpPr>
          <p:spPr>
            <a:xfrm>
              <a:off x="825362" y="2200059"/>
              <a:ext cx="3230880" cy="2365993"/>
            </a:xfrm>
            <a:prstGeom prst="corner">
              <a:avLst/>
            </a:prstGeom>
            <a:solidFill>
              <a:schemeClr val="bg1"/>
            </a:solidFill>
            <a:ln w="38100"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1" name="TextBox 50"/>
                <p:cNvSpPr txBox="1"/>
                <p:nvPr/>
              </p:nvSpPr>
              <p:spPr>
                <a:xfrm>
                  <a:off x="2136831" y="4703193"/>
                  <a:ext cx="491530" cy="369332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b="0" i="1" dirty="0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12 </m:t>
                        </m:r>
                        <m:r>
                          <a:rPr lang="en-US" b="0" i="1" dirty="0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𝑐𝑚</m:t>
                        </m:r>
                      </m:oMath>
                    </m:oMathPara>
                  </a14:m>
                  <a:endParaRPr lang="en-US" dirty="0">
                    <a:solidFill>
                      <a:prstClr val="black"/>
                    </a:solidFill>
                    <a:latin typeface="Candara" panose="020E0502030303020204" pitchFamily="34" charset="0"/>
                  </a:endParaRPr>
                </a:p>
              </p:txBody>
            </p:sp>
          </mc:Choice>
          <mc:Fallback xmlns="">
            <p:sp>
              <p:nvSpPr>
                <p:cNvPr id="51" name="TextBox 50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136831" y="4703193"/>
                  <a:ext cx="491530" cy="369332"/>
                </a:xfrm>
                <a:prstGeom prst="rect">
                  <a:avLst/>
                </a:prstGeom>
                <a:blipFill>
                  <a:blip r:embed="rId7"/>
                  <a:stretch>
                    <a:fillRect r="-55000"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2" name="TextBox 51"/>
                <p:cNvSpPr txBox="1"/>
                <p:nvPr/>
              </p:nvSpPr>
              <p:spPr>
                <a:xfrm>
                  <a:off x="101614" y="3198389"/>
                  <a:ext cx="491530" cy="369332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i="1" dirty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8</m:t>
                        </m:r>
                        <m:r>
                          <a:rPr lang="en-US" b="0" i="1" dirty="0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en-US" b="0" i="1" dirty="0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𝑐𝑚</m:t>
                        </m:r>
                      </m:oMath>
                    </m:oMathPara>
                  </a14:m>
                  <a:endParaRPr lang="en-US" dirty="0">
                    <a:solidFill>
                      <a:prstClr val="black"/>
                    </a:solidFill>
                    <a:latin typeface="Candara" panose="020E0502030303020204" pitchFamily="34" charset="0"/>
                  </a:endParaRPr>
                </a:p>
              </p:txBody>
            </p:sp>
          </mc:Choice>
          <mc:Fallback xmlns="">
            <p:sp>
              <p:nvSpPr>
                <p:cNvPr id="52" name="TextBox 51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01614" y="3198389"/>
                  <a:ext cx="491530" cy="369332"/>
                </a:xfrm>
                <a:prstGeom prst="rect">
                  <a:avLst/>
                </a:prstGeom>
                <a:blipFill>
                  <a:blip r:embed="rId8"/>
                  <a:stretch>
                    <a:fillRect r="-28750"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3" name="TextBox 52"/>
                <p:cNvSpPr txBox="1"/>
                <p:nvPr/>
              </p:nvSpPr>
              <p:spPr>
                <a:xfrm>
                  <a:off x="1157360" y="1768904"/>
                  <a:ext cx="491530" cy="369332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b="0" i="1" dirty="0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4 </m:t>
                        </m:r>
                        <m:r>
                          <a:rPr lang="en-US" b="0" i="1" dirty="0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𝑐𝑚</m:t>
                        </m:r>
                      </m:oMath>
                    </m:oMathPara>
                  </a14:m>
                  <a:endParaRPr lang="en-US" dirty="0">
                    <a:solidFill>
                      <a:prstClr val="black"/>
                    </a:solidFill>
                    <a:latin typeface="Candara" panose="020E0502030303020204" pitchFamily="34" charset="0"/>
                  </a:endParaRPr>
                </a:p>
              </p:txBody>
            </p:sp>
          </mc:Choice>
          <mc:Fallback xmlns="">
            <p:sp>
              <p:nvSpPr>
                <p:cNvPr id="53" name="TextBox 52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157360" y="1768904"/>
                  <a:ext cx="491530" cy="369332"/>
                </a:xfrm>
                <a:prstGeom prst="rect">
                  <a:avLst/>
                </a:prstGeom>
                <a:blipFill>
                  <a:blip r:embed="rId9"/>
                  <a:stretch>
                    <a:fillRect r="-28750"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4" name="TextBox 53"/>
                <p:cNvSpPr txBox="1"/>
                <p:nvPr/>
              </p:nvSpPr>
              <p:spPr>
                <a:xfrm>
                  <a:off x="2132654" y="2590234"/>
                  <a:ext cx="491530" cy="369332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b="0" i="1" dirty="0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4 </m:t>
                        </m:r>
                        <m:r>
                          <a:rPr lang="en-US" b="0" i="1" dirty="0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𝑐𝑚</m:t>
                        </m:r>
                      </m:oMath>
                    </m:oMathPara>
                  </a14:m>
                  <a:endParaRPr lang="en-US" dirty="0">
                    <a:solidFill>
                      <a:prstClr val="black"/>
                    </a:solidFill>
                    <a:latin typeface="Candara" panose="020E0502030303020204" pitchFamily="34" charset="0"/>
                  </a:endParaRPr>
                </a:p>
              </p:txBody>
            </p:sp>
          </mc:Choice>
          <mc:Fallback xmlns="">
            <p:sp>
              <p:nvSpPr>
                <p:cNvPr id="54" name="TextBox 53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132654" y="2590234"/>
                  <a:ext cx="491530" cy="369332"/>
                </a:xfrm>
                <a:prstGeom prst="rect">
                  <a:avLst/>
                </a:prstGeom>
                <a:blipFill>
                  <a:blip r:embed="rId10"/>
                  <a:stretch>
                    <a:fillRect r="-28750"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</p:grpSp>
    </p:spTree>
    <p:extLst>
      <p:ext uri="{BB962C8B-B14F-4D97-AF65-F5344CB8AC3E}">
        <p14:creationId xmlns:p14="http://schemas.microsoft.com/office/powerpoint/2010/main" val="10258425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80" grpId="0"/>
    </p:bldLst>
  </p:timing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-2508" y="447147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prstClr val="black"/>
                </a:solidFill>
                <a:latin typeface="Candara" panose="020E0502030303020204" pitchFamily="34" charset="0"/>
              </a:rPr>
              <a:t>Calculate the area of this hexagon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566983" y="452736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prstClr val="black"/>
                </a:solidFill>
                <a:latin typeface="Candara" panose="020E0502030303020204" pitchFamily="34" charset="0"/>
              </a:rPr>
              <a:t>Calculate the area of this hexagon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0" name="Rectangle 79"/>
              <p:cNvSpPr/>
              <p:nvPr/>
            </p:nvSpPr>
            <p:spPr>
              <a:xfrm>
                <a:off x="4566982" y="4278370"/>
                <a:ext cx="4572001" cy="46166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104 </m:t>
                      </m:r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𝑐</m:t>
                      </m:r>
                      <m:sSup>
                        <m:sSupPr>
                          <m:ctrlP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𝑚</m:t>
                          </m:r>
                        </m:e>
                        <m:sup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en-US" sz="2400" b="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80" name="Rectangle 7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66982" y="4278370"/>
                <a:ext cx="4572001" cy="461665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3" name="Group 2"/>
          <p:cNvGrpSpPr/>
          <p:nvPr/>
        </p:nvGrpSpPr>
        <p:grpSpPr>
          <a:xfrm>
            <a:off x="119066" y="918865"/>
            <a:ext cx="3954628" cy="3303621"/>
            <a:chOff x="101614" y="1768904"/>
            <a:chExt cx="3954628" cy="3303621"/>
          </a:xfrm>
        </p:grpSpPr>
        <p:sp>
          <p:nvSpPr>
            <p:cNvPr id="2" name="L-Shape 1"/>
            <p:cNvSpPr/>
            <p:nvPr/>
          </p:nvSpPr>
          <p:spPr>
            <a:xfrm>
              <a:off x="825362" y="2200059"/>
              <a:ext cx="3230880" cy="2365993"/>
            </a:xfrm>
            <a:prstGeom prst="corner">
              <a:avLst/>
            </a:prstGeom>
            <a:solidFill>
              <a:schemeClr val="bg1"/>
            </a:solidFill>
            <a:ln w="38100"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9" name="TextBox 38"/>
                <p:cNvSpPr txBox="1"/>
                <p:nvPr/>
              </p:nvSpPr>
              <p:spPr>
                <a:xfrm>
                  <a:off x="2136831" y="4703193"/>
                  <a:ext cx="491530" cy="369332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b="0" i="1" dirty="0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10 </m:t>
                        </m:r>
                        <m:r>
                          <a:rPr lang="en-US" b="0" i="1" dirty="0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𝑐𝑚</m:t>
                        </m:r>
                      </m:oMath>
                    </m:oMathPara>
                  </a14:m>
                  <a:endParaRPr lang="en-US" dirty="0">
                    <a:solidFill>
                      <a:prstClr val="black"/>
                    </a:solidFill>
                    <a:latin typeface="Candara" panose="020E0502030303020204" pitchFamily="34" charset="0"/>
                  </a:endParaRPr>
                </a:p>
              </p:txBody>
            </p:sp>
          </mc:Choice>
          <mc:Fallback xmlns="">
            <p:sp>
              <p:nvSpPr>
                <p:cNvPr id="39" name="TextBox 38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136831" y="4703193"/>
                  <a:ext cx="491530" cy="369332"/>
                </a:xfrm>
                <a:prstGeom prst="rect">
                  <a:avLst/>
                </a:prstGeom>
                <a:blipFill>
                  <a:blip r:embed="rId3"/>
                  <a:stretch>
                    <a:fillRect r="-55000"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0" name="TextBox 39"/>
                <p:cNvSpPr txBox="1"/>
                <p:nvPr/>
              </p:nvSpPr>
              <p:spPr>
                <a:xfrm>
                  <a:off x="101614" y="3198389"/>
                  <a:ext cx="491530" cy="369332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b="0" i="1" dirty="0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5 </m:t>
                        </m:r>
                        <m:r>
                          <a:rPr lang="en-US" b="0" i="1" dirty="0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𝑐𝑚</m:t>
                        </m:r>
                      </m:oMath>
                    </m:oMathPara>
                  </a14:m>
                  <a:endParaRPr lang="en-US" dirty="0">
                    <a:solidFill>
                      <a:prstClr val="black"/>
                    </a:solidFill>
                    <a:latin typeface="Candara" panose="020E0502030303020204" pitchFamily="34" charset="0"/>
                  </a:endParaRPr>
                </a:p>
              </p:txBody>
            </p:sp>
          </mc:Choice>
          <mc:Fallback xmlns="">
            <p:sp>
              <p:nvSpPr>
                <p:cNvPr id="40" name="TextBox 39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01614" y="3198389"/>
                  <a:ext cx="491530" cy="369332"/>
                </a:xfrm>
                <a:prstGeom prst="rect">
                  <a:avLst/>
                </a:prstGeom>
                <a:blipFill>
                  <a:blip r:embed="rId4"/>
                  <a:stretch>
                    <a:fillRect r="-28750"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1" name="TextBox 40"/>
                <p:cNvSpPr txBox="1"/>
                <p:nvPr/>
              </p:nvSpPr>
              <p:spPr>
                <a:xfrm>
                  <a:off x="1157360" y="1768904"/>
                  <a:ext cx="491530" cy="369332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b="0" i="1" dirty="0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2 </m:t>
                        </m:r>
                        <m:r>
                          <a:rPr lang="en-US" b="0" i="1" dirty="0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𝑐𝑚</m:t>
                        </m:r>
                      </m:oMath>
                    </m:oMathPara>
                  </a14:m>
                  <a:endParaRPr lang="en-US" dirty="0">
                    <a:solidFill>
                      <a:prstClr val="black"/>
                    </a:solidFill>
                    <a:latin typeface="Candara" panose="020E0502030303020204" pitchFamily="34" charset="0"/>
                  </a:endParaRPr>
                </a:p>
              </p:txBody>
            </p:sp>
          </mc:Choice>
          <mc:Fallback xmlns="">
            <p:sp>
              <p:nvSpPr>
                <p:cNvPr id="41" name="TextBox 40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157360" y="1768904"/>
                  <a:ext cx="491530" cy="369332"/>
                </a:xfrm>
                <a:prstGeom prst="rect">
                  <a:avLst/>
                </a:prstGeom>
                <a:blipFill>
                  <a:blip r:embed="rId5"/>
                  <a:stretch>
                    <a:fillRect r="-28750"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4" name="TextBox 43"/>
                <p:cNvSpPr txBox="1"/>
                <p:nvPr/>
              </p:nvSpPr>
              <p:spPr>
                <a:xfrm>
                  <a:off x="2132654" y="2590234"/>
                  <a:ext cx="491530" cy="369332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b="0" i="1" dirty="0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3 </m:t>
                        </m:r>
                        <m:r>
                          <a:rPr lang="en-US" b="0" i="1" dirty="0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𝑐𝑚</m:t>
                        </m:r>
                      </m:oMath>
                    </m:oMathPara>
                  </a14:m>
                  <a:endParaRPr lang="en-US" dirty="0">
                    <a:solidFill>
                      <a:prstClr val="black"/>
                    </a:solidFill>
                    <a:latin typeface="Candara" panose="020E0502030303020204" pitchFamily="34" charset="0"/>
                  </a:endParaRPr>
                </a:p>
              </p:txBody>
            </p:sp>
          </mc:Choice>
          <mc:Fallback xmlns="">
            <p:sp>
              <p:nvSpPr>
                <p:cNvPr id="44" name="TextBox 43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132654" y="2590234"/>
                  <a:ext cx="491530" cy="369332"/>
                </a:xfrm>
                <a:prstGeom prst="rect">
                  <a:avLst/>
                </a:prstGeom>
                <a:blipFill>
                  <a:blip r:embed="rId6"/>
                  <a:stretch>
                    <a:fillRect r="-28750"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21" name="Group 20"/>
          <p:cNvGrpSpPr/>
          <p:nvPr/>
        </p:nvGrpSpPr>
        <p:grpSpPr>
          <a:xfrm>
            <a:off x="4875668" y="908812"/>
            <a:ext cx="3954628" cy="3303621"/>
            <a:chOff x="101614" y="1768904"/>
            <a:chExt cx="3954628" cy="3303621"/>
          </a:xfrm>
        </p:grpSpPr>
        <p:sp>
          <p:nvSpPr>
            <p:cNvPr id="22" name="L-Shape 21"/>
            <p:cNvSpPr/>
            <p:nvPr/>
          </p:nvSpPr>
          <p:spPr>
            <a:xfrm>
              <a:off x="825362" y="2200059"/>
              <a:ext cx="3230880" cy="2365993"/>
            </a:xfrm>
            <a:prstGeom prst="corner">
              <a:avLst/>
            </a:prstGeom>
            <a:solidFill>
              <a:schemeClr val="bg1"/>
            </a:solidFill>
            <a:ln w="38100"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3" name="TextBox 22"/>
                <p:cNvSpPr txBox="1"/>
                <p:nvPr/>
              </p:nvSpPr>
              <p:spPr>
                <a:xfrm>
                  <a:off x="2136831" y="4703193"/>
                  <a:ext cx="491530" cy="369332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b="0" i="1" dirty="0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20 </m:t>
                        </m:r>
                        <m:r>
                          <a:rPr lang="en-US" b="0" i="1" dirty="0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𝑐𝑚</m:t>
                        </m:r>
                      </m:oMath>
                    </m:oMathPara>
                  </a14:m>
                  <a:endParaRPr lang="en-US" dirty="0">
                    <a:solidFill>
                      <a:prstClr val="black"/>
                    </a:solidFill>
                    <a:latin typeface="Candara" panose="020E0502030303020204" pitchFamily="34" charset="0"/>
                  </a:endParaRPr>
                </a:p>
              </p:txBody>
            </p:sp>
          </mc:Choice>
          <mc:Fallback xmlns="">
            <p:sp>
              <p:nvSpPr>
                <p:cNvPr id="23" name="TextBox 22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136831" y="4703193"/>
                  <a:ext cx="491530" cy="369332"/>
                </a:xfrm>
                <a:prstGeom prst="rect">
                  <a:avLst/>
                </a:prstGeom>
                <a:blipFill>
                  <a:blip r:embed="rId7"/>
                  <a:stretch>
                    <a:fillRect r="-55000"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4" name="TextBox 23"/>
                <p:cNvSpPr txBox="1"/>
                <p:nvPr/>
              </p:nvSpPr>
              <p:spPr>
                <a:xfrm>
                  <a:off x="101614" y="3198389"/>
                  <a:ext cx="491530" cy="369332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b="0" i="1" dirty="0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10 </m:t>
                        </m:r>
                        <m:r>
                          <a:rPr lang="en-US" b="0" i="1" dirty="0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𝑐𝑚</m:t>
                        </m:r>
                      </m:oMath>
                    </m:oMathPara>
                  </a14:m>
                  <a:endParaRPr lang="en-US" dirty="0">
                    <a:solidFill>
                      <a:prstClr val="black"/>
                    </a:solidFill>
                    <a:latin typeface="Candara" panose="020E0502030303020204" pitchFamily="34" charset="0"/>
                  </a:endParaRPr>
                </a:p>
              </p:txBody>
            </p:sp>
          </mc:Choice>
          <mc:Fallback xmlns="">
            <p:sp>
              <p:nvSpPr>
                <p:cNvPr id="24" name="TextBox 23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01614" y="3198389"/>
                  <a:ext cx="491530" cy="369332"/>
                </a:xfrm>
                <a:prstGeom prst="rect">
                  <a:avLst/>
                </a:prstGeom>
                <a:blipFill>
                  <a:blip r:embed="rId8"/>
                  <a:stretch>
                    <a:fillRect r="-55000"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5" name="TextBox 24"/>
                <p:cNvSpPr txBox="1"/>
                <p:nvPr/>
              </p:nvSpPr>
              <p:spPr>
                <a:xfrm>
                  <a:off x="1157360" y="1768904"/>
                  <a:ext cx="491530" cy="369332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b="0" i="1" dirty="0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4 </m:t>
                        </m:r>
                        <m:r>
                          <a:rPr lang="en-US" b="0" i="1" dirty="0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𝑐𝑚</m:t>
                        </m:r>
                      </m:oMath>
                    </m:oMathPara>
                  </a14:m>
                  <a:endParaRPr lang="en-US" dirty="0">
                    <a:solidFill>
                      <a:prstClr val="black"/>
                    </a:solidFill>
                    <a:latin typeface="Candara" panose="020E0502030303020204" pitchFamily="34" charset="0"/>
                  </a:endParaRPr>
                </a:p>
              </p:txBody>
            </p:sp>
          </mc:Choice>
          <mc:Fallback xmlns="">
            <p:sp>
              <p:nvSpPr>
                <p:cNvPr id="25" name="TextBox 24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157360" y="1768904"/>
                  <a:ext cx="491530" cy="369332"/>
                </a:xfrm>
                <a:prstGeom prst="rect">
                  <a:avLst/>
                </a:prstGeom>
                <a:blipFill>
                  <a:blip r:embed="rId9"/>
                  <a:stretch>
                    <a:fillRect r="-28750"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6" name="TextBox 25"/>
                <p:cNvSpPr txBox="1"/>
                <p:nvPr/>
              </p:nvSpPr>
              <p:spPr>
                <a:xfrm>
                  <a:off x="2132654" y="2590234"/>
                  <a:ext cx="491530" cy="369332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i="1" dirty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6</m:t>
                        </m:r>
                        <m:r>
                          <a:rPr lang="en-US" b="0" i="1" dirty="0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en-US" b="0" i="1" dirty="0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𝑐𝑚</m:t>
                        </m:r>
                      </m:oMath>
                    </m:oMathPara>
                  </a14:m>
                  <a:endParaRPr lang="en-US" dirty="0">
                    <a:solidFill>
                      <a:prstClr val="black"/>
                    </a:solidFill>
                    <a:latin typeface="Candara" panose="020E0502030303020204" pitchFamily="34" charset="0"/>
                  </a:endParaRPr>
                </a:p>
              </p:txBody>
            </p:sp>
          </mc:Choice>
          <mc:Fallback xmlns="">
            <p:sp>
              <p:nvSpPr>
                <p:cNvPr id="26" name="TextBox 25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132654" y="2590234"/>
                  <a:ext cx="491530" cy="369332"/>
                </a:xfrm>
                <a:prstGeom prst="rect">
                  <a:avLst/>
                </a:prstGeom>
                <a:blipFill>
                  <a:blip r:embed="rId10"/>
                  <a:stretch>
                    <a:fillRect r="-28750"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</p:grpSp>
    </p:spTree>
    <p:extLst>
      <p:ext uri="{BB962C8B-B14F-4D97-AF65-F5344CB8AC3E}">
        <p14:creationId xmlns:p14="http://schemas.microsoft.com/office/powerpoint/2010/main" val="13164116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80" grpId="0"/>
    </p:bldLst>
  </p:timing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-2508" y="447147"/>
                <a:ext cx="4572000" cy="8309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solidFill>
                      <a:prstClr val="black"/>
                    </a:solidFill>
                    <a:latin typeface="Candara" panose="020E0502030303020204" pitchFamily="34" charset="0"/>
                  </a:rPr>
                  <a:t>The area of this hexagon is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26 </m:t>
                    </m:r>
                    <m:r>
                      <a:rPr lang="en-US" sz="2400" b="0" i="1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𝑐</m:t>
                    </m:r>
                    <m:sSup>
                      <m:sSupPr>
                        <m:ctrlPr>
                          <a:rPr lang="en-US" sz="2400" b="0" i="1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400" b="0" i="1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𝑚</m:t>
                        </m:r>
                      </m:e>
                      <m:sup>
                        <m:r>
                          <a:rPr lang="en-US" sz="2400" b="0" i="1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r>
                  <a:rPr lang="en-US" sz="2400" dirty="0">
                    <a:solidFill>
                      <a:prstClr val="black"/>
                    </a:solidFill>
                    <a:latin typeface="Candara" panose="020E0502030303020204" pitchFamily="34" charset="0"/>
                  </a:rPr>
                  <a:t>. Find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endParaRPr lang="en-US" sz="2400" dirty="0">
                  <a:solidFill>
                    <a:prstClr val="black"/>
                  </a:solidFill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-2508" y="447147"/>
                <a:ext cx="4572000" cy="830997"/>
              </a:xfrm>
              <a:prstGeom prst="rect">
                <a:avLst/>
              </a:prstGeom>
              <a:blipFill>
                <a:blip r:embed="rId2"/>
                <a:stretch>
                  <a:fillRect l="-2133" t="-5839" b="-1532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4566983" y="452736"/>
                <a:ext cx="4572000" cy="8309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solidFill>
                      <a:prstClr val="black"/>
                    </a:solidFill>
                    <a:latin typeface="Candara" panose="020E0502030303020204" pitchFamily="34" charset="0"/>
                  </a:rPr>
                  <a:t>The area of this hexagon is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104</m:t>
                    </m:r>
                    <m:r>
                      <a:rPr lang="en-US" sz="2400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sz="2400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𝑐</m:t>
                    </m:r>
                    <m:sSup>
                      <m:sSupPr>
                        <m:ctrlPr>
                          <a:rPr lang="en-US" sz="24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4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𝑚</m:t>
                        </m:r>
                      </m:e>
                      <m:sup>
                        <m:r>
                          <a:rPr lang="en-US" sz="24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r>
                  <a:rPr lang="en-US" sz="2400" dirty="0">
                    <a:solidFill>
                      <a:prstClr val="black"/>
                    </a:solidFill>
                    <a:latin typeface="Candara" panose="020E0502030303020204" pitchFamily="34" charset="0"/>
                  </a:rPr>
                  <a:t>. Find </a:t>
                </a:r>
                <a14:m>
                  <m:oMath xmlns:m="http://schemas.openxmlformats.org/officeDocument/2006/math">
                    <m:r>
                      <a:rPr lang="en-US" sz="2400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endParaRPr lang="en-US" sz="2400" dirty="0">
                  <a:solidFill>
                    <a:prstClr val="black"/>
                  </a:solidFill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66983" y="452736"/>
                <a:ext cx="4572000" cy="830997"/>
              </a:xfrm>
              <a:prstGeom prst="rect">
                <a:avLst/>
              </a:prstGeom>
              <a:blipFill>
                <a:blip r:embed="rId3"/>
                <a:stretch>
                  <a:fillRect l="-2000" t="-5839" b="-1532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0" name="Rectangle 79"/>
              <p:cNvSpPr/>
              <p:nvPr/>
            </p:nvSpPr>
            <p:spPr>
              <a:xfrm>
                <a:off x="4566982" y="5072525"/>
                <a:ext cx="4572001" cy="46166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𝑥</m:t>
                      </m:r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=10</m:t>
                      </m:r>
                    </m:oMath>
                  </m:oMathPara>
                </a14:m>
                <a:endParaRPr lang="en-US" sz="2400" b="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80" name="Rectangle 7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66982" y="5072525"/>
                <a:ext cx="4572001" cy="461665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3" name="Group 2"/>
          <p:cNvGrpSpPr/>
          <p:nvPr/>
        </p:nvGrpSpPr>
        <p:grpSpPr>
          <a:xfrm>
            <a:off x="101614" y="1768904"/>
            <a:ext cx="3954628" cy="3303621"/>
            <a:chOff x="101614" y="1768904"/>
            <a:chExt cx="3954628" cy="3303621"/>
          </a:xfrm>
        </p:grpSpPr>
        <p:sp>
          <p:nvSpPr>
            <p:cNvPr id="2" name="L-Shape 1"/>
            <p:cNvSpPr/>
            <p:nvPr/>
          </p:nvSpPr>
          <p:spPr>
            <a:xfrm>
              <a:off x="825362" y="2200059"/>
              <a:ext cx="3230880" cy="2365993"/>
            </a:xfrm>
            <a:prstGeom prst="corner">
              <a:avLst/>
            </a:prstGeom>
            <a:solidFill>
              <a:schemeClr val="bg1"/>
            </a:solidFill>
            <a:ln w="38100"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9" name="TextBox 38"/>
                <p:cNvSpPr txBox="1"/>
                <p:nvPr/>
              </p:nvSpPr>
              <p:spPr>
                <a:xfrm>
                  <a:off x="2136831" y="4703193"/>
                  <a:ext cx="491530" cy="369332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b="0" i="1" dirty="0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10 </m:t>
                        </m:r>
                        <m:r>
                          <a:rPr lang="en-US" b="0" i="1" dirty="0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𝑐𝑚</m:t>
                        </m:r>
                      </m:oMath>
                    </m:oMathPara>
                  </a14:m>
                  <a:endParaRPr lang="en-US" dirty="0">
                    <a:solidFill>
                      <a:prstClr val="black"/>
                    </a:solidFill>
                    <a:latin typeface="Candara" panose="020E0502030303020204" pitchFamily="34" charset="0"/>
                  </a:endParaRPr>
                </a:p>
              </p:txBody>
            </p:sp>
          </mc:Choice>
          <mc:Fallback xmlns="">
            <p:sp>
              <p:nvSpPr>
                <p:cNvPr id="39" name="TextBox 38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136831" y="4703193"/>
                  <a:ext cx="491530" cy="369332"/>
                </a:xfrm>
                <a:prstGeom prst="rect">
                  <a:avLst/>
                </a:prstGeom>
                <a:blipFill>
                  <a:blip r:embed="rId5"/>
                  <a:stretch>
                    <a:fillRect r="-55000"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0" name="TextBox 39"/>
                <p:cNvSpPr txBox="1"/>
                <p:nvPr/>
              </p:nvSpPr>
              <p:spPr>
                <a:xfrm>
                  <a:off x="101614" y="3198389"/>
                  <a:ext cx="491530" cy="369332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b="0" i="1" dirty="0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US" b="0" i="1" dirty="0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en-US" b="0" i="1" dirty="0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𝑐𝑚</m:t>
                        </m:r>
                      </m:oMath>
                    </m:oMathPara>
                  </a14:m>
                  <a:endParaRPr lang="en-US" dirty="0">
                    <a:solidFill>
                      <a:prstClr val="black"/>
                    </a:solidFill>
                    <a:latin typeface="Candara" panose="020E0502030303020204" pitchFamily="34" charset="0"/>
                  </a:endParaRPr>
                </a:p>
              </p:txBody>
            </p:sp>
          </mc:Choice>
          <mc:Fallback xmlns="">
            <p:sp>
              <p:nvSpPr>
                <p:cNvPr id="40" name="TextBox 39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01614" y="3198389"/>
                  <a:ext cx="491530" cy="369332"/>
                </a:xfrm>
                <a:prstGeom prst="rect">
                  <a:avLst/>
                </a:prstGeom>
                <a:blipFill>
                  <a:blip r:embed="rId6"/>
                  <a:stretch>
                    <a:fillRect r="-30000"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1" name="TextBox 40"/>
                <p:cNvSpPr txBox="1"/>
                <p:nvPr/>
              </p:nvSpPr>
              <p:spPr>
                <a:xfrm>
                  <a:off x="1157360" y="1768904"/>
                  <a:ext cx="491530" cy="369332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b="0" i="1" dirty="0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2 </m:t>
                        </m:r>
                        <m:r>
                          <a:rPr lang="en-US" b="0" i="1" dirty="0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𝑐𝑚</m:t>
                        </m:r>
                      </m:oMath>
                    </m:oMathPara>
                  </a14:m>
                  <a:endParaRPr lang="en-US" dirty="0">
                    <a:solidFill>
                      <a:prstClr val="black"/>
                    </a:solidFill>
                    <a:latin typeface="Candara" panose="020E0502030303020204" pitchFamily="34" charset="0"/>
                  </a:endParaRPr>
                </a:p>
              </p:txBody>
            </p:sp>
          </mc:Choice>
          <mc:Fallback xmlns="">
            <p:sp>
              <p:nvSpPr>
                <p:cNvPr id="41" name="TextBox 40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157360" y="1768904"/>
                  <a:ext cx="491530" cy="369332"/>
                </a:xfrm>
                <a:prstGeom prst="rect">
                  <a:avLst/>
                </a:prstGeom>
                <a:blipFill>
                  <a:blip r:embed="rId7"/>
                  <a:stretch>
                    <a:fillRect r="-28750"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4" name="TextBox 43"/>
                <p:cNvSpPr txBox="1"/>
                <p:nvPr/>
              </p:nvSpPr>
              <p:spPr>
                <a:xfrm>
                  <a:off x="2132654" y="2590234"/>
                  <a:ext cx="491530" cy="369332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b="0" i="1" dirty="0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3 </m:t>
                        </m:r>
                        <m:r>
                          <a:rPr lang="en-US" b="0" i="1" dirty="0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𝑐𝑚</m:t>
                        </m:r>
                      </m:oMath>
                    </m:oMathPara>
                  </a14:m>
                  <a:endParaRPr lang="en-US" dirty="0">
                    <a:solidFill>
                      <a:prstClr val="black"/>
                    </a:solidFill>
                    <a:latin typeface="Candara" panose="020E0502030303020204" pitchFamily="34" charset="0"/>
                  </a:endParaRPr>
                </a:p>
              </p:txBody>
            </p:sp>
          </mc:Choice>
          <mc:Fallback xmlns="">
            <p:sp>
              <p:nvSpPr>
                <p:cNvPr id="44" name="TextBox 43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132654" y="2590234"/>
                  <a:ext cx="491530" cy="369332"/>
                </a:xfrm>
                <a:prstGeom prst="rect">
                  <a:avLst/>
                </a:prstGeom>
                <a:blipFill>
                  <a:blip r:embed="rId8"/>
                  <a:stretch>
                    <a:fillRect r="-28750"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21" name="Group 20"/>
          <p:cNvGrpSpPr/>
          <p:nvPr/>
        </p:nvGrpSpPr>
        <p:grpSpPr>
          <a:xfrm>
            <a:off x="4673614" y="1657529"/>
            <a:ext cx="3954628" cy="3303621"/>
            <a:chOff x="101614" y="1768904"/>
            <a:chExt cx="3954628" cy="3303621"/>
          </a:xfrm>
        </p:grpSpPr>
        <p:sp>
          <p:nvSpPr>
            <p:cNvPr id="22" name="L-Shape 21"/>
            <p:cNvSpPr/>
            <p:nvPr/>
          </p:nvSpPr>
          <p:spPr>
            <a:xfrm>
              <a:off x="825362" y="2200059"/>
              <a:ext cx="3230880" cy="2365993"/>
            </a:xfrm>
            <a:prstGeom prst="corner">
              <a:avLst/>
            </a:prstGeom>
            <a:solidFill>
              <a:schemeClr val="bg1"/>
            </a:solidFill>
            <a:ln w="38100"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3" name="TextBox 22"/>
                <p:cNvSpPr txBox="1"/>
                <p:nvPr/>
              </p:nvSpPr>
              <p:spPr>
                <a:xfrm>
                  <a:off x="2136831" y="4703193"/>
                  <a:ext cx="491530" cy="369332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b="0" i="1" dirty="0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20 </m:t>
                        </m:r>
                        <m:r>
                          <a:rPr lang="en-US" b="0" i="1" dirty="0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𝑐𝑚</m:t>
                        </m:r>
                      </m:oMath>
                    </m:oMathPara>
                  </a14:m>
                  <a:endParaRPr lang="en-US" dirty="0">
                    <a:solidFill>
                      <a:prstClr val="black"/>
                    </a:solidFill>
                    <a:latin typeface="Candara" panose="020E0502030303020204" pitchFamily="34" charset="0"/>
                  </a:endParaRPr>
                </a:p>
              </p:txBody>
            </p:sp>
          </mc:Choice>
          <mc:Fallback xmlns="">
            <p:sp>
              <p:nvSpPr>
                <p:cNvPr id="23" name="TextBox 22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136831" y="4703193"/>
                  <a:ext cx="491530" cy="369332"/>
                </a:xfrm>
                <a:prstGeom prst="rect">
                  <a:avLst/>
                </a:prstGeom>
                <a:blipFill>
                  <a:blip r:embed="rId9"/>
                  <a:stretch>
                    <a:fillRect r="-55000"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4" name="TextBox 23"/>
                <p:cNvSpPr txBox="1"/>
                <p:nvPr/>
              </p:nvSpPr>
              <p:spPr>
                <a:xfrm>
                  <a:off x="101614" y="3198389"/>
                  <a:ext cx="491530" cy="369332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b="0" i="1" dirty="0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US" b="0" i="1" dirty="0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en-US" b="0" i="1" dirty="0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𝑐𝑚</m:t>
                        </m:r>
                      </m:oMath>
                    </m:oMathPara>
                  </a14:m>
                  <a:endParaRPr lang="en-US" dirty="0">
                    <a:solidFill>
                      <a:prstClr val="black"/>
                    </a:solidFill>
                    <a:latin typeface="Candara" panose="020E0502030303020204" pitchFamily="34" charset="0"/>
                  </a:endParaRPr>
                </a:p>
              </p:txBody>
            </p:sp>
          </mc:Choice>
          <mc:Fallback xmlns="">
            <p:sp>
              <p:nvSpPr>
                <p:cNvPr id="24" name="TextBox 23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01614" y="3198389"/>
                  <a:ext cx="491530" cy="369332"/>
                </a:xfrm>
                <a:prstGeom prst="rect">
                  <a:avLst/>
                </a:prstGeom>
                <a:blipFill>
                  <a:blip r:embed="rId10"/>
                  <a:stretch>
                    <a:fillRect r="-30000"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5" name="TextBox 24"/>
                <p:cNvSpPr txBox="1"/>
                <p:nvPr/>
              </p:nvSpPr>
              <p:spPr>
                <a:xfrm>
                  <a:off x="1157360" y="1768904"/>
                  <a:ext cx="491530" cy="369332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b="0" i="1" dirty="0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4 </m:t>
                        </m:r>
                        <m:r>
                          <a:rPr lang="en-US" b="0" i="1" dirty="0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𝑐𝑚</m:t>
                        </m:r>
                      </m:oMath>
                    </m:oMathPara>
                  </a14:m>
                  <a:endParaRPr lang="en-US" dirty="0">
                    <a:solidFill>
                      <a:prstClr val="black"/>
                    </a:solidFill>
                    <a:latin typeface="Candara" panose="020E0502030303020204" pitchFamily="34" charset="0"/>
                  </a:endParaRPr>
                </a:p>
              </p:txBody>
            </p:sp>
          </mc:Choice>
          <mc:Fallback xmlns="">
            <p:sp>
              <p:nvSpPr>
                <p:cNvPr id="25" name="TextBox 24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157360" y="1768904"/>
                  <a:ext cx="491530" cy="369332"/>
                </a:xfrm>
                <a:prstGeom prst="rect">
                  <a:avLst/>
                </a:prstGeom>
                <a:blipFill>
                  <a:blip r:embed="rId11"/>
                  <a:stretch>
                    <a:fillRect r="-28750"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6" name="TextBox 25"/>
                <p:cNvSpPr txBox="1"/>
                <p:nvPr/>
              </p:nvSpPr>
              <p:spPr>
                <a:xfrm>
                  <a:off x="2132654" y="2590234"/>
                  <a:ext cx="491530" cy="369332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i="1" dirty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6</m:t>
                        </m:r>
                        <m:r>
                          <a:rPr lang="en-US" b="0" i="1" dirty="0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en-US" b="0" i="1" dirty="0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𝑐𝑚</m:t>
                        </m:r>
                      </m:oMath>
                    </m:oMathPara>
                  </a14:m>
                  <a:endParaRPr lang="en-US" dirty="0">
                    <a:solidFill>
                      <a:prstClr val="black"/>
                    </a:solidFill>
                    <a:latin typeface="Candara" panose="020E0502030303020204" pitchFamily="34" charset="0"/>
                  </a:endParaRPr>
                </a:p>
              </p:txBody>
            </p:sp>
          </mc:Choice>
          <mc:Fallback xmlns="">
            <p:sp>
              <p:nvSpPr>
                <p:cNvPr id="26" name="TextBox 25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132654" y="2590234"/>
                  <a:ext cx="491530" cy="369332"/>
                </a:xfrm>
                <a:prstGeom prst="rect">
                  <a:avLst/>
                </a:prstGeom>
                <a:blipFill>
                  <a:blip r:embed="rId12"/>
                  <a:stretch>
                    <a:fillRect r="-28750"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</p:grpSp>
    </p:spTree>
    <p:extLst>
      <p:ext uri="{BB962C8B-B14F-4D97-AF65-F5344CB8AC3E}">
        <p14:creationId xmlns:p14="http://schemas.microsoft.com/office/powerpoint/2010/main" val="19670236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80" grpId="0"/>
    </p:bldLst>
  </p:timing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0" y="45720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prstClr val="black"/>
                </a:solidFill>
                <a:latin typeface="Candara" panose="020E0502030303020204" pitchFamily="34" charset="0"/>
              </a:rPr>
              <a:t>Calculate the area: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566983" y="452736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prstClr val="black"/>
                </a:solidFill>
                <a:latin typeface="Candara" panose="020E0502030303020204" pitchFamily="34" charset="0"/>
              </a:rPr>
              <a:t>Calculate the area: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/>
              <p:cNvSpPr/>
              <p:nvPr/>
            </p:nvSpPr>
            <p:spPr>
              <a:xfrm>
                <a:off x="4615094" y="4120896"/>
                <a:ext cx="4572001" cy="46166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50 </m:t>
                      </m:r>
                      <m:sSup>
                        <m:sSupPr>
                          <m:ctrlP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𝑚</m:t>
                          </m:r>
                        </m:e>
                        <m:sup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en-US" sz="2400" b="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12" name="Rectangle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15094" y="4120896"/>
                <a:ext cx="4572001" cy="461665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7358" y="1136304"/>
            <a:ext cx="4317284" cy="2984592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42452" y="1136304"/>
            <a:ext cx="4317284" cy="2984592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xtBox 14"/>
              <p:cNvSpPr txBox="1"/>
              <p:nvPr/>
            </p:nvSpPr>
            <p:spPr>
              <a:xfrm>
                <a:off x="1880616" y="3751564"/>
                <a:ext cx="566928" cy="369332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dirty="0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5 </m:t>
                      </m:r>
                      <m:r>
                        <a:rPr lang="en-US" b="0" i="1" dirty="0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𝑚</m:t>
                      </m:r>
                    </m:oMath>
                  </m:oMathPara>
                </a14:m>
                <a:endParaRPr lang="en-US" dirty="0">
                  <a:solidFill>
                    <a:prstClr val="black"/>
                  </a:solidFill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5" name="TextBox 1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880616" y="3751564"/>
                <a:ext cx="566928" cy="369332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TextBox 15"/>
              <p:cNvSpPr txBox="1"/>
              <p:nvPr/>
            </p:nvSpPr>
            <p:spPr>
              <a:xfrm>
                <a:off x="3977640" y="2443934"/>
                <a:ext cx="566928" cy="369332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 dirty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3</m:t>
                      </m:r>
                      <m:r>
                        <a:rPr lang="en-US" b="0" i="1" dirty="0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b="0" i="1" dirty="0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𝑚</m:t>
                      </m:r>
                    </m:oMath>
                  </m:oMathPara>
                </a14:m>
                <a:endParaRPr lang="en-US" dirty="0">
                  <a:solidFill>
                    <a:prstClr val="black"/>
                  </a:solidFill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6" name="TextBox 1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77640" y="2443934"/>
                <a:ext cx="566928" cy="369332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TextBox 16"/>
              <p:cNvSpPr txBox="1"/>
              <p:nvPr/>
            </p:nvSpPr>
            <p:spPr>
              <a:xfrm>
                <a:off x="3226308" y="1136304"/>
                <a:ext cx="566928" cy="369332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 dirty="0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1</m:t>
                      </m:r>
                      <m:r>
                        <a:rPr lang="en-US" b="0" i="1" dirty="0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.25 </m:t>
                      </m:r>
                      <m:r>
                        <a:rPr lang="en-US" b="0" i="1" dirty="0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𝑚</m:t>
                      </m:r>
                    </m:oMath>
                  </m:oMathPara>
                </a14:m>
                <a:endParaRPr lang="en-US" dirty="0">
                  <a:solidFill>
                    <a:prstClr val="black"/>
                  </a:solidFill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7" name="TextBox 1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26308" y="1136304"/>
                <a:ext cx="566928" cy="369332"/>
              </a:xfrm>
              <a:prstGeom prst="rect">
                <a:avLst/>
              </a:prstGeom>
              <a:blipFill>
                <a:blip r:embed="rId6"/>
                <a:stretch>
                  <a:fillRect r="-4623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" name="TextBox 17"/>
              <p:cNvSpPr txBox="1"/>
              <p:nvPr/>
            </p:nvSpPr>
            <p:spPr>
              <a:xfrm>
                <a:off x="2447544" y="1735050"/>
                <a:ext cx="566928" cy="369332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 dirty="0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1</m:t>
                      </m:r>
                      <m:r>
                        <a:rPr lang="en-US" b="0" i="1" dirty="0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b="0" i="1" dirty="0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𝑚</m:t>
                      </m:r>
                    </m:oMath>
                  </m:oMathPara>
                </a14:m>
                <a:endParaRPr lang="en-US" dirty="0">
                  <a:solidFill>
                    <a:prstClr val="black"/>
                  </a:solidFill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8" name="TextBox 1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47544" y="1735050"/>
                <a:ext cx="566928" cy="369332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9" name="TextBox 18"/>
              <p:cNvSpPr txBox="1"/>
              <p:nvPr/>
            </p:nvSpPr>
            <p:spPr>
              <a:xfrm>
                <a:off x="1313688" y="1735050"/>
                <a:ext cx="566928" cy="369332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 dirty="0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1</m:t>
                      </m:r>
                      <m:r>
                        <a:rPr lang="en-US" b="0" i="1" dirty="0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b="0" i="1" dirty="0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𝑚</m:t>
                      </m:r>
                    </m:oMath>
                  </m:oMathPara>
                </a14:m>
                <a:endParaRPr lang="en-US" dirty="0">
                  <a:solidFill>
                    <a:prstClr val="black"/>
                  </a:solidFill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9" name="TextBox 1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13688" y="1735050"/>
                <a:ext cx="566928" cy="369332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0" name="TextBox 19"/>
              <p:cNvSpPr txBox="1"/>
              <p:nvPr/>
            </p:nvSpPr>
            <p:spPr>
              <a:xfrm>
                <a:off x="393192" y="1136304"/>
                <a:ext cx="566928" cy="369332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 dirty="0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1</m:t>
                      </m:r>
                      <m:r>
                        <a:rPr lang="en-US" b="0" i="1" dirty="0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.25 </m:t>
                      </m:r>
                      <m:r>
                        <a:rPr lang="en-US" b="0" i="1" dirty="0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𝑚</m:t>
                      </m:r>
                    </m:oMath>
                  </m:oMathPara>
                </a14:m>
                <a:endParaRPr lang="en-US" dirty="0">
                  <a:solidFill>
                    <a:prstClr val="black"/>
                  </a:solidFill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20" name="TextBox 1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3192" y="1136304"/>
                <a:ext cx="566928" cy="369332"/>
              </a:xfrm>
              <a:prstGeom prst="rect">
                <a:avLst/>
              </a:prstGeom>
              <a:blipFill>
                <a:blip r:embed="rId8"/>
                <a:stretch>
                  <a:fillRect r="-4516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6821784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</p:bldLst>
  </p:timing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0" y="457200"/>
                <a:ext cx="4572000" cy="8309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solidFill>
                      <a:prstClr val="black"/>
                    </a:solidFill>
                    <a:latin typeface="Candara" panose="020E0502030303020204" pitchFamily="34" charset="0"/>
                  </a:rPr>
                  <a:t>The area of the floor is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552 </m:t>
                    </m:r>
                    <m:sSup>
                      <m:sSupPr>
                        <m:ctrlPr>
                          <a:rPr lang="en-US" sz="2400" b="0" i="1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400" b="0" i="1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𝑚</m:t>
                        </m:r>
                      </m:e>
                      <m:sup>
                        <m:r>
                          <a:rPr lang="en-US" sz="2400" b="0" i="1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r>
                  <a:rPr lang="en-US" sz="2400" dirty="0">
                    <a:solidFill>
                      <a:prstClr val="black"/>
                    </a:solidFill>
                    <a:latin typeface="Candara" panose="020E0502030303020204" pitchFamily="34" charset="0"/>
                  </a:rPr>
                  <a:t>.</a:t>
                </a:r>
              </a:p>
              <a:p>
                <a:r>
                  <a:rPr lang="en-US" sz="2400" dirty="0">
                    <a:solidFill>
                      <a:prstClr val="black"/>
                    </a:solidFill>
                    <a:latin typeface="Candara" panose="020E0502030303020204" pitchFamily="34" charset="0"/>
                  </a:rPr>
                  <a:t>Calculate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endParaRPr lang="en-US" sz="2400" dirty="0">
                  <a:solidFill>
                    <a:prstClr val="black"/>
                  </a:solidFill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457200"/>
                <a:ext cx="4572000" cy="830997"/>
              </a:xfrm>
              <a:prstGeom prst="rect">
                <a:avLst/>
              </a:prstGeom>
              <a:blipFill>
                <a:blip r:embed="rId2"/>
                <a:stretch>
                  <a:fillRect l="-2000" t="-5882" b="-1617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4566983" y="452736"/>
                <a:ext cx="4572000" cy="8309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solidFill>
                      <a:prstClr val="black"/>
                    </a:solidFill>
                    <a:latin typeface="Candara" panose="020E0502030303020204" pitchFamily="34" charset="0"/>
                  </a:rPr>
                  <a:t>The area of the floor is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138</m:t>
                    </m:r>
                    <m:r>
                      <a:rPr lang="en-US" sz="2400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 </m:t>
                    </m:r>
                    <m:sSup>
                      <m:sSupPr>
                        <m:ctrlPr>
                          <a:rPr lang="en-US" sz="24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4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𝑚</m:t>
                        </m:r>
                      </m:e>
                      <m:sup>
                        <m:r>
                          <a:rPr lang="en-US" sz="24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r>
                  <a:rPr lang="en-US" sz="2400" dirty="0">
                    <a:solidFill>
                      <a:prstClr val="black"/>
                    </a:solidFill>
                    <a:latin typeface="Candara" panose="020E0502030303020204" pitchFamily="34" charset="0"/>
                  </a:rPr>
                  <a:t>.</a:t>
                </a:r>
              </a:p>
              <a:p>
                <a:r>
                  <a:rPr lang="en-US" sz="2400" dirty="0">
                    <a:solidFill>
                      <a:prstClr val="black"/>
                    </a:solidFill>
                    <a:latin typeface="Candara" panose="020E0502030303020204" pitchFamily="34" charset="0"/>
                  </a:rPr>
                  <a:t>Calculate </a:t>
                </a:r>
                <a14:m>
                  <m:oMath xmlns:m="http://schemas.openxmlformats.org/officeDocument/2006/math">
                    <m:r>
                      <a:rPr lang="en-US" sz="2400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endParaRPr lang="en-US" sz="2400" dirty="0">
                  <a:solidFill>
                    <a:prstClr val="black"/>
                  </a:solidFill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66983" y="452736"/>
                <a:ext cx="4572000" cy="830997"/>
              </a:xfrm>
              <a:prstGeom prst="rect">
                <a:avLst/>
              </a:prstGeom>
              <a:blipFill>
                <a:blip r:embed="rId3"/>
                <a:stretch>
                  <a:fillRect l="-2000" t="-5839" b="-1532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/>
              <p:cNvSpPr/>
              <p:nvPr/>
            </p:nvSpPr>
            <p:spPr>
              <a:xfrm>
                <a:off x="4615094" y="4120896"/>
                <a:ext cx="4572001" cy="46166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𝑥</m:t>
                      </m:r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=9</m:t>
                      </m:r>
                    </m:oMath>
                  </m:oMathPara>
                </a14:m>
                <a:endParaRPr lang="en-US" sz="2400" b="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12" name="Rectangle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15094" y="4120896"/>
                <a:ext cx="4572001" cy="461665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3" name="Picture 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44694" y="1384907"/>
            <a:ext cx="4134427" cy="2753109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xtBox 14"/>
              <p:cNvSpPr txBox="1"/>
              <p:nvPr/>
            </p:nvSpPr>
            <p:spPr>
              <a:xfrm>
                <a:off x="2186938" y="1312238"/>
                <a:ext cx="618745" cy="338554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b="0" i="1" dirty="0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30 </m:t>
                      </m:r>
                      <m:r>
                        <a:rPr lang="en-US" sz="1600" b="0" i="1" dirty="0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𝑚</m:t>
                      </m:r>
                    </m:oMath>
                  </m:oMathPara>
                </a14:m>
                <a:endParaRPr lang="en-US" sz="1600" dirty="0">
                  <a:solidFill>
                    <a:prstClr val="black"/>
                  </a:solidFill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5" name="TextBox 1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86938" y="1312238"/>
                <a:ext cx="618745" cy="338554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1" name="TextBox 20"/>
              <p:cNvSpPr txBox="1"/>
              <p:nvPr/>
            </p:nvSpPr>
            <p:spPr>
              <a:xfrm>
                <a:off x="1978151" y="3548541"/>
                <a:ext cx="618745" cy="338554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b="0" i="1" dirty="0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6 </m:t>
                      </m:r>
                      <m:r>
                        <a:rPr lang="en-US" sz="1600" b="0" i="1" dirty="0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𝑚</m:t>
                      </m:r>
                    </m:oMath>
                  </m:oMathPara>
                </a14:m>
                <a:endParaRPr lang="en-US" sz="1600" dirty="0">
                  <a:solidFill>
                    <a:prstClr val="black"/>
                  </a:solidFill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21" name="TextBox 2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78151" y="3548541"/>
                <a:ext cx="618745" cy="338554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2" name="TextBox 21"/>
              <p:cNvSpPr txBox="1"/>
              <p:nvPr/>
            </p:nvSpPr>
            <p:spPr>
              <a:xfrm>
                <a:off x="-1" y="2247259"/>
                <a:ext cx="618745" cy="338554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b="0" i="1" dirty="0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16</m:t>
                      </m:r>
                      <m:r>
                        <a:rPr lang="en-US" sz="1600" i="1" dirty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sz="1600" i="1" dirty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𝑚</m:t>
                      </m:r>
                    </m:oMath>
                  </m:oMathPara>
                </a14:m>
                <a:endParaRPr lang="en-US" sz="1600" dirty="0">
                  <a:solidFill>
                    <a:prstClr val="black"/>
                  </a:solidFill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22" name="TextBox 2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-1" y="2247259"/>
                <a:ext cx="618745" cy="338554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23" name="Picture 2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33880" y="1367137"/>
            <a:ext cx="4134427" cy="27531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83635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</p:bldLst>
  </p:timing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0" y="457200"/>
            <a:ext cx="45720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prstClr val="black"/>
                </a:solidFill>
                <a:latin typeface="Candara" panose="020E0502030303020204" pitchFamily="34" charset="0"/>
              </a:rPr>
              <a:t>Calculate the area of this hexagon. The shape has one line of symmetry.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566983" y="452736"/>
            <a:ext cx="45720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prstClr val="black"/>
                </a:solidFill>
                <a:latin typeface="Candara" panose="020E0502030303020204" pitchFamily="34" charset="0"/>
              </a:rPr>
              <a:t>Calculate the area of this hexagon. The shape has one line of symmetry.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/>
              <p:cNvSpPr/>
              <p:nvPr/>
            </p:nvSpPr>
            <p:spPr>
              <a:xfrm>
                <a:off x="4577018" y="4000916"/>
                <a:ext cx="4572001" cy="46166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216 </m:t>
                      </m:r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𝑐</m:t>
                      </m:r>
                      <m:sSup>
                        <m:sSupPr>
                          <m:ctrlP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𝑚</m:t>
                          </m:r>
                        </m:e>
                        <m:sup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en-US" sz="2400" b="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12" name="Rectangle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7018" y="4000916"/>
                <a:ext cx="4572001" cy="461665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2078" y="1736469"/>
            <a:ext cx="4325737" cy="2347851"/>
          </a:xfrm>
          <a:prstGeom prst="rect">
            <a:avLst/>
          </a:prstGeom>
        </p:spPr>
      </p:pic>
      <p:pic>
        <p:nvPicPr>
          <p:cNvPr id="22" name="Picture 2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39061" y="1653065"/>
            <a:ext cx="4325737" cy="2347851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8" name="TextBox 17"/>
              <p:cNvSpPr txBox="1"/>
              <p:nvPr/>
            </p:nvSpPr>
            <p:spPr>
              <a:xfrm>
                <a:off x="3278123" y="1653065"/>
                <a:ext cx="618745" cy="338554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b="0" i="1" dirty="0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5 </m:t>
                      </m:r>
                      <m:r>
                        <a:rPr lang="en-US" sz="1600" b="0" i="1" dirty="0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𝑐𝑚</m:t>
                      </m:r>
                    </m:oMath>
                  </m:oMathPara>
                </a14:m>
                <a:endParaRPr lang="en-US" sz="1600" dirty="0">
                  <a:solidFill>
                    <a:prstClr val="black"/>
                  </a:solidFill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8" name="TextBox 1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78123" y="1653065"/>
                <a:ext cx="618745" cy="338554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3" name="TextBox 22"/>
              <p:cNvSpPr txBox="1"/>
              <p:nvPr/>
            </p:nvSpPr>
            <p:spPr>
              <a:xfrm>
                <a:off x="1583435" y="3831639"/>
                <a:ext cx="702565" cy="338554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i="1" dirty="0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7</m:t>
                      </m:r>
                      <m:r>
                        <a:rPr lang="en-US" sz="1600" b="0" i="1" dirty="0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.5 </m:t>
                      </m:r>
                      <m:r>
                        <a:rPr lang="en-US" sz="1600" b="0" i="1" dirty="0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𝑐𝑚</m:t>
                      </m:r>
                    </m:oMath>
                  </m:oMathPara>
                </a14:m>
                <a:endParaRPr lang="en-US" sz="1600" dirty="0">
                  <a:solidFill>
                    <a:prstClr val="black"/>
                  </a:solidFill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23" name="TextBox 2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83435" y="3831639"/>
                <a:ext cx="702565" cy="338554"/>
              </a:xfrm>
              <a:prstGeom prst="rect">
                <a:avLst/>
              </a:prstGeom>
              <a:blipFill>
                <a:blip r:embed="rId5"/>
                <a:stretch>
                  <a:fillRect r="-173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4" name="TextBox 23"/>
              <p:cNvSpPr txBox="1"/>
              <p:nvPr/>
            </p:nvSpPr>
            <p:spPr>
              <a:xfrm>
                <a:off x="130529" y="2741117"/>
                <a:ext cx="702565" cy="338554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i="1" dirty="0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6</m:t>
                      </m:r>
                      <m:r>
                        <a:rPr lang="en-US" sz="1600" b="0" i="1" dirty="0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sz="1600" b="0" i="1" dirty="0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𝑐𝑚</m:t>
                      </m:r>
                    </m:oMath>
                  </m:oMathPara>
                </a14:m>
                <a:endParaRPr lang="en-US" sz="1600" dirty="0">
                  <a:solidFill>
                    <a:prstClr val="black"/>
                  </a:solidFill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24" name="TextBox 2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0529" y="2741117"/>
                <a:ext cx="702565" cy="338554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6" name="TextBox 25"/>
              <p:cNvSpPr txBox="1"/>
              <p:nvPr/>
            </p:nvSpPr>
            <p:spPr>
              <a:xfrm>
                <a:off x="1101283" y="2602617"/>
                <a:ext cx="406943" cy="276999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200" i="1" dirty="0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2</m:t>
                      </m:r>
                      <m:r>
                        <a:rPr lang="en-US" sz="1200" b="0" i="1" dirty="0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sz="1200" b="0" i="1" dirty="0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𝑐𝑚</m:t>
                      </m:r>
                    </m:oMath>
                  </m:oMathPara>
                </a14:m>
                <a:endParaRPr lang="en-US" sz="1200" dirty="0">
                  <a:solidFill>
                    <a:prstClr val="black"/>
                  </a:solidFill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26" name="TextBox 2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01283" y="2602617"/>
                <a:ext cx="406943" cy="276999"/>
              </a:xfrm>
              <a:prstGeom prst="rect">
                <a:avLst/>
              </a:prstGeom>
              <a:blipFill>
                <a:blip r:embed="rId7"/>
                <a:stretch>
                  <a:fillRect r="-1212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8710942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</p:bldLst>
  </p:timing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0" y="457200"/>
            <a:ext cx="4572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prstClr val="black"/>
                </a:solidFill>
                <a:latin typeface="Candara" panose="020E0502030303020204" pitchFamily="34" charset="0"/>
              </a:rPr>
              <a:t>Calculate the area of this pentagon.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566983" y="452736"/>
            <a:ext cx="4572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prstClr val="black"/>
                </a:solidFill>
                <a:latin typeface="Candara" panose="020E0502030303020204" pitchFamily="34" charset="0"/>
              </a:rPr>
              <a:t>Calculate the area of this pentagon.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/>
              <p:cNvSpPr/>
              <p:nvPr/>
            </p:nvSpPr>
            <p:spPr>
              <a:xfrm>
                <a:off x="4566982" y="4687319"/>
                <a:ext cx="4572001" cy="46166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44 </m:t>
                      </m:r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𝑐</m:t>
                      </m:r>
                      <m:sSup>
                        <m:sSupPr>
                          <m:ctrlP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𝑚</m:t>
                          </m:r>
                        </m:e>
                        <m:sup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en-US" sz="2400" b="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12" name="Rectangle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66982" y="4687319"/>
                <a:ext cx="4572001" cy="461665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1" name="TextBox 20"/>
              <p:cNvSpPr txBox="1"/>
              <p:nvPr/>
            </p:nvSpPr>
            <p:spPr>
              <a:xfrm>
                <a:off x="1978151" y="3548541"/>
                <a:ext cx="618745" cy="338554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b="0" i="1" dirty="0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6 </m:t>
                      </m:r>
                      <m:r>
                        <a:rPr lang="en-US" sz="1600" b="0" i="1" dirty="0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𝑚</m:t>
                      </m:r>
                    </m:oMath>
                  </m:oMathPara>
                </a14:m>
                <a:endParaRPr lang="en-US" sz="1600" dirty="0">
                  <a:solidFill>
                    <a:prstClr val="black"/>
                  </a:solidFill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21" name="TextBox 2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78151" y="3548541"/>
                <a:ext cx="618745" cy="338554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2" name="Picture 1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63514" y="1283732"/>
            <a:ext cx="4189030" cy="3403587"/>
          </a:xfrm>
          <a:prstGeom prst="rect">
            <a:avLst/>
          </a:prstGeom>
        </p:spPr>
      </p:pic>
      <p:pic>
        <p:nvPicPr>
          <p:cNvPr id="16" name="Picture 15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760976" y="1255588"/>
            <a:ext cx="4189030" cy="3403587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7" name="TextBox 16"/>
              <p:cNvSpPr txBox="1"/>
              <p:nvPr/>
            </p:nvSpPr>
            <p:spPr>
              <a:xfrm>
                <a:off x="3044951" y="1818208"/>
                <a:ext cx="618745" cy="338554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b="0" i="1" dirty="0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10 </m:t>
                      </m:r>
                      <m:r>
                        <a:rPr lang="en-US" sz="1600" b="0" i="1" dirty="0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𝑐𝑚</m:t>
                      </m:r>
                    </m:oMath>
                  </m:oMathPara>
                </a14:m>
                <a:endParaRPr lang="en-US" sz="1600" dirty="0">
                  <a:solidFill>
                    <a:prstClr val="black"/>
                  </a:solidFill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7" name="TextBox 1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044951" y="1818208"/>
                <a:ext cx="618745" cy="338554"/>
              </a:xfrm>
              <a:prstGeom prst="rect">
                <a:avLst/>
              </a:prstGeom>
              <a:blipFill>
                <a:blip r:embed="rId9"/>
                <a:stretch>
                  <a:fillRect r="-882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" name="TextBox 17"/>
              <p:cNvSpPr txBox="1"/>
              <p:nvPr/>
            </p:nvSpPr>
            <p:spPr>
              <a:xfrm>
                <a:off x="3841018" y="3259723"/>
                <a:ext cx="618745" cy="338554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i="1" dirty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8</m:t>
                      </m:r>
                      <m:r>
                        <a:rPr lang="en-US" sz="1600" b="0" i="1" dirty="0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sz="1600" b="0" i="1" dirty="0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𝑐𝑚</m:t>
                      </m:r>
                    </m:oMath>
                  </m:oMathPara>
                </a14:m>
                <a:endParaRPr lang="en-US" sz="1600" dirty="0">
                  <a:solidFill>
                    <a:prstClr val="black"/>
                  </a:solidFill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8" name="TextBox 1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41018" y="3259723"/>
                <a:ext cx="618745" cy="338554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9" name="TextBox 18"/>
              <p:cNvSpPr txBox="1"/>
              <p:nvPr/>
            </p:nvSpPr>
            <p:spPr>
              <a:xfrm>
                <a:off x="1978151" y="4299255"/>
                <a:ext cx="618745" cy="338554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b="0" i="1" dirty="0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16 </m:t>
                      </m:r>
                      <m:r>
                        <a:rPr lang="en-US" sz="1600" b="0" i="1" dirty="0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𝑐𝑚</m:t>
                      </m:r>
                    </m:oMath>
                  </m:oMathPara>
                </a14:m>
                <a:endParaRPr lang="en-US" sz="1600" dirty="0">
                  <a:solidFill>
                    <a:prstClr val="black"/>
                  </a:solidFill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9" name="TextBox 1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78151" y="4299255"/>
                <a:ext cx="618745" cy="338554"/>
              </a:xfrm>
              <a:prstGeom prst="rect">
                <a:avLst/>
              </a:prstGeom>
              <a:blipFill>
                <a:blip r:embed="rId11"/>
                <a:stretch>
                  <a:fillRect r="-882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0" name="TextBox 19"/>
              <p:cNvSpPr txBox="1"/>
              <p:nvPr/>
            </p:nvSpPr>
            <p:spPr>
              <a:xfrm>
                <a:off x="163514" y="3259723"/>
                <a:ext cx="618745" cy="338554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i="1" dirty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8</m:t>
                      </m:r>
                      <m:r>
                        <a:rPr lang="en-US" sz="1600" b="0" i="1" dirty="0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sz="1600" b="0" i="1" dirty="0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𝑐𝑚</m:t>
                      </m:r>
                    </m:oMath>
                  </m:oMathPara>
                </a14:m>
                <a:endParaRPr lang="en-US" sz="1600" dirty="0">
                  <a:solidFill>
                    <a:prstClr val="black"/>
                  </a:solidFill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20" name="TextBox 1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3514" y="3259723"/>
                <a:ext cx="618745" cy="338554"/>
              </a:xfrm>
              <a:prstGeom prst="rect">
                <a:avLst/>
              </a:prstGeom>
              <a:blipFill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5" name="TextBox 24"/>
              <p:cNvSpPr txBox="1"/>
              <p:nvPr/>
            </p:nvSpPr>
            <p:spPr>
              <a:xfrm>
                <a:off x="985487" y="1818397"/>
                <a:ext cx="618745" cy="338554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b="0" i="1" dirty="0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10 </m:t>
                      </m:r>
                      <m:r>
                        <a:rPr lang="en-US" sz="1600" b="0" i="1" dirty="0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𝑐𝑚</m:t>
                      </m:r>
                    </m:oMath>
                  </m:oMathPara>
                </a14:m>
                <a:endParaRPr lang="en-US" sz="1600" dirty="0">
                  <a:solidFill>
                    <a:prstClr val="black"/>
                  </a:solidFill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25" name="TextBox 2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85487" y="1818397"/>
                <a:ext cx="618745" cy="338554"/>
              </a:xfrm>
              <a:prstGeom prst="rect">
                <a:avLst/>
              </a:prstGeom>
              <a:blipFill>
                <a:blip r:embed="rId13"/>
                <a:stretch>
                  <a:fillRect r="-891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2986984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</p:bldLst>
  </p:timing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>
                <a:latin typeface="Candara" panose="020E0502030303020204" pitchFamily="34" charset="0"/>
              </a:rPr>
              <a:t>Bearings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8504619"/>
      </p:ext>
    </p:extLst>
  </p:cSld>
  <p:clrMapOvr>
    <a:masterClrMapping/>
  </p:clrMapOvr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>
                <a:latin typeface="Candara" panose="020E0502030303020204" pitchFamily="34" charset="0"/>
              </a:rPr>
              <a:t>Circle area/circumference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7327028"/>
      </p:ext>
    </p:extLst>
  </p:cSld>
  <p:clrMapOvr>
    <a:masterClrMapping/>
  </p:clrMapOvr>
</p:sld>
</file>

<file path=ppt/slides/slide1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>
                <a:latin typeface="Candara" panose="020E0502030303020204" pitchFamily="34" charset="0"/>
              </a:rPr>
              <a:t>Circle theorems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89858155"/>
      </p:ext>
    </p:extLst>
  </p:cSld>
  <p:clrMapOvr>
    <a:masterClrMapping/>
  </p:clrMapOvr>
</p:sld>
</file>

<file path=ppt/slides/slide1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20005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>
                <a:latin typeface="Candara" panose="020E0502030303020204" pitchFamily="34" charset="0"/>
              </a:rPr>
              <a:t>Constructions and loci</a:t>
            </a:r>
          </a:p>
          <a:p>
            <a:pPr algn="ctr"/>
            <a:r>
              <a:rPr lang="en-US" sz="3200" dirty="0">
                <a:latin typeface="Candara" panose="020E0502030303020204" pitchFamily="34" charset="0"/>
              </a:rPr>
              <a:t>No answers here, as requires careful checking of student work for accuracy / use of </a:t>
            </a:r>
            <a:r>
              <a:rPr lang="en-US" sz="3200" dirty="0" err="1">
                <a:latin typeface="Candara" panose="020E0502030303020204" pitchFamily="34" charset="0"/>
              </a:rPr>
              <a:t>visualiser</a:t>
            </a:r>
            <a:endParaRPr lang="en-US" sz="3200" dirty="0">
              <a:latin typeface="Candara" panose="020E0502030303020204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3425067"/>
      </p:ext>
    </p:extLst>
  </p:cSld>
  <p:clrMapOvr>
    <a:masterClrMapping/>
  </p:clrMapOvr>
</p:sld>
</file>

<file path=ppt/slides/slide1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5081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>
                <a:latin typeface="Candara" panose="020E0502030303020204" pitchFamily="34" charset="0"/>
              </a:rPr>
              <a:t>Perimeter</a:t>
            </a:r>
          </a:p>
          <a:p>
            <a:pPr algn="ctr"/>
            <a:r>
              <a:rPr lang="en-US" sz="3200" dirty="0">
                <a:latin typeface="Candara" panose="020E0502030303020204" pitchFamily="34" charset="0"/>
              </a:rPr>
              <a:t>Note lots of perimeter questions in circle geometry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93954018"/>
      </p:ext>
    </p:extLst>
  </p:cSld>
  <p:clrMapOvr>
    <a:masterClrMapping/>
  </p:clrMapOvr>
</p:sld>
</file>

<file path=ppt/slides/slide1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>
                <a:latin typeface="Candara" panose="020E0502030303020204" pitchFamily="34" charset="0"/>
              </a:rPr>
              <a:t>Pythagoras Theorem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39348332"/>
      </p:ext>
    </p:extLst>
  </p:cSld>
  <p:clrMapOvr>
    <a:masterClrMapping/>
  </p:clrMapOvr>
</p:sld>
</file>

<file path=ppt/slides/slide2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>
                <a:latin typeface="Candara" panose="020E0502030303020204" pitchFamily="34" charset="0"/>
              </a:rPr>
              <a:t>Similarity and congruence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68077878"/>
      </p:ext>
    </p:extLst>
  </p:cSld>
  <p:clrMapOvr>
    <a:masterClrMapping/>
  </p:clrMapOvr>
</p:sld>
</file>

<file path=ppt/slides/slide2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>
                <a:latin typeface="Candara" panose="020E0502030303020204" pitchFamily="34" charset="0"/>
              </a:rPr>
              <a:t>Surface area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64880813"/>
      </p:ext>
    </p:extLst>
  </p:cSld>
  <p:clrMapOvr>
    <a:masterClrMapping/>
  </p:clrMapOvr>
</p:sld>
</file>

<file path=ppt/slides/slide2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>
                <a:latin typeface="Candara" panose="020E0502030303020204" pitchFamily="34" charset="0"/>
              </a:rPr>
              <a:t>Transformations</a:t>
            </a:r>
          </a:p>
          <a:p>
            <a:pPr algn="ctr"/>
            <a:r>
              <a:rPr lang="en-US" sz="4000" dirty="0">
                <a:latin typeface="Candara" panose="020E0502030303020204" pitchFamily="34" charset="0"/>
              </a:rPr>
              <a:t>Images from mrcartermaths (using school subscription)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93569529"/>
      </p:ext>
    </p:extLst>
  </p:cSld>
  <p:clrMapOvr>
    <a:masterClrMapping/>
  </p:clrMapOvr>
</p:sld>
</file>

<file path=ppt/slides/slide3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>
                <a:latin typeface="Candara" panose="020E0502030303020204" pitchFamily="34" charset="0"/>
              </a:rPr>
              <a:t>Trigonometry (basic)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79298971"/>
      </p:ext>
    </p:extLst>
  </p:cSld>
  <p:clrMapOvr>
    <a:masterClrMapping/>
  </p:clrMapOvr>
</p:sld>
</file>

<file path=ppt/slides/slide3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>
                <a:latin typeface="Candara" panose="020E0502030303020204" pitchFamily="34" charset="0"/>
              </a:rPr>
              <a:t>Trigonometry (advanced) – sine/cosine rules and area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99942709"/>
      </p:ext>
    </p:extLst>
  </p:cSld>
  <p:clrMapOvr>
    <a:masterClrMapping/>
  </p:clrMapOvr>
</p:sld>
</file>

<file path=ppt/slides/slide3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>
                <a:latin typeface="Candara" panose="020E0502030303020204" pitchFamily="34" charset="0"/>
              </a:rPr>
              <a:t>Trigonometry (3D)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80047449"/>
      </p:ext>
    </p:extLst>
  </p:cSld>
  <p:clrMapOvr>
    <a:masterClrMapping/>
  </p:clrMapOvr>
</p:sld>
</file>

<file path=ppt/slides/slide3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>
                <a:latin typeface="Candara" panose="020E0502030303020204" pitchFamily="34" charset="0"/>
              </a:rPr>
              <a:t>Vectors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04653670"/>
      </p:ext>
    </p:extLst>
  </p:cSld>
  <p:clrMapOvr>
    <a:masterClrMapping/>
  </p:clrMapOvr>
</p:sld>
</file>

<file path=ppt/slides/slide3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>
                <a:latin typeface="Candara" panose="020E0502030303020204" pitchFamily="34" charset="0"/>
              </a:rPr>
              <a:t>Volume</a:t>
            </a:r>
          </a:p>
          <a:p>
            <a:pPr algn="ctr"/>
            <a:r>
              <a:rPr lang="en-US" sz="3600" dirty="0">
                <a:latin typeface="Candara" panose="020E0502030303020204" pitchFamily="34" charset="0"/>
              </a:rPr>
              <a:t>(Elevations included at end)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808567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6591</TotalTime>
  <Words>18971</Words>
  <Application>Microsoft Office PowerPoint</Application>
  <PresentationFormat>On-screen Show (4:3)</PresentationFormat>
  <Paragraphs>5333</Paragraphs>
  <Slides>439</Slides>
  <Notes>180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439</vt:i4>
      </vt:variant>
    </vt:vector>
  </HeadingPairs>
  <TitlesOfParts>
    <vt:vector size="445" baseType="lpstr">
      <vt:lpstr>Arial</vt:lpstr>
      <vt:lpstr>Calibri</vt:lpstr>
      <vt:lpstr>Cambria Math</vt:lpstr>
      <vt:lpstr>Candara</vt:lpstr>
      <vt:lpstr>Comic Sans MS</vt:lpstr>
      <vt:lpstr>Office Theme</vt:lpstr>
      <vt:lpstr>PowerPoint Presentation</vt:lpstr>
      <vt:lpstr>PowerPoint Presentation</vt:lpstr>
      <vt:lpstr>GEOMETRY (GCSE / IGCSE)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Algebra</dc:title>
  <dc:creator>cspeller</dc:creator>
  <cp:lastModifiedBy>Chris Speller</cp:lastModifiedBy>
  <cp:revision>531</cp:revision>
  <dcterms:created xsi:type="dcterms:W3CDTF">2020-05-18T02:11:06Z</dcterms:created>
  <dcterms:modified xsi:type="dcterms:W3CDTF">2020-08-31T15:55:45Z</dcterms:modified>
</cp:coreProperties>
</file>