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0.xml" ContentType="application/vnd.openxmlformats-officedocument.presentationml.slide+xml"/>
  <Override PartName="/ppt/slides/slide104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35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60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85.xml" ContentType="application/vnd.openxmlformats-officedocument.presentationml.slide+xml"/>
  <Override PartName="/ppt/slides/slide19.xml" ContentType="application/vnd.openxmlformats-officedocument.presentationml.slide+xml"/>
  <Override PartName="/ppt/slides/slide199.xml" ContentType="application/vnd.openxmlformats-officedocument.presentationml.slide+xml"/>
  <Override PartName="/ppt/slides/slide229.xml" ContentType="application/vnd.openxmlformats-officedocument.presentationml.slide+xml"/>
  <Override PartName="/ppt/slides/slide257.xml" ContentType="application/vnd.openxmlformats-officedocument.presentationml.slide+xml"/>
  <Override PartName="/ppt/slides/slide284.xml" ContentType="application/vnd.openxmlformats-officedocument.presentationml.slide+xml"/>
  <Override PartName="/ppt/slides/slide3.xml" ContentType="application/vnd.openxmlformats-officedocument.presentationml.slide+xml"/>
  <Override PartName="/ppt/slides/slide31.xml" ContentType="application/vnd.openxmlformats-officedocument.presentationml.slide+xml"/>
  <Override PartName="/ppt/slides/slide325.xml" ContentType="application/vnd.openxmlformats-officedocument.presentationml.slide+xml"/>
  <Override PartName="/ppt/slides/slide353.xml" ContentType="application/vnd.openxmlformats-officedocument.presentationml.slide+xml"/>
  <Override PartName="/ppt/slides/slide371.xml" ContentType="application/vnd.openxmlformats-officedocument.presentationml.slide+xml"/>
  <Override PartName="/ppt/slides/slide380.xml" ContentType="application/vnd.openxmlformats-officedocument.presentationml.slide+xml"/>
  <Override PartName="/ppt/slides/slide39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63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89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1"/>
  </p:notesMasterIdLst>
  <p:handoutMasterIdLst>
    <p:handoutMasterId r:id="rId442"/>
  </p:handoutMasterIdLst>
  <p:sldIdLst>
    <p:sldId id="580" r:id="rId5"/>
    <p:sldId id="1107" r:id="rId6"/>
    <p:sldId id="1108" r:id="rId7"/>
    <p:sldId id="1109" r:id="rId8"/>
    <p:sldId id="1110" r:id="rId9"/>
    <p:sldId id="1111" r:id="rId10"/>
    <p:sldId id="1116" r:id="rId11"/>
    <p:sldId id="1112" r:id="rId12"/>
    <p:sldId id="1113" r:id="rId13"/>
    <p:sldId id="1114" r:id="rId14"/>
    <p:sldId id="1118" r:id="rId15"/>
    <p:sldId id="1115" r:id="rId16"/>
    <p:sldId id="1117" r:id="rId17"/>
    <p:sldId id="1119" r:id="rId18"/>
    <p:sldId id="1120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54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3953" autoAdjust="0"/>
  </p:normalViewPr>
  <p:slideViewPr>
    <p:cSldViewPr snapToGrid="0">
      <p:cViewPr varScale="1">
        <p:scale>
          <a:sx n="106" d="100"/>
          <a:sy n="106" d="100"/>
        </p:scale>
        <p:origin x="1764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72"/>
      </p:cViewPr>
      <p:guideLst/>
    </p:cSldViewPr>
  </p:notes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441" Type="http://schemas.openxmlformats.org/officeDocument/2006/relationships/notesMaster" Target="notesMasters/notesMaster1.xml"/><Relationship Id="rId442" Type="http://schemas.openxmlformats.org/officeDocument/2006/relationships/handoutMaster" Target="handoutMasters/handoutMaster1.xml"/><Relationship Id="rId443" Type="http://schemas.openxmlformats.org/officeDocument/2006/relationships/presProps" Target="presProps.xml"/><Relationship Id="rId444" Type="http://schemas.openxmlformats.org/officeDocument/2006/relationships/viewProps" Target="viewProps.xml"/><Relationship Id="rId445" Type="http://schemas.openxmlformats.org/officeDocument/2006/relationships/theme" Target="theme/theme1.xml"/><Relationship Id="rId446" Type="http://schemas.openxmlformats.org/officeDocument/2006/relationships/tableStyles" Target="tableStyles.xml"/></Relationships>
</file>

<file path=ppt/handoutMasters/_rels/handout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E093C5-A7AA-4F9C-9321-7804CC44E894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6AAA37-5910-444F-80B3-BCDA3469F9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31716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40DF-D931-48D1-9C66-5268A2E1CF8F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A9C40-88FE-47C9-956E-7B2CA5F2B1A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3596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10006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92897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023874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52218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4455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30735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100305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81578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343135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44149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06782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1420179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5A9C40-88FE-47C9-956E-7B2CA5F2B1A9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4422273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64657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8818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84944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49242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9590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38284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90149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22330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96482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16651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3904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527222"/>
          </a:xfrm>
          <a:prstGeom prst="rect">
            <a:avLst/>
          </a:prstGeom>
        </p:spPr>
        <p:txBody>
          <a:bodyPr/>
          <a:lstStyle>
            <a:lvl1pPr algn="ctr">
              <a:defRPr sz="2400" b="1">
                <a:latin typeface="Candara" panose="020E0502030303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51170307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92FEE7-0506-419A-83A2-6F0EC3D084CA}" type="datetimeFigureOut">
              <a:rPr lang="en-GB" smtClean="0"/>
              <a:t>31/08/2020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5565DD-A157-409D-932F-BD0A257484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3149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ndara" panose="020E0502030303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Candara" panose="020E0502030303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4.xml"/><Relationship Id="rId3" Type="http://schemas.openxmlformats.org/officeDocument/2006/relationships/slide" Target="slide199.xml"/><Relationship Id="rId4" Type="http://schemas.openxmlformats.org/officeDocument/2006/relationships/slide" Target="slide19.xml"/><Relationship Id="rId5" Type="http://schemas.openxmlformats.org/officeDocument/2006/relationships/slide" Target="slide229.xml"/><Relationship Id="rId6" Type="http://schemas.openxmlformats.org/officeDocument/2006/relationships/slide" Target="slide31.xml"/><Relationship Id="rId7" Type="http://schemas.openxmlformats.org/officeDocument/2006/relationships/slide" Target="slide257.xml"/><Relationship Id="rId8" Type="http://schemas.openxmlformats.org/officeDocument/2006/relationships/slide" Target="slide63.xml"/><Relationship Id="rId9" Type="http://schemas.openxmlformats.org/officeDocument/2006/relationships/slide" Target="slide284.xml"/><Relationship Id="rId10" Type="http://schemas.openxmlformats.org/officeDocument/2006/relationships/slide" Target="slide89.xml"/><Relationship Id="rId11" Type="http://schemas.openxmlformats.org/officeDocument/2006/relationships/slide" Target="slide325.xml"/><Relationship Id="rId12" Type="http://schemas.openxmlformats.org/officeDocument/2006/relationships/slide" Target="slide104.xml"/><Relationship Id="rId13" Type="http://schemas.openxmlformats.org/officeDocument/2006/relationships/slide" Target="slide353.xml"/><Relationship Id="rId14" Type="http://schemas.openxmlformats.org/officeDocument/2006/relationships/slide" Target="slide135.xml"/><Relationship Id="rId15" Type="http://schemas.openxmlformats.org/officeDocument/2006/relationships/slide" Target="slide371.xml"/><Relationship Id="rId16" Type="http://schemas.openxmlformats.org/officeDocument/2006/relationships/slide" Target="slide160.xml"/><Relationship Id="rId17" Type="http://schemas.openxmlformats.org/officeDocument/2006/relationships/slide" Target="slide380.xml"/><Relationship Id="rId18" Type="http://schemas.openxmlformats.org/officeDocument/2006/relationships/slide" Target="slide185.xml"/><Relationship Id="rId19" Type="http://schemas.openxmlformats.org/officeDocument/2006/relationships/slide" Target="slide39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png"/><Relationship Id="rId11" Type="http://schemas.openxmlformats.org/officeDocument/2006/relationships/image" Target="../media/image13.png"/><Relationship Id="rId12" Type="http://schemas.openxmlformats.org/officeDocument/2006/relationships/image" Target="../media/image14.png"/><Relationship Id="rId13" Type="http://schemas.openxmlformats.org/officeDocument/2006/relationships/image" Target="../media/image15.png"/><Relationship Id="rId14" Type="http://schemas.openxmlformats.org/officeDocument/2006/relationships/image" Target="../media/image16.png"/><Relationship Id="rId15" Type="http://schemas.openxmlformats.org/officeDocument/2006/relationships/image" Target="../media/image17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1.png"/><Relationship Id="rId4" Type="http://schemas.openxmlformats.org/officeDocument/2006/relationships/image" Target="../media/image22.png"/><Relationship Id="rId5" Type="http://schemas.openxmlformats.org/officeDocument/2006/relationships/image" Target="../media/image2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4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9.png"/><Relationship Id="rId4" Type="http://schemas.openxmlformats.org/officeDocument/2006/relationships/image" Target="../media/image30.png"/><Relationship Id="rId5" Type="http://schemas.openxmlformats.org/officeDocument/2006/relationships/image" Target="../media/image31.png"/><Relationship Id="rId6" Type="http://schemas.openxmlformats.org/officeDocument/2006/relationships/image" Target="../media/image32.png"/><Relationship Id="rId7" Type="http://schemas.openxmlformats.org/officeDocument/2006/relationships/image" Target="../media/image3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6" Type="http://schemas.openxmlformats.org/officeDocument/2006/relationships/image" Target="../media/image37.png"/><Relationship Id="rId7" Type="http://schemas.openxmlformats.org/officeDocument/2006/relationships/image" Target="../media/image38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1.png"/><Relationship Id="rId6" Type="http://schemas.openxmlformats.org/officeDocument/2006/relationships/image" Target="../media/image42.png"/><Relationship Id="rId7" Type="http://schemas.openxmlformats.org/officeDocument/2006/relationships/image" Target="../media/image4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4.png"/><Relationship Id="rId4" Type="http://schemas.openxmlformats.org/officeDocument/2006/relationships/image" Target="../media/image45.png"/><Relationship Id="rId5" Type="http://schemas.openxmlformats.org/officeDocument/2006/relationships/image" Target="../media/image46.png"/><Relationship Id="rId6" Type="http://schemas.openxmlformats.org/officeDocument/2006/relationships/image" Target="../media/image47.png"/><Relationship Id="rId7" Type="http://schemas.openxmlformats.org/officeDocument/2006/relationships/hyperlink" Target="https://maths4everyone.com/" TargetMode="Externa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8.png"/><Relationship Id="rId4" Type="http://schemas.openxmlformats.org/officeDocument/2006/relationships/image" Target="../media/image49.png"/><Relationship Id="rId5" Type="http://schemas.openxmlformats.org/officeDocument/2006/relationships/image" Target="../media/image50.png"/><Relationship Id="rId6" Type="http://schemas.openxmlformats.org/officeDocument/2006/relationships/image" Target="../media/image5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2.png"/><Relationship Id="rId4" Type="http://schemas.openxmlformats.org/officeDocument/2006/relationships/image" Target="../media/image53.png"/><Relationship Id="rId5" Type="http://schemas.openxmlformats.org/officeDocument/2006/relationships/image" Target="../media/image54.png"/><Relationship Id="rId6" Type="http://schemas.openxmlformats.org/officeDocument/2006/relationships/image" Target="../media/image55.png"/><Relationship Id="rId7" Type="http://schemas.openxmlformats.org/officeDocument/2006/relationships/hyperlink" Target="https://maths4everyone.com/" TargetMode="Externa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6.png"/><Relationship Id="rId4" Type="http://schemas.openxmlformats.org/officeDocument/2006/relationships/image" Target="../media/image57.png"/><Relationship Id="rId5" Type="http://schemas.openxmlformats.org/officeDocument/2006/relationships/image" Target="../media/image58.png"/><Relationship Id="rId6" Type="http://schemas.openxmlformats.org/officeDocument/2006/relationships/image" Target="../media/image59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0.png"/><Relationship Id="rId4" Type="http://schemas.openxmlformats.org/officeDocument/2006/relationships/image" Target="../media/image61.png"/><Relationship Id="rId5" Type="http://schemas.openxmlformats.org/officeDocument/2006/relationships/image" Target="../media/image62.png"/><Relationship Id="rId6" Type="http://schemas.openxmlformats.org/officeDocument/2006/relationships/image" Target="../media/image63.png"/><Relationship Id="rId7" Type="http://schemas.openxmlformats.org/officeDocument/2006/relationships/image" Target="../media/image64.png"/><Relationship Id="rId8" Type="http://schemas.openxmlformats.org/officeDocument/2006/relationships/image" Target="../media/image65.png"/><Relationship Id="rId9" Type="http://schemas.openxmlformats.org/officeDocument/2006/relationships/image" Target="../media/image66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6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8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0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8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19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28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7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8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_rels/slide39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" Target="slide3.xml"/></Relationships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/>
              <a:t>GEOMETRY (GCSE / IGCSE)</a:t>
            </a:r>
            <a:endParaRPr lang="en-GB" sz="3200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2006004"/>
              </p:ext>
            </p:extLst>
          </p:nvPr>
        </p:nvGraphicFramePr>
        <p:xfrm>
          <a:off x="0" y="806459"/>
          <a:ext cx="9144002" cy="37164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572001">
                  <a:extLst>
                    <a:ext uri="{9D8B030D-6E8A-4147-A177-3AD203B41FA5}">
                      <a16:colId xmlns:a16="http://schemas.microsoft.com/office/drawing/2014/main" val="2502444471"/>
                    </a:ext>
                  </a:extLst>
                </a:gridCol>
                <a:gridCol w="4572001">
                  <a:extLst>
                    <a:ext uri="{9D8B030D-6E8A-4147-A177-3AD203B41FA5}">
                      <a16:colId xmlns:a16="http://schemas.microsoft.com/office/drawing/2014/main" val="3296919341"/>
                    </a:ext>
                  </a:extLst>
                </a:gridCol>
              </a:tblGrid>
              <a:tr h="412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2" action="ppaction://hlinksldjump"/>
                        </a:rPr>
                        <a:t>Angle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2" action="ppaction://hlinksldjump"/>
                        </a:rPr>
                        <a:t> facts (basic)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3" action="ppaction://hlinksldjump"/>
                        </a:rPr>
                        <a:t>Pythagoras Theorem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29177929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4" action="ppaction://hlinksldjump"/>
                        </a:rPr>
                        <a:t>Angles in parallel lines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sng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5" action="ppaction://hlinksldjump"/>
                        </a:rPr>
                        <a:t>Similarity and congruence</a:t>
                      </a:r>
                      <a:endParaRPr kumimoji="0" lang="en-GB" sz="1600" b="0" i="0" u="sng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70C0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0359275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6" action="ppaction://hlinksldjump"/>
                        </a:rPr>
                        <a:t>Angles in polygons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7" action="ppaction://hlinksldjump"/>
                        </a:rPr>
                        <a:t>Surface area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98063191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8" action="ppaction://hlinksldjump"/>
                        </a:rPr>
                        <a:t>Area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9" action="ppaction://hlinksldjump"/>
                        </a:rPr>
                        <a:t>Transformations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47009995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0" action="ppaction://hlinksldjump"/>
                        </a:rPr>
                        <a:t>Bearings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1" action="ppaction://hlinksldjump"/>
                        </a:rPr>
                        <a:t>Trigonometry – basic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960935130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2" action="ppaction://hlinksldjump"/>
                        </a:rPr>
                        <a:t>Circle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2" action="ppaction://hlinksldjump"/>
                        </a:rPr>
                        <a:t> area/circumference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3" action="ppaction://hlinksldjump"/>
                        </a:rPr>
                        <a:t>Trigonometry – advanced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6882419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4" action="ppaction://hlinksldjump"/>
                        </a:rPr>
                        <a:t>Circle</a:t>
                      </a:r>
                      <a:r>
                        <a:rPr lang="en-US" sz="1600" baseline="0" dirty="0">
                          <a:latin typeface="Candara" panose="020E0502030303020204" pitchFamily="34" charset="0"/>
                          <a:hlinkClick r:id="rId14" action="ppaction://hlinksldjump"/>
                        </a:rPr>
                        <a:t> theorems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aseline="0" dirty="0">
                          <a:latin typeface="Candara" panose="020E0502030303020204" pitchFamily="34" charset="0"/>
                          <a:hlinkClick r:id="rId15" action="ppaction://hlinksldjump"/>
                        </a:rPr>
                        <a:t>Trigonometry – 3D</a:t>
                      </a:r>
                      <a:endParaRPr lang="en-US" sz="1600" baseline="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669074653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6" action="ppaction://hlinksldjump"/>
                        </a:rPr>
                        <a:t>Constructions and loci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latin typeface="Candara" panose="020E0502030303020204" pitchFamily="34" charset="0"/>
                          <a:hlinkClick r:id="rId17" action="ppaction://hlinksldjump"/>
                        </a:rPr>
                        <a:t>Vectors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572423761"/>
                  </a:ext>
                </a:extLst>
              </a:tr>
              <a:tr h="4129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6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ndara" panose="020E0502030303020204" pitchFamily="34" charset="0"/>
                          <a:ea typeface="+mn-ea"/>
                          <a:cs typeface="+mn-cs"/>
                          <a:hlinkClick r:id="rId18" action="ppaction://hlinksldjump"/>
                        </a:rPr>
                        <a:t>Perimeter</a:t>
                      </a:r>
                      <a:endParaRPr kumimoji="0" lang="en-GB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ndara" panose="020E0502030303020204" pitchFamily="3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>
                          <a:latin typeface="Candara" panose="020E0502030303020204" pitchFamily="34" charset="0"/>
                          <a:hlinkClick r:id="rId19" action="ppaction://hlinksldjump"/>
                        </a:rPr>
                        <a:t>Volume</a:t>
                      </a:r>
                      <a:endParaRPr lang="en-GB" sz="1600" dirty="0">
                        <a:latin typeface="Candara" panose="020E0502030303020204" pitchFamily="34" charset="0"/>
                      </a:endParaRP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651541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06211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Angle facts (basic)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2448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What type of angles are these?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What type of angles are these?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5821" y="1358208"/>
            <a:ext cx="4144005" cy="2994336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4881817" y="1015200"/>
            <a:ext cx="14214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400" b="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Reflex</a:t>
            </a:r>
          </a:p>
        </p:txBody>
      </p:sp>
      <p:sp>
        <p:nvSpPr>
          <p:cNvPr id="13" name="Rectangle 12"/>
          <p:cNvSpPr/>
          <p:nvPr/>
        </p:nvSpPr>
        <p:spPr>
          <a:xfrm>
            <a:off x="7314121" y="1026576"/>
            <a:ext cx="14214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400" b="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Right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881816" y="4222511"/>
            <a:ext cx="14214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400" b="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Acute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387272" y="4207079"/>
            <a:ext cx="142144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400" b="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Obtuse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230" y="1369584"/>
            <a:ext cx="4040582" cy="2971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896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Name the angles using three letter notation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Name the angles using three letter notation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707136" y="1464010"/>
            <a:ext cx="2816352" cy="26090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1975104" y="1464010"/>
            <a:ext cx="926592" cy="2609088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2115312" y="2023872"/>
            <a:ext cx="1408176" cy="1828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/>
              <p:cNvSpPr txBox="1"/>
              <p:nvPr/>
            </p:nvSpPr>
            <p:spPr>
              <a:xfrm>
                <a:off x="197308" y="1288197"/>
                <a:ext cx="507319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𝐴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2" name="TextBox 2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308" y="1288197"/>
                <a:ext cx="507319" cy="338554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/>
              <p:cNvSpPr txBox="1"/>
              <p:nvPr/>
            </p:nvSpPr>
            <p:spPr>
              <a:xfrm>
                <a:off x="1877335" y="1206827"/>
                <a:ext cx="507319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𝐵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3" name="TextBox 2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77335" y="1206827"/>
                <a:ext cx="507319" cy="3385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/>
              <p:cNvSpPr txBox="1"/>
              <p:nvPr/>
            </p:nvSpPr>
            <p:spPr>
              <a:xfrm>
                <a:off x="3410036" y="1685318"/>
                <a:ext cx="507319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𝐶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4" name="TextBox 2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0036" y="1685318"/>
                <a:ext cx="507319" cy="33855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/>
              <p:cNvSpPr txBox="1"/>
              <p:nvPr/>
            </p:nvSpPr>
            <p:spPr>
              <a:xfrm>
                <a:off x="3483699" y="3844757"/>
                <a:ext cx="507319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𝐷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83699" y="3844757"/>
                <a:ext cx="507319" cy="3385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/>
              <p:cNvSpPr txBox="1"/>
              <p:nvPr/>
            </p:nvSpPr>
            <p:spPr>
              <a:xfrm>
                <a:off x="2565740" y="4079634"/>
                <a:ext cx="507319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𝐸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6" name="TextBox 2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5740" y="4079634"/>
                <a:ext cx="507319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1767419" y="3902138"/>
                <a:ext cx="507319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𝐹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7419" y="3902138"/>
                <a:ext cx="507319" cy="3385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2260265" y="3090446"/>
                <a:ext cx="178135" cy="338554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Cambria Math" panose="02040503050406030204" pitchFamily="18" charset="0"/>
                        </a:rPr>
                        <m:t>𝑂</m:t>
                      </m:r>
                    </m:oMath>
                  </m:oMathPara>
                </a14:m>
                <a:endParaRPr lang="en-GB" sz="16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60265" y="3090446"/>
                <a:ext cx="178135" cy="338554"/>
              </a:xfrm>
              <a:prstGeom prst="rect">
                <a:avLst/>
              </a:prstGeom>
              <a:blipFill>
                <a:blip r:embed="rId8"/>
                <a:stretch>
                  <a:fillRect r="-655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7" name="Group 46"/>
          <p:cNvGrpSpPr/>
          <p:nvPr/>
        </p:nvGrpSpPr>
        <p:grpSpPr>
          <a:xfrm>
            <a:off x="5351947" y="1175063"/>
            <a:ext cx="2330835" cy="4736646"/>
            <a:chOff x="5351947" y="1175063"/>
            <a:chExt cx="2330835" cy="4736646"/>
          </a:xfrm>
        </p:grpSpPr>
        <p:cxnSp>
          <p:nvCxnSpPr>
            <p:cNvPr id="30" name="Straight Connector 29"/>
            <p:cNvCxnSpPr/>
            <p:nvPr/>
          </p:nvCxnSpPr>
          <p:spPr>
            <a:xfrm flipH="1">
              <a:off x="5620514" y="3647104"/>
              <a:ext cx="1853182" cy="771084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6" name="Group 45"/>
            <p:cNvGrpSpPr/>
            <p:nvPr/>
          </p:nvGrpSpPr>
          <p:grpSpPr>
            <a:xfrm>
              <a:off x="5351947" y="1175063"/>
              <a:ext cx="2330835" cy="4736646"/>
              <a:chOff x="5351947" y="1175063"/>
              <a:chExt cx="2330835" cy="4736646"/>
            </a:xfrm>
          </p:grpSpPr>
          <p:cxnSp>
            <p:nvCxnSpPr>
              <p:cNvPr id="28" name="Straight Connector 27"/>
              <p:cNvCxnSpPr/>
              <p:nvPr/>
            </p:nvCxnSpPr>
            <p:spPr>
              <a:xfrm>
                <a:off x="6104701" y="1404946"/>
                <a:ext cx="137604" cy="4337486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5" name="TextBox 34"/>
                  <p:cNvSpPr txBox="1"/>
                  <p:nvPr/>
                </p:nvSpPr>
                <p:spPr>
                  <a:xfrm>
                    <a:off x="5913120" y="3844757"/>
                    <a:ext cx="220671" cy="338554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𝑂</m:t>
                          </m:r>
                        </m:oMath>
                      </m:oMathPara>
                    </a14:m>
                    <a:endParaRPr lang="en-GB" sz="1600" dirty="0"/>
                  </a:p>
                </p:txBody>
              </p:sp>
            </mc:Choice>
            <mc:Fallback xmlns="">
              <p:sp>
                <p:nvSpPr>
                  <p:cNvPr id="35" name="TextBox 34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13120" y="3844757"/>
                    <a:ext cx="220671" cy="338554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r="-3333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6" name="TextBox 35"/>
                  <p:cNvSpPr txBox="1"/>
                  <p:nvPr/>
                </p:nvSpPr>
                <p:spPr>
                  <a:xfrm>
                    <a:off x="5788239" y="1175063"/>
                    <a:ext cx="220671" cy="338554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oMath>
                      </m:oMathPara>
                    </a14:m>
                    <a:endParaRPr lang="en-GB" sz="1600" dirty="0"/>
                  </a:p>
                </p:txBody>
              </p:sp>
            </mc:Choice>
            <mc:Fallback xmlns="">
              <p:sp>
                <p:nvSpPr>
                  <p:cNvPr id="36" name="TextBox 3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788239" y="1175063"/>
                    <a:ext cx="220671" cy="338554"/>
                  </a:xfrm>
                  <a:prstGeom prst="rect">
                    <a:avLst/>
                  </a:prstGeom>
                  <a:blipFill>
                    <a:blip r:embed="rId10"/>
                    <a:stretch>
                      <a:fillRect r="-30556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7" name="TextBox 36"/>
                  <p:cNvSpPr txBox="1"/>
                  <p:nvPr/>
                </p:nvSpPr>
                <p:spPr>
                  <a:xfrm>
                    <a:off x="7462111" y="3262545"/>
                    <a:ext cx="220671" cy="338554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𝐻</m:t>
                          </m:r>
                        </m:oMath>
                      </m:oMathPara>
                    </a14:m>
                    <a:endParaRPr lang="en-GB" sz="1600" dirty="0"/>
                  </a:p>
                </p:txBody>
              </p:sp>
            </mc:Choice>
            <mc:Fallback xmlns="">
              <p:sp>
                <p:nvSpPr>
                  <p:cNvPr id="37" name="TextBox 3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62111" y="3262545"/>
                    <a:ext cx="220671" cy="338554"/>
                  </a:xfrm>
                  <a:prstGeom prst="rect">
                    <a:avLst/>
                  </a:prstGeom>
                  <a:blipFill>
                    <a:blip r:embed="rId11"/>
                    <a:stretch>
                      <a:fillRect r="-41667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8" name="TextBox 37"/>
                  <p:cNvSpPr txBox="1"/>
                  <p:nvPr/>
                </p:nvSpPr>
                <p:spPr>
                  <a:xfrm>
                    <a:off x="6326434" y="5573155"/>
                    <a:ext cx="220671" cy="338554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oMath>
                      </m:oMathPara>
                    </a14:m>
                    <a:endParaRPr lang="en-GB" sz="1600" dirty="0"/>
                  </a:p>
                </p:txBody>
              </p:sp>
            </mc:Choice>
            <mc:Fallback xmlns="">
              <p:sp>
                <p:nvSpPr>
                  <p:cNvPr id="38" name="TextBox 3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26434" y="5573155"/>
                    <a:ext cx="220671" cy="338554"/>
                  </a:xfrm>
                  <a:prstGeom prst="rect">
                    <a:avLst/>
                  </a:prstGeom>
                  <a:blipFill>
                    <a:blip r:embed="rId12"/>
                    <a:stretch>
                      <a:fillRect r="-8333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9" name="TextBox 38"/>
                  <p:cNvSpPr txBox="1"/>
                  <p:nvPr/>
                </p:nvSpPr>
                <p:spPr>
                  <a:xfrm>
                    <a:off x="5351947" y="4418188"/>
                    <a:ext cx="220671" cy="338554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smtClean="0">
                              <a:latin typeface="Cambria Math" panose="02040503050406030204" pitchFamily="18" charset="0"/>
                            </a:rPr>
                            <m:t>𝐽</m:t>
                          </m:r>
                        </m:oMath>
                      </m:oMathPara>
                    </a14:m>
                    <a:endParaRPr lang="en-GB" sz="1600" dirty="0"/>
                  </a:p>
                </p:txBody>
              </p:sp>
            </mc:Choice>
            <mc:Fallback xmlns="">
              <p:sp>
                <p:nvSpPr>
                  <p:cNvPr id="39" name="TextBox 3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351947" y="4418188"/>
                    <a:ext cx="220671" cy="338554"/>
                  </a:xfrm>
                  <a:prstGeom prst="rect">
                    <a:avLst/>
                  </a:prstGeom>
                  <a:blipFill>
                    <a:blip r:embed="rId13"/>
                    <a:stretch>
                      <a:fillRect r="-19444" b="-9091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40" name="Arc 39"/>
              <p:cNvSpPr/>
              <p:nvPr/>
            </p:nvSpPr>
            <p:spPr>
              <a:xfrm>
                <a:off x="6080318" y="3962195"/>
                <a:ext cx="263266" cy="234877"/>
              </a:xfrm>
              <a:prstGeom prst="arc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42" name="Arc 41"/>
              <p:cNvSpPr/>
              <p:nvPr/>
            </p:nvSpPr>
            <p:spPr>
              <a:xfrm rot="9591319">
                <a:off x="5956782" y="4016557"/>
                <a:ext cx="316461" cy="464707"/>
              </a:xfrm>
              <a:prstGeom prst="arc">
                <a:avLst>
                  <a:gd name="adj1" fmla="val 16200000"/>
                  <a:gd name="adj2" fmla="val 11"/>
                </a:avLst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4" name="Rectangle 43"/>
              <p:cNvSpPr/>
              <p:nvPr/>
            </p:nvSpPr>
            <p:spPr>
              <a:xfrm>
                <a:off x="5886440" y="3563035"/>
                <a:ext cx="1421447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𝐺𝑂𝐻</m:t>
                      </m:r>
                    </m:oMath>
                  </m:oMathPara>
                </a14:m>
                <a:endParaRPr lang="en-US" sz="16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4" name="Rectangle 4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86440" y="3563035"/>
                <a:ext cx="1421447" cy="338554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5128599" y="4500141"/>
                <a:ext cx="1421447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𝐼𝑂𝐽</m:t>
                      </m:r>
                    </m:oMath>
                  </m:oMathPara>
                </a14:m>
                <a:endParaRPr lang="en-US" sz="16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28599" y="4500141"/>
                <a:ext cx="1421447" cy="338554"/>
              </a:xfrm>
              <a:prstGeom prst="rect">
                <a:avLst/>
              </a:prstGeom>
              <a:blipFill>
                <a:blip r:embed="rId15"/>
                <a:stretch>
                  <a:fillRect b="-89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43157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4" grpId="0"/>
      <p:bldP spid="4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Measure the angle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Measure the angle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582035" y="3208118"/>
                <a:ext cx="456196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82°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035" y="3208118"/>
                <a:ext cx="4561965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117" y="923330"/>
            <a:ext cx="4237800" cy="219131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7189" y="781508"/>
            <a:ext cx="4396811" cy="2333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6798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Measure the angle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Measure the angle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582035" y="3208118"/>
                <a:ext cx="456196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50°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2035" y="3208118"/>
                <a:ext cx="4561965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9018" y="918865"/>
            <a:ext cx="4387734" cy="228925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5770" y="918865"/>
            <a:ext cx="4382717" cy="2231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482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Draw and measure: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An acute angle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An obtuse angle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 reflex angle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Draw and measure: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An acute angle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An obtuse angle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A reflex angle</a:t>
            </a:r>
          </a:p>
        </p:txBody>
      </p:sp>
      <p:sp>
        <p:nvSpPr>
          <p:cNvPr id="45" name="Rectangle 44"/>
          <p:cNvSpPr/>
          <p:nvPr/>
        </p:nvSpPr>
        <p:spPr>
          <a:xfrm>
            <a:off x="4566983" y="6165503"/>
            <a:ext cx="456196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</a:pPr>
            <a:r>
              <a:rPr lang="en-US" sz="2400" b="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Check carefully with </a:t>
            </a:r>
            <a:r>
              <a:rPr lang="en-US" sz="240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a </a:t>
            </a:r>
            <a:r>
              <a:rPr lang="en-US" sz="2400" b="0" dirty="0">
                <a:solidFill>
                  <a:srgbClr val="FF0000"/>
                </a:solidFill>
                <a:latin typeface="Candara" panose="020E0502030303020204" pitchFamily="34" charset="0"/>
                <a:ea typeface="Cambria Math" panose="02040503050406030204" pitchFamily="18" charset="0"/>
              </a:rPr>
              <a:t>protractor!</a:t>
            </a:r>
          </a:p>
        </p:txBody>
      </p:sp>
    </p:spTree>
    <p:extLst>
      <p:ext uri="{BB962C8B-B14F-4D97-AF65-F5344CB8AC3E}">
        <p14:creationId xmlns:p14="http://schemas.microsoft.com/office/powerpoint/2010/main" val="2528629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the missing angles: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size of angle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566983" y="3193703"/>
                <a:ext cx="456196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=140°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3193703"/>
                <a:ext cx="4561965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154" y="1343100"/>
            <a:ext cx="2744290" cy="2226924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0221" y="4023360"/>
            <a:ext cx="2368303" cy="249734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9842" y="1010919"/>
            <a:ext cx="2991267" cy="2086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6646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the missing angles: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size of angle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𝑒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566983" y="3193703"/>
                <a:ext cx="456196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𝑒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=56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3193703"/>
                <a:ext cx="4561965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033" y="1609471"/>
            <a:ext cx="1295581" cy="181952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0033" y="4307869"/>
            <a:ext cx="1781424" cy="185763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8782" y="1067906"/>
            <a:ext cx="1762371" cy="1895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227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the missing angles: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size of angle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566983" y="3193703"/>
                <a:ext cx="456196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=76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3193703"/>
                <a:ext cx="4561965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823" y="4283227"/>
            <a:ext cx="2783725" cy="91056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9824" y="1506117"/>
            <a:ext cx="2786071" cy="92009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96208" y="1509476"/>
            <a:ext cx="3141714" cy="916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3408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the missing angles: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400" dirty="0">
                    <a:solidFill>
                      <a:prstClr val="black"/>
                    </a:solidFill>
                    <a:latin typeface="Candara" panose="020E0502030303020204" pitchFamily="34" charset="0"/>
                  </a:rPr>
                  <a:t>Calculate the size of angle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𝑘</m:t>
                    </m:r>
                  </m:oMath>
                </a14:m>
                <a:endParaRPr lang="en-US" sz="2400" dirty="0">
                  <a:solidFill>
                    <a:prstClr val="black"/>
                  </a:solidFill>
                  <a:latin typeface="Candara" panose="020E0502030303020204" pitchFamily="34" charset="0"/>
                </a:endParaRP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452736"/>
                <a:ext cx="4572000" cy="461665"/>
              </a:xfrm>
              <a:prstGeom prst="rect">
                <a:avLst/>
              </a:prstGeom>
              <a:blipFill>
                <a:blip r:embed="rId3"/>
                <a:stretch>
                  <a:fillRect l="-2000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566983" y="3193703"/>
                <a:ext cx="456196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𝑘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=79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3193703"/>
                <a:ext cx="4561965" cy="46166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9824" y="1520264"/>
            <a:ext cx="3210373" cy="99073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71824" y="1558369"/>
            <a:ext cx="3029373" cy="91452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2898" y="3569601"/>
            <a:ext cx="1581371" cy="2629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873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the missing angles: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the missing angles: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577018" y="4022468"/>
                <a:ext cx="4561965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=47°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=109°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7018" y="4022468"/>
                <a:ext cx="4561965" cy="830997"/>
              </a:xfrm>
              <a:prstGeom prst="rect">
                <a:avLst/>
              </a:prstGeom>
              <a:blipFill>
                <a:blip r:embed="rId3"/>
                <a:stretch>
                  <a:fillRect b="-51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679" y="1399864"/>
            <a:ext cx="3456641" cy="2114153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679" y="3752904"/>
            <a:ext cx="3456641" cy="244063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59729" y="1399864"/>
            <a:ext cx="3221574" cy="243031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7DEFBF6-2BD4-4DE5-9653-ED4E36ECD6D5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maths4everyone:  </a:t>
            </a:r>
            <a:r>
              <a:rPr kumimoji="0" lang="en-GB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https://maths4everyone.com/</a:t>
            </a: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8335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the missing angles: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the missing angles: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566983" y="3551274"/>
                <a:ext cx="4561965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=105°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𝑛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=75°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𝑜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=105°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3551274"/>
                <a:ext cx="4561965" cy="12003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08" y="1242030"/>
            <a:ext cx="4401164" cy="207674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803" y="3987564"/>
            <a:ext cx="4258269" cy="246731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54787" y="1236239"/>
            <a:ext cx="3391373" cy="2362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407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the missing angles:</a:t>
            </a: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  <a:p>
            <a:endParaRPr lang="en-US" sz="2400" dirty="0">
              <a:solidFill>
                <a:prstClr val="black"/>
              </a:solidFill>
              <a:latin typeface="Candara" panose="020E0502030303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the missing angles: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566983" y="3551274"/>
                <a:ext cx="4561965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=34°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𝑦</m:t>
                      </m:r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=49°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3551274"/>
                <a:ext cx="4561965" cy="830997"/>
              </a:xfrm>
              <a:prstGeom prst="rect">
                <a:avLst/>
              </a:prstGeom>
              <a:blipFill>
                <a:blip r:embed="rId3"/>
                <a:stretch>
                  <a:fillRect b="-51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052" y="1260339"/>
            <a:ext cx="3860939" cy="248489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9886" y="3880518"/>
            <a:ext cx="3300050" cy="22266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35286" y="1260339"/>
            <a:ext cx="3787705" cy="2129037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DCF9E08-BB6D-4615-BBEC-1B09CBA440C7}"/>
              </a:ext>
            </a:extLst>
          </p:cNvPr>
          <p:cNvSpPr txBox="1"/>
          <p:nvPr/>
        </p:nvSpPr>
        <p:spPr>
          <a:xfrm>
            <a:off x="0" y="6550223"/>
            <a:ext cx="9144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Candara" panose="020E0502030303020204" pitchFamily="34" charset="0"/>
                <a:ea typeface="Cambria Math" panose="02040503050406030204" pitchFamily="18" charset="0"/>
              </a:rPr>
              <a:t>Questions used with permission from maths4everyone:  </a:t>
            </a:r>
            <a:r>
              <a:rPr kumimoji="0" lang="en-GB" altLang="en-US" sz="1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ndara" panose="020E050203030302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7"/>
              </a:rPr>
              <a:t>https://maths4everyone.com/</a:t>
            </a:r>
            <a:endParaRPr kumimoji="0" lang="en-GB" alt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940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the named angle: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Calculate the size of the named angle: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566983" y="3551274"/>
                <a:ext cx="4561965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60°</m:t>
                      </m:r>
                    </m:oMath>
                  </m:oMathPara>
                </a14:m>
                <a:endParaRPr lang="en-US" sz="24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6983" y="3551274"/>
                <a:ext cx="4561965" cy="46166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2956" y="923330"/>
            <a:ext cx="2832507" cy="2446526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2956" y="3831521"/>
            <a:ext cx="2362036" cy="276408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4956" y="1283733"/>
            <a:ext cx="2363265" cy="2263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412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0" y="457200"/>
            <a:ext cx="91440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4572000" y="0"/>
            <a:ext cx="0" cy="6858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0" y="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Worked example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-4465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ndara" panose="020E0502030303020204" pitchFamily="34" charset="0"/>
              </a:rPr>
              <a:t>Your turn</a:t>
            </a:r>
            <a:endParaRPr lang="en-GB" sz="2400" dirty="0">
              <a:latin typeface="Candara" panose="020E0502030303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457200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missing angles: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66983" y="452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prstClr val="black"/>
                </a:solidFill>
                <a:latin typeface="Candara" panose="020E0502030303020204" pitchFamily="34" charset="0"/>
              </a:rPr>
              <a:t>Find the missing angles: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086" y="1176108"/>
            <a:ext cx="3905795" cy="328658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2935" y="1176108"/>
            <a:ext cx="4220164" cy="285789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5" name="Rectangle 44"/>
              <p:cNvSpPr/>
              <p:nvPr/>
            </p:nvSpPr>
            <p:spPr>
              <a:xfrm>
                <a:off x="4414815" y="1206789"/>
                <a:ext cx="806829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41°</m:t>
                      </m:r>
                    </m:oMath>
                  </m:oMathPara>
                </a14:m>
                <a:endParaRPr lang="en-US" sz="16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5" name="Rectangle 4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14815" y="1206789"/>
                <a:ext cx="806829" cy="338554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/>
              <p:cNvSpPr/>
              <p:nvPr/>
            </p:nvSpPr>
            <p:spPr>
              <a:xfrm>
                <a:off x="5798607" y="2605057"/>
                <a:ext cx="806829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64°</m:t>
                      </m:r>
                    </m:oMath>
                  </m:oMathPara>
                </a14:m>
                <a:endParaRPr lang="en-US" sz="16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5" name="Rectangle 1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8607" y="2605057"/>
                <a:ext cx="806829" cy="33855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/>
              <p:cNvSpPr/>
              <p:nvPr/>
            </p:nvSpPr>
            <p:spPr>
              <a:xfrm>
                <a:off x="6615000" y="1684561"/>
                <a:ext cx="806829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121°</m:t>
                      </m:r>
                    </m:oMath>
                  </m:oMathPara>
                </a14:m>
                <a:endParaRPr lang="en-US" sz="16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6" name="Rectangle 1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5000" y="1684561"/>
                <a:ext cx="806829" cy="33855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8166270" y="2153953"/>
                <a:ext cx="806829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142°</m:t>
                      </m:r>
                    </m:oMath>
                  </m:oMathPara>
                </a14:m>
                <a:endParaRPr lang="en-US" sz="16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66270" y="2153953"/>
                <a:ext cx="806829" cy="338554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/>
              <p:cNvSpPr/>
              <p:nvPr/>
            </p:nvSpPr>
            <p:spPr>
              <a:xfrm>
                <a:off x="8511981" y="1265768"/>
                <a:ext cx="806829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>
                  <a:spcBef>
                    <a:spcPts val="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38°</m:t>
                      </m:r>
                    </m:oMath>
                  </m:oMathPara>
                </a14:m>
                <a:endParaRPr lang="en-US" sz="1600" b="0" dirty="0">
                  <a:solidFill>
                    <a:srgbClr val="FF0000"/>
                  </a:solidFill>
                  <a:latin typeface="Candara" panose="020E0502030303020204" pitchFamily="34" charset="0"/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8" name="Rectangle 1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1981" y="1265768"/>
                <a:ext cx="806829" cy="338554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54009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45" grpId="0"/>
      <p:bldP spid="15" grpId="0"/>
      <p:bldP spid="16" grpId="0"/>
      <p:bldP spid="17" grpId="0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Angles in parallel lines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801127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Angles in polygons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1256337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7365490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Bearings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504619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Circle area/circumference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327028"/>
      </p:ext>
    </p:extLst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Circle theorems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9858155"/>
      </p:ext>
    </p:extLst>
  </p:cSld>
  <p:clrMapOvr>
    <a:masterClrMapping/>
  </p:clrMapOvr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Constructions and loci</a:t>
            </a:r>
          </a:p>
          <a:p>
            <a:pPr algn="ctr"/>
            <a:r>
              <a:rPr lang="en-US" sz="3200" dirty="0">
                <a:latin typeface="Candara" panose="020E0502030303020204" pitchFamily="34" charset="0"/>
              </a:rPr>
              <a:t>No answers here, as requires careful checking of student work for accuracy / use of </a:t>
            </a:r>
            <a:r>
              <a:rPr lang="en-US" sz="3200" dirty="0" err="1">
                <a:latin typeface="Candara" panose="020E0502030303020204" pitchFamily="34" charset="0"/>
              </a:rPr>
              <a:t>visualiser</a:t>
            </a:r>
            <a:endParaRPr lang="en-US" sz="3200" dirty="0">
              <a:latin typeface="Candara" panose="020E0502030303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425067"/>
      </p:ext>
    </p:extLst>
  </p:cSld>
  <p:clrMapOvr>
    <a:masterClrMapping/>
  </p:clrMapOvr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Perimeter</a:t>
            </a:r>
          </a:p>
          <a:p>
            <a:pPr algn="ctr"/>
            <a:r>
              <a:rPr lang="en-US" sz="3200" dirty="0">
                <a:latin typeface="Candara" panose="020E0502030303020204" pitchFamily="34" charset="0"/>
              </a:rPr>
              <a:t>Note lots of perimeter questions in circle geometry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3954018"/>
      </p:ext>
    </p:extLst>
  </p:cSld>
  <p:clrMapOvr>
    <a:masterClrMapping/>
  </p:clrMapOvr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Pythagoras Theorem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9348332"/>
      </p:ext>
    </p:extLst>
  </p:cSld>
  <p:clrMapOvr>
    <a:masterClrMapping/>
  </p:clrMapOvr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Similarity and congruence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8077878"/>
      </p:ext>
    </p:extLst>
  </p:cSld>
  <p:clrMapOvr>
    <a:masterClrMapping/>
  </p:clrMapOvr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Surface 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4880813"/>
      </p:ext>
    </p:extLst>
  </p:cSld>
  <p:clrMapOvr>
    <a:masterClrMapping/>
  </p:clrMapOvr>
</p:sld>
</file>

<file path=ppt/slides/slide2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Transformations</a:t>
            </a:r>
          </a:p>
          <a:p>
            <a:pPr algn="ctr"/>
            <a:r>
              <a:rPr lang="en-US" sz="4000" dirty="0">
                <a:latin typeface="Candara" panose="020E0502030303020204" pitchFamily="34" charset="0"/>
              </a:rPr>
              <a:t>Images from mrcartermaths (using school subscription)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3569529"/>
      </p:ext>
    </p:extLst>
  </p:cSld>
  <p:clrMapOvr>
    <a:masterClrMapping/>
  </p:clrMapOvr>
</p:sld>
</file>

<file path=ppt/slides/slide3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Trigonometry (basic)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79298971"/>
      </p:ext>
    </p:extLst>
  </p:cSld>
  <p:clrMapOvr>
    <a:masterClrMapping/>
  </p:clrMapOvr>
</p:sld>
</file>

<file path=ppt/slides/slide3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Trigonometry (advanced) – sine/cosine rules and area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942709"/>
      </p:ext>
    </p:extLst>
  </p:cSld>
  <p:clrMapOvr>
    <a:masterClrMapping/>
  </p:clrMapOvr>
</p:sld>
</file>

<file path=ppt/slides/slide3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Trigonometry (3D)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047449"/>
      </p:ext>
    </p:extLst>
  </p:cSld>
  <p:clrMapOvr>
    <a:masterClrMapping/>
  </p:clrMapOvr>
</p:sld>
</file>

<file path=ppt/slides/slide3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Vectors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4653670"/>
      </p:ext>
    </p:extLst>
  </p:cSld>
  <p:clrMapOvr>
    <a:masterClrMapping/>
  </p:clrMapOvr>
</p:sld>
</file>

<file path=ppt/slides/slide3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134112"/>
            <a:ext cx="914400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latin typeface="Candara" panose="020E0502030303020204" pitchFamily="34" charset="0"/>
              </a:rPr>
              <a:t>Volume</a:t>
            </a:r>
          </a:p>
          <a:p>
            <a:pPr algn="ctr"/>
            <a:r>
              <a:rPr lang="en-US" sz="3600" dirty="0">
                <a:latin typeface="Candara" panose="020E0502030303020204" pitchFamily="34" charset="0"/>
              </a:rPr>
              <a:t>(Elevations included at end)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902825" y="6209607"/>
            <a:ext cx="1338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Candara" panose="020E0502030303020204" pitchFamily="34" charset="0"/>
                <a:hlinkClick r:id="rId2" action="ppaction://hlinksldjump"/>
              </a:rPr>
              <a:t>CONTENTS</a:t>
            </a:r>
            <a:endParaRPr lang="en-GB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856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6591</TotalTime>
  <Words>18971</Words>
  <Application>Microsoft Office PowerPoint</Application>
  <PresentationFormat>On-screen Show (4:3)</PresentationFormat>
  <Paragraphs>5333</Paragraphs>
  <Slides>439</Slides>
  <Notes>180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439</vt:i4>
      </vt:variant>
    </vt:vector>
  </HeadingPairs>
  <TitlesOfParts>
    <vt:vector size="445" baseType="lpstr">
      <vt:lpstr>Arial</vt:lpstr>
      <vt:lpstr>Calibri</vt:lpstr>
      <vt:lpstr>Cambria Math</vt:lpstr>
      <vt:lpstr>Candara</vt:lpstr>
      <vt:lpstr>Comic Sans MS</vt:lpstr>
      <vt:lpstr>Office Theme</vt:lpstr>
      <vt:lpstr>PowerPoint Presentation</vt:lpstr>
      <vt:lpstr>PowerPoint Presentation</vt:lpstr>
      <vt:lpstr>GEOMETRY (GCSE / IGCSE)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Algebra</dc:title>
  <dc:creator>cspeller</dc:creator>
  <cp:lastModifiedBy>Chris Speller</cp:lastModifiedBy>
  <cp:revision>531</cp:revision>
  <dcterms:created xsi:type="dcterms:W3CDTF">2020-05-18T02:11:06Z</dcterms:created>
  <dcterms:modified xsi:type="dcterms:W3CDTF">2020-08-31T15:55:45Z</dcterms:modified>
</cp:coreProperties>
</file>