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8.xml" ContentType="application/vnd.openxmlformats-officedocument.presentationml.slide+xml"/>
  <Override PartName="/ppt/slides/slide139.xml" ContentType="application/vnd.openxmlformats-officedocument.presentationml.slide+xml"/>
  <Override PartName="/ppt/slides/slide151.xml" ContentType="application/vnd.openxmlformats-officedocument.presentationml.slide+xml"/>
  <Override PartName="/ppt/slides/slide168.xml" ContentType="application/vnd.openxmlformats-officedocument.presentationml.slide+xml"/>
  <Override PartName="/ppt/slides/slide178.xml" ContentType="application/vnd.openxmlformats-officedocument.presentationml.slide+xml"/>
  <Override PartName="/ppt/slides/slide188.xml" ContentType="application/vnd.openxmlformats-officedocument.presentationml.slide+xml"/>
  <Override PartName="/ppt/slides/slide201.xml" ContentType="application/vnd.openxmlformats-officedocument.presentationml.slide+xml"/>
  <Override PartName="/ppt/slides/slide213.xml" ContentType="application/vnd.openxmlformats-officedocument.presentationml.slide+xml"/>
  <Override PartName="/ppt/slides/slide217.xml" ContentType="application/vnd.openxmlformats-officedocument.presentationml.slide+xml"/>
  <Override PartName="/ppt/slides/slide256.xml" ContentType="application/vnd.openxmlformats-officedocument.presentationml.slide+xml"/>
  <Override PartName="/ppt/slides/slide3.xml" ContentType="application/vnd.openxmlformats-officedocument.presentationml.slide+xml"/>
  <Override PartName="/ppt/slides/slide349.xml" ContentType="application/vnd.openxmlformats-officedocument.presentationml.slide+xml"/>
  <Override PartName="/ppt/slides/slide398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1.xml" ContentType="application/vnd.openxmlformats-officedocument.presentationml.slide+xml"/>
  <Override PartName="/ppt/slides/slide429.xml" ContentType="application/vnd.openxmlformats-officedocument.presentationml.slide+xml"/>
  <Override PartName="/ppt/slides/slide450.xml" ContentType="application/vnd.openxmlformats-officedocument.presentationml.slide+xml"/>
  <Override PartName="/ppt/slides/slide464.xml" ContentType="application/vnd.openxmlformats-officedocument.presentationml.slide+xml"/>
  <Override PartName="/ppt/slides/slide47.xml" ContentType="application/vnd.openxmlformats-officedocument.presentationml.slide+xml"/>
  <Override PartName="/ppt/slides/slide486.xml" ContentType="application/vnd.openxmlformats-officedocument.presentationml.slide+xml"/>
  <Override PartName="/ppt/slides/slide496.xml" ContentType="application/vnd.openxmlformats-officedocument.presentationml.slide+xml"/>
  <Override PartName="/ppt/slides/slide503.xml" ContentType="application/vnd.openxmlformats-officedocument.presentationml.slide+xml"/>
  <Override PartName="/ppt/slides/slide511.xml" ContentType="application/vnd.openxmlformats-officedocument.presentationml.slide+xml"/>
  <Override PartName="/ppt/slides/slide512.xml" ContentType="application/vnd.openxmlformats-officedocument.presentationml.slide+xml"/>
  <Override PartName="/ppt/slides/slide513.xml" ContentType="application/vnd.openxmlformats-officedocument.presentationml.slide+xml"/>
  <Override PartName="/ppt/slides/slide514.xml" ContentType="application/vnd.openxmlformats-officedocument.presentationml.slide+xml"/>
  <Override PartName="/ppt/slides/slide515.xml" ContentType="application/vnd.openxmlformats-officedocument.presentationml.slide+xml"/>
  <Override PartName="/ppt/slides/slide516.xml" ContentType="application/vnd.openxmlformats-officedocument.presentationml.slide+xml"/>
  <Override PartName="/ppt/slides/slide517.xml" ContentType="application/vnd.openxmlformats-officedocument.presentationml.slide+xml"/>
  <Override PartName="/ppt/slides/slide518.xml" ContentType="application/vnd.openxmlformats-officedocument.presentationml.slide+xml"/>
  <Override PartName="/ppt/slides/slide519.xml" ContentType="application/vnd.openxmlformats-officedocument.presentationml.slide+xml"/>
  <Override PartName="/ppt/slides/slide568.xml" ContentType="application/vnd.openxmlformats-officedocument.presentationml.slide+xml"/>
  <Override PartName="/ppt/slides/slide602.xml" ContentType="application/vnd.openxmlformats-officedocument.presentationml.slide+xml"/>
  <Override PartName="/ppt/slides/slide609.xml" ContentType="application/vnd.openxmlformats-officedocument.presentationml.slide+xml"/>
  <Override PartName="/ppt/slides/slide617.xml" ContentType="application/vnd.openxmlformats-officedocument.presentationml.slide+xml"/>
  <Override PartName="/ppt/slides/slide663.xml" ContentType="application/vnd.openxmlformats-officedocument.presentationml.slide+xml"/>
  <Override PartName="/ppt/slides/slide677.xml" ContentType="application/vnd.openxmlformats-officedocument.presentationml.slide+xml"/>
  <Override PartName="/ppt/slides/slide684.xml" ContentType="application/vnd.openxmlformats-officedocument.presentationml.slide+xml"/>
  <Override PartName="/ppt/slides/slide83.xml" ContentType="application/vnd.openxmlformats-officedocument.presentationml.slide+xml"/>
  <Override PartName="/ppt/slides/slide9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02"/>
  </p:notesMasterIdLst>
  <p:handoutMasterIdLst>
    <p:handoutMasterId r:id="rId703"/>
  </p:handoutMasterIdLst>
  <p:sldIdLst>
    <p:sldId id="1019" r:id="rId512"/>
    <p:sldId id="1267" r:id="rId513"/>
    <p:sldId id="1268" r:id="rId514"/>
    <p:sldId id="1269" r:id="rId515"/>
    <p:sldId id="1270" r:id="rId516"/>
    <p:sldId id="1630" r:id="rId517"/>
    <p:sldId id="1631" r:id="rId518"/>
    <p:sldId id="1632" r:id="rId5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623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9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12" Type="http://schemas.openxmlformats.org/officeDocument/2006/relationships/slide" Target="slides/slide511.xml"/><Relationship Id="rId513" Type="http://schemas.openxmlformats.org/officeDocument/2006/relationships/slide" Target="slides/slide512.xml"/><Relationship Id="rId514" Type="http://schemas.openxmlformats.org/officeDocument/2006/relationships/slide" Target="slides/slide513.xml"/><Relationship Id="rId515" Type="http://schemas.openxmlformats.org/officeDocument/2006/relationships/slide" Target="slides/slide514.xml"/><Relationship Id="rId516" Type="http://schemas.openxmlformats.org/officeDocument/2006/relationships/slide" Target="slides/slide515.xml"/><Relationship Id="rId517" Type="http://schemas.openxmlformats.org/officeDocument/2006/relationships/slide" Target="slides/slide516.xml"/><Relationship Id="rId518" Type="http://schemas.openxmlformats.org/officeDocument/2006/relationships/slide" Target="slides/slide517.xml"/><Relationship Id="rId519" Type="http://schemas.openxmlformats.org/officeDocument/2006/relationships/slide" Target="slides/slide518.xml"/><Relationship Id="rId702" Type="http://schemas.openxmlformats.org/officeDocument/2006/relationships/notesMaster" Target="notesMasters/notesMaster1.xml"/><Relationship Id="rId703" Type="http://schemas.openxmlformats.org/officeDocument/2006/relationships/handoutMaster" Target="handoutMasters/handoutMaster1.xml"/><Relationship Id="rId704" Type="http://schemas.openxmlformats.org/officeDocument/2006/relationships/presProps" Target="presProps.xml"/><Relationship Id="rId705" Type="http://schemas.openxmlformats.org/officeDocument/2006/relationships/viewProps" Target="viewProps.xml"/><Relationship Id="rId706" Type="http://schemas.openxmlformats.org/officeDocument/2006/relationships/theme" Target="theme/theme1.xml"/><Relationship Id="rId707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13.xml"/><Relationship Id="rId4" Type="http://schemas.openxmlformats.org/officeDocument/2006/relationships/slide" Target="slide496.xml"/><Relationship Id="rId5" Type="http://schemas.openxmlformats.org/officeDocument/2006/relationships/slide" Target="slide47.xml"/><Relationship Id="rId6" Type="http://schemas.openxmlformats.org/officeDocument/2006/relationships/slide" Target="slide217.xml"/><Relationship Id="rId7" Type="http://schemas.openxmlformats.org/officeDocument/2006/relationships/slide" Target="slide503.xml"/><Relationship Id="rId8" Type="http://schemas.openxmlformats.org/officeDocument/2006/relationships/slide" Target="slide83.xml"/><Relationship Id="rId9" Type="http://schemas.openxmlformats.org/officeDocument/2006/relationships/slide" Target="slide256.xml"/><Relationship Id="rId10" Type="http://schemas.openxmlformats.org/officeDocument/2006/relationships/slide" Target="slide511.xml"/><Relationship Id="rId11" Type="http://schemas.openxmlformats.org/officeDocument/2006/relationships/slide" Target="slide92.xml"/><Relationship Id="rId12" Type="http://schemas.openxmlformats.org/officeDocument/2006/relationships/slide" Target="slide349.xml"/><Relationship Id="rId13" Type="http://schemas.openxmlformats.org/officeDocument/2006/relationships/slide" Target="slide519.xml"/><Relationship Id="rId14" Type="http://schemas.openxmlformats.org/officeDocument/2006/relationships/slide" Target="slide108.xml"/><Relationship Id="rId15" Type="http://schemas.openxmlformats.org/officeDocument/2006/relationships/slide" Target="slide398.xml"/><Relationship Id="rId16" Type="http://schemas.openxmlformats.org/officeDocument/2006/relationships/slide" Target="slide568.xml"/><Relationship Id="rId17" Type="http://schemas.openxmlformats.org/officeDocument/2006/relationships/slide" Target="slide139.xml"/><Relationship Id="rId18" Type="http://schemas.openxmlformats.org/officeDocument/2006/relationships/slide" Target="slide408.xml"/><Relationship Id="rId19" Type="http://schemas.openxmlformats.org/officeDocument/2006/relationships/slide" Target="slide602.xml"/><Relationship Id="rId20" Type="http://schemas.openxmlformats.org/officeDocument/2006/relationships/slide" Target="slide151.xml"/><Relationship Id="rId21" Type="http://schemas.openxmlformats.org/officeDocument/2006/relationships/slide" Target="slide411.xml"/><Relationship Id="rId22" Type="http://schemas.openxmlformats.org/officeDocument/2006/relationships/slide" Target="slide609.xml"/><Relationship Id="rId23" Type="http://schemas.openxmlformats.org/officeDocument/2006/relationships/slide" Target="slide168.xml"/><Relationship Id="rId24" Type="http://schemas.openxmlformats.org/officeDocument/2006/relationships/slide" Target="slide429.xml"/><Relationship Id="rId25" Type="http://schemas.openxmlformats.org/officeDocument/2006/relationships/slide" Target="slide617.xml"/><Relationship Id="rId26" Type="http://schemas.openxmlformats.org/officeDocument/2006/relationships/slide" Target="slide178.xml"/><Relationship Id="rId27" Type="http://schemas.openxmlformats.org/officeDocument/2006/relationships/slide" Target="slide450.xml"/><Relationship Id="rId28" Type="http://schemas.openxmlformats.org/officeDocument/2006/relationships/slide" Target="slide663.xml"/><Relationship Id="rId29" Type="http://schemas.openxmlformats.org/officeDocument/2006/relationships/slide" Target="slide188.xml"/><Relationship Id="rId30" Type="http://schemas.openxmlformats.org/officeDocument/2006/relationships/slide" Target="slide464.xml"/><Relationship Id="rId31" Type="http://schemas.openxmlformats.org/officeDocument/2006/relationships/slide" Target="slide677.xml"/><Relationship Id="rId32" Type="http://schemas.openxmlformats.org/officeDocument/2006/relationships/slide" Target="slide201.xml"/><Relationship Id="rId33" Type="http://schemas.openxmlformats.org/officeDocument/2006/relationships/slide" Target="slide486.xml"/><Relationship Id="rId34" Type="http://schemas.openxmlformats.org/officeDocument/2006/relationships/slide" Target="slide684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8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49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380.png"/><Relationship Id="rId3" Type="http://schemas.openxmlformats.org/officeDocument/2006/relationships/image" Target="../media/image2390.png"/><Relationship Id="rId4" Type="http://schemas.openxmlformats.org/officeDocument/2006/relationships/image" Target="../media/image305.png"/></Relationships>
</file>

<file path=ppt/slides/_rels/slide5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06.png"/><Relationship Id="rId3" Type="http://schemas.openxmlformats.org/officeDocument/2006/relationships/image" Target="../media/image307.png"/><Relationship Id="rId4" Type="http://schemas.openxmlformats.org/officeDocument/2006/relationships/image" Target="../media/image308.png"/></Relationships>
</file>

<file path=ppt/slides/_rels/slide5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1.png"/><Relationship Id="rId3" Type="http://schemas.openxmlformats.org/officeDocument/2006/relationships/image" Target="../media/image2410.png"/><Relationship Id="rId4" Type="http://schemas.openxmlformats.org/officeDocument/2006/relationships/image" Target="../media/image312.png"/></Relationships>
</file>

<file path=ppt/slides/_rels/slide5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13.png"/><Relationship Id="rId3" Type="http://schemas.openxmlformats.org/officeDocument/2006/relationships/image" Target="../media/image314.png"/><Relationship Id="rId4" Type="http://schemas.openxmlformats.org/officeDocument/2006/relationships/image" Target="../media/image315.png"/></Relationships>
</file>

<file path=ppt/slides/_rels/slide5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12.png"/><Relationship Id="rId3" Type="http://schemas.openxmlformats.org/officeDocument/2006/relationships/image" Target="../media/image6121.png"/><Relationship Id="rId4" Type="http://schemas.openxmlformats.org/officeDocument/2006/relationships/image" Target="../media/image243.png"/><Relationship Id="rId5" Type="http://schemas.openxmlformats.org/officeDocument/2006/relationships/image" Target="../media/image244.png"/><Relationship Id="rId6" Type="http://schemas.openxmlformats.org/officeDocument/2006/relationships/image" Target="../media/image1315.png"/><Relationship Id="rId7" Type="http://schemas.openxmlformats.org/officeDocument/2006/relationships/hyperlink" Target="https://www.desmos.com/" TargetMode="External"/></Relationships>
</file>

<file path=ppt/slides/_rels/slide5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51.png"/><Relationship Id="rId3" Type="http://schemas.openxmlformats.org/officeDocument/2006/relationships/image" Target="../media/image618.png"/><Relationship Id="rId4" Type="http://schemas.openxmlformats.org/officeDocument/2006/relationships/image" Target="../media/image244.png"/><Relationship Id="rId6" Type="http://schemas.openxmlformats.org/officeDocument/2006/relationships/image" Target="../media/image1316.png"/><Relationship Id="rId7" Type="http://schemas.openxmlformats.org/officeDocument/2006/relationships/image" Target="../media/image243.png"/><Relationship Id="rId8" Type="http://schemas.openxmlformats.org/officeDocument/2006/relationships/hyperlink" Target="https://www.desmos.com/" TargetMode="External"/></Relationships>
</file>

<file path=ppt/slides/_rels/slide5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19.png"/><Relationship Id="rId3" Type="http://schemas.openxmlformats.org/officeDocument/2006/relationships/image" Target="../media/image6181.png"/><Relationship Id="rId4" Type="http://schemas.openxmlformats.org/officeDocument/2006/relationships/image" Target="../media/image243.png"/><Relationship Id="rId6" Type="http://schemas.openxmlformats.org/officeDocument/2006/relationships/image" Target="../media/image1317.png"/><Relationship Id="rId7" Type="http://schemas.openxmlformats.org/officeDocument/2006/relationships/image" Target="../media/image244.png"/><Relationship Id="rId8" Type="http://schemas.openxmlformats.org/officeDocument/2006/relationships/hyperlink" Target="https://www.desmos.com/" TargetMode="External"/></Relationships>
</file>

<file path=ppt/slides/_rels/slide5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ALGEBRA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74634"/>
              </p:ext>
            </p:extLst>
          </p:nvPr>
        </p:nvGraphicFramePr>
        <p:xfrm>
          <a:off x="0" y="681145"/>
          <a:ext cx="9144000" cy="6154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1064836235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ALGEBRAIC FRACTIONS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" action="ppaction://hlinksldjump"/>
                        </a:rPr>
                        <a:t>FORMING EXPRESSIONS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SIMULTANEOUS EQUATIONS (QUADRATIC)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CHANGING THE SUBJECT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6" action="ppaction://hlinksldjump"/>
                        </a:rPr>
                        <a:t>FUNCTIONS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SIMULTANEOUS EQUATIONS LINEAR (SUBSTITUTION)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COLLECTING LIKE TERMS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9" action="ppaction://hlinksldjump"/>
                        </a:rPr>
                        <a:t>INDICES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SOLVING EQUATIONS (CUBIC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0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COMPLETING THE SQUARE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INEQUALITIES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SOLVING EQUATIONS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DIFFERENTIATION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5" action="ppaction://hlinksldjump"/>
                        </a:rPr>
                        <a:t>PROOF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6" action="ppaction://hlinksldjump"/>
                        </a:rPr>
                        <a:t>SOLVING EQUATIONS (QUADRATIC)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EXPANDING BRACKETS (SINGLE)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8" action="ppaction://hlinksldjump"/>
                        </a:rPr>
                        <a:t>RATIO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SOLVING EQUATIONS (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9" action="ppaction://hlinksldjump"/>
                        </a:rPr>
                        <a:t>QUADRATICS HIDDEN)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0" action="ppaction://hlinksldjump"/>
                        </a:rPr>
                        <a:t>EXPANDING BRACKETS (DOUBLE)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1" action="ppaction://hlinksldjump"/>
                        </a:rPr>
                        <a:t>QUADRATIC (+ OTHER)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2" action="ppaction://hlinksldjump"/>
                        </a:rPr>
                        <a:t>SOLVING EQUATIONS (WITH SQUARES) 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3" action="ppaction://hlinksldjump"/>
                        </a:rPr>
                        <a:t>EXPANDING BRACKETS (TRIPLE)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4" action="ppaction://hlinksldjump"/>
                        </a:rPr>
                        <a:t>SEQUENCES (LINEAR)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5" action="ppaction://hlinksldjump"/>
                        </a:rPr>
                        <a:t>STRAIGHT LINE GRAPHS</a:t>
                      </a:r>
                      <a:endParaRPr lang="en-US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26" action="ppaction://hlinksldjump"/>
                        </a:rPr>
                        <a:t>FACTORISING (BASIC)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SEQUENCES (QUADRATIC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7" action="ppaction://hlinksldjump"/>
                        </a:rPr>
                        <a:t> + OTHER</a:t>
                      </a:r>
                      <a:r>
                        <a:rPr lang="en-US" sz="1600" dirty="0">
                          <a:latin typeface="Candara" panose="020E0502030303020204" pitchFamily="34" charset="0"/>
                          <a:hlinkClick r:id="rId27" action="ppaction://hlinksldjump"/>
                        </a:rPr>
                        <a:t>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28" action="ppaction://hlinksldjump"/>
                        </a:rPr>
                        <a:t>SUBSTITUTION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29" action="ppaction://hlinksldjump"/>
                        </a:rPr>
                        <a:t>FACTORISING (QUADRATICS)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0" action="ppaction://hlinksldjump"/>
                        </a:rPr>
                        <a:t>SIMULTANEOUS EQUATIONS LINEAR (ELIMINATION)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u="sng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Candara" panose="020E0502030303020204" pitchFamily="34" charset="0"/>
                          <a:hlinkClick r:id="rId31" action="ppaction://hlinksldjump"/>
                        </a:rPr>
                        <a:t>SURDS</a:t>
                      </a:r>
                      <a:endParaRPr lang="en-GB" sz="1600" u="sng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914244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2" action="ppaction://hlinksldjump"/>
                        </a:rPr>
                        <a:t>FACTORISING (DIFFERENCE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2" action="ppaction://hlinksldjump"/>
                        </a:rPr>
                        <a:t> OF TWO SQUARES)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3" action="ppaction://hlinksldjump"/>
                        </a:rPr>
                        <a:t>SIMULTANEOUS EQUATIONS (GRAPHICAL)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34" action="ppaction://hlinksldjump"/>
                        </a:rPr>
                        <a:t>TRANSFORMATIONS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34" action="ppaction://hlinksldjump"/>
                        </a:rPr>
                        <a:t> OF GRAPHS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  <a:p>
                      <a:pPr algn="ctr"/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1899114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ALGEBRAIC FRACTIONS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CHANGING THE SUBJECT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75839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COLLECTING LIKE TERMS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250987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COMPLETING THE SQUARE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697733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DIFFERENTIATION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5613245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(SINGLE)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560155"/>
      </p:ext>
    </p:extLst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(DOUBLE)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696877"/>
      </p:ext>
    </p:extLst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EXPANDING BRACKETS (TRIPLE)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0668406"/>
      </p:ext>
    </p:extLst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(BASIC)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738419"/>
      </p:ext>
    </p:extLst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FACTORISING QUADRATICS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0581311"/>
      </p:ext>
    </p:extLst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FACTORISING (DIFFERENCE OF TWO SQUARES)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319181"/>
      </p:ext>
    </p:extLst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FORMING EXPRESSIONS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974181"/>
      </p:ext>
    </p:extLst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FUNCTIONS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0512269"/>
      </p:ext>
    </p:extLst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INDICES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059249"/>
      </p:ext>
    </p:extLst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INEQUALITIES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6650373"/>
      </p:ext>
    </p:extLst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PROOF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973141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RATIO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305013"/>
      </p:ext>
    </p:extLst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QUADRATIC (+ OTHER) GRAPHS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4124505"/>
      </p:ext>
    </p:extLst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4480837"/>
      </p:ext>
    </p:extLst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SEQUENCES (QUADRATIC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309774"/>
      </p:ext>
    </p:extLst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(ELIMINATION)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76003" y="2252749"/>
            <a:ext cx="6591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Where elimination is the quicker option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9018957"/>
      </p:ext>
    </p:extLst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(GRAPHICAL)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4883813"/>
      </p:ext>
    </p:extLst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(QUADRATIC)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2309847"/>
      </p:ext>
    </p:extLst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b="1" dirty="0">
                <a:latin typeface="Candara" panose="020E0502030303020204" pitchFamily="34" charset="0"/>
              </a:rPr>
              <a:t>SIMULTANEOUS EQUATIONS LINEAR (SUBSTITUTION)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2083199"/>
      </p:ext>
    </p:extLst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(CUBIC + OTHER)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5571529"/>
      </p:ext>
    </p:extLst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+2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00329"/>
              </a:xfrm>
              <a:prstGeom prst="rect">
                <a:avLst/>
              </a:prstGeom>
              <a:blipFill>
                <a:blip r:embed="rId2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87438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5267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=27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=81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b="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=243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5267148"/>
              </a:xfrm>
              <a:prstGeom prst="rect">
                <a:avLst/>
              </a:prstGeom>
              <a:blipFill>
                <a:blip r:embed="rId2"/>
                <a:stretch>
                  <a:fillRect l="-2000" t="-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5267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8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US" sz="2400" b="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endParaRPr lang="en-US" sz="2400" dirty="0"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=32</m:t>
                      </m:r>
                    </m:oMath>
                  </m:oMathPara>
                </a14:m>
                <a:endParaRPr lang="en-US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5267148"/>
              </a:xfrm>
              <a:prstGeom prst="rect">
                <a:avLst/>
              </a:prstGeom>
              <a:blipFill>
                <a:blip r:embed="rId3"/>
                <a:stretch>
                  <a:fillRect l="-2000" t="-92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4571999" y="1239798"/>
                <a:ext cx="4572001" cy="489364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</m:t>
                      </m:r>
                      <m:r>
                        <a:rPr lang="en-US" sz="2400" b="0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89364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50387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=8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2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=54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893647"/>
              </a:xfrm>
              <a:prstGeom prst="rect">
                <a:avLst/>
              </a:prstGeom>
              <a:blipFill>
                <a:blip r:embed="rId2"/>
                <a:stretch>
                  <a:fillRect l="-2000" t="-99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=320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569660"/>
              </a:xfrm>
              <a:prstGeom prst="rect">
                <a:avLst/>
              </a:prstGeom>
              <a:blipFill>
                <a:blip r:embed="rId3"/>
                <a:stretch>
                  <a:fillRect l="-2000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8144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16</m:t>
                      </m:r>
                    </m:oMath>
                  </m:oMathPara>
                </a14:m>
                <a:endParaRPr lang="en-GB" sz="2400" dirty="0"/>
              </a:p>
              <a:p>
                <a:endParaRPr lang="en-GB" sz="2400" dirty="0"/>
              </a:p>
              <a:p>
                <a:endParaRPr lang="en-US" sz="2400" dirty="0"/>
              </a:p>
              <a:p>
                <a:endParaRPr lang="en-GB" sz="2400" dirty="0"/>
              </a:p>
              <a:p>
                <a:endParaRPr lang="en-GB" sz="24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3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768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524315"/>
              </a:xfrm>
              <a:prstGeom prst="rect">
                <a:avLst/>
              </a:prstGeom>
              <a:blipFill>
                <a:blip r:embed="rId2"/>
                <a:stretch>
                  <a:fillRect l="-2000" t="-10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Solve: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405</m:t>
                      </m:r>
                    </m:oMath>
                  </m:oMathPara>
                </a14:m>
                <a:endParaRPr lang="en-GB" sz="2400" dirty="0">
                  <a:latin typeface="Candara" panose="020E0502030303020204" pitchFamily="34" charset="0"/>
                </a:endParaRPr>
              </a:p>
              <a:p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0" y="454968"/>
                <a:ext cx="4572000" cy="1200329"/>
              </a:xfrm>
              <a:prstGeom prst="rect">
                <a:avLst/>
              </a:prstGeom>
              <a:blipFill>
                <a:blip r:embed="rId3"/>
                <a:stretch>
                  <a:fillRect l="-2000" t="-40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=±3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39798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5373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5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−2.5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≤2.5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does the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have only one solution?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r="-5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≤1.8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does the equation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have only one solution?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r="-533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073" y="2645664"/>
            <a:ext cx="3942475" cy="399897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0068" y="2643719"/>
            <a:ext cx="3276796" cy="40009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890846" y="1925598"/>
                <a:ext cx="325817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&lt;−0.4 ∪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&gt;0.4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846" y="1925598"/>
                <a:ext cx="32581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ECE9951-C8EA-47D5-AC06-32AE92A8FED9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7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652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−2.5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≤2.5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does the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have two solutions?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≤1.8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does the equation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have two solutions?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0068" y="2643719"/>
            <a:ext cx="3276796" cy="40009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890846" y="1925598"/>
                <a:ext cx="325817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=−0.4,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=0.4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846" y="1925598"/>
                <a:ext cx="32581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763" y="2623143"/>
            <a:ext cx="3942475" cy="399897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59F1E9-F36C-4CEB-86A9-54C28F0868E0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2236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b="0" dirty="0">
                    <a:latin typeface="Candara" panose="020E0502030303020204" pitchFamily="34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−2.5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≤2.5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does the equation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b="0" dirty="0">
                    <a:latin typeface="Candara" panose="020E0502030303020204" pitchFamily="34" charset="0"/>
                  </a:rPr>
                  <a:t> have three solutions?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5017" y="448271"/>
                <a:ext cx="4572000" cy="1938992"/>
              </a:xfrm>
              <a:prstGeom prst="rect">
                <a:avLst/>
              </a:prstGeom>
              <a:blipFill>
                <a:blip r:embed="rId2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The diagram shows the graph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for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1.8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4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≤1.8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. </a:t>
                </a:r>
              </a:p>
              <a:p>
                <a:r>
                  <a:rPr lang="en-US" sz="2400" dirty="0">
                    <a:latin typeface="Candara" panose="020E0502030303020204" pitchFamily="34" charset="0"/>
                  </a:rPr>
                  <a:t>For what values of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does the equation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 have three solutions?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938992"/>
              </a:xfrm>
              <a:prstGeom prst="rect">
                <a:avLst/>
              </a:prstGeom>
              <a:blipFill>
                <a:blip r:embed="rId3"/>
                <a:stretch>
                  <a:fillRect l="-2000" t="-2516" b="-62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073" y="2645664"/>
            <a:ext cx="3942475" cy="399897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890846" y="1925598"/>
                <a:ext cx="3258173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−0.4&lt;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&lt;0.4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90846" y="1925598"/>
                <a:ext cx="3258173" cy="46166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60068" y="2643719"/>
            <a:ext cx="3276796" cy="400092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F73B5E9-C185-4A7E-BA04-50EE887BFE4B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Graphs used with permission from DESMOS: </a:t>
            </a:r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  <a:hlinkClick r:id="rId8"/>
              </a:rPr>
              <a:t>https://www.desmos.com/</a:t>
            </a:r>
            <a:endParaRPr lang="en-GB" sz="2400" dirty="0">
              <a:latin typeface="Arial" panose="020B0604020202020204" pitchFamily="34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341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5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(LINEAR)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5590673"/>
      </p:ext>
    </p:extLst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4732614"/>
      </p:ext>
    </p:extLst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(QUADRATICS HIDDEN)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98776462"/>
      </p:ext>
    </p:extLst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SOLVING EQUATIONS (WITH SQUARES)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5650748"/>
      </p:ext>
    </p:extLst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STRAIGHT LINE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8731782"/>
      </p:ext>
    </p:extLst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SUBSTITUTION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2893089"/>
      </p:ext>
    </p:extLst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SURDS (most in number)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7862220"/>
      </p:ext>
    </p:extLst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b="1" dirty="0">
                <a:latin typeface="Candara" panose="020E0502030303020204" pitchFamily="34" charset="0"/>
              </a:rPr>
              <a:t>TRANSFORMATIONS OF GRAPHS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45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4800</TotalTime>
  <Words>31580</Words>
  <Application>Microsoft Office PowerPoint</Application>
  <PresentationFormat>On-screen Show (4:3)</PresentationFormat>
  <Paragraphs>10092</Paragraphs>
  <Slides>700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700</vt:i4>
      </vt:variant>
    </vt:vector>
  </HeadingPairs>
  <TitlesOfParts>
    <vt:vector size="707" baseType="lpstr">
      <vt:lpstr>Arial</vt:lpstr>
      <vt:lpstr>Calibri</vt:lpstr>
      <vt:lpstr>Calibri Light</vt:lpstr>
      <vt:lpstr>Cambria Math</vt:lpstr>
      <vt:lpstr>Candara</vt:lpstr>
      <vt:lpstr>Tinos</vt:lpstr>
      <vt:lpstr>Office Theme</vt:lpstr>
      <vt:lpstr>PowerPoint Presentation</vt:lpstr>
      <vt:lpstr>PowerPoint Presentation</vt:lpstr>
      <vt:lpstr>ALGEBRA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340</cp:revision>
  <dcterms:created xsi:type="dcterms:W3CDTF">2020-05-18T02:11:06Z</dcterms:created>
  <dcterms:modified xsi:type="dcterms:W3CDTF">2020-08-31T15:54:12Z</dcterms:modified>
</cp:coreProperties>
</file>