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0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68.xml" ContentType="application/vnd.openxmlformats-officedocument.presentationml.slide+xml"/>
  <Override PartName="/ppt/slides/slide178.xml" ContentType="application/vnd.openxmlformats-officedocument.presentationml.slide+xml"/>
  <Override PartName="/ppt/slides/slide188.xml" ContentType="application/vnd.openxmlformats-officedocument.presentationml.slide+xml"/>
  <Override PartName="/ppt/slides/slide201.xml" ContentType="application/vnd.openxmlformats-officedocument.presentationml.slide+xml"/>
  <Override PartName="/ppt/slides/slide213.xml" ContentType="application/vnd.openxmlformats-officedocument.presentationml.slide+xml"/>
  <Override PartName="/ppt/slides/slide217.xml" ContentType="application/vnd.openxmlformats-officedocument.presentationml.slide+xml"/>
  <Override PartName="/ppt/slides/slide256.xml" ContentType="application/vnd.openxmlformats-officedocument.presentationml.slide+xml"/>
  <Override PartName="/ppt/slides/slide3.xml" ContentType="application/vnd.openxmlformats-officedocument.presentationml.slide+xml"/>
  <Override PartName="/ppt/slides/slide349.xml" ContentType="application/vnd.openxmlformats-officedocument.presentationml.slide+xml"/>
  <Override PartName="/ppt/slides/slide398.xml" ContentType="application/vnd.openxmlformats-officedocument.presentationml.slide+xml"/>
  <Override PartName="/ppt/slides/slide4.xml" ContentType="application/vnd.openxmlformats-officedocument.presentationml.slide+xml"/>
  <Override PartName="/ppt/slides/slide408.xml" ContentType="application/vnd.openxmlformats-officedocument.presentationml.slide+xml"/>
  <Override PartName="/ppt/slides/slide411.xml" ContentType="application/vnd.openxmlformats-officedocument.presentationml.slide+xml"/>
  <Override PartName="/ppt/slides/slide429.xml" ContentType="application/vnd.openxmlformats-officedocument.presentationml.slide+xml"/>
  <Override PartName="/ppt/slides/slide450.xml" ContentType="application/vnd.openxmlformats-officedocument.presentationml.slide+xml"/>
  <Override PartName="/ppt/slides/slide464.xml" ContentType="application/vnd.openxmlformats-officedocument.presentationml.slide+xml"/>
  <Override PartName="/ppt/slides/slide47.xml" ContentType="application/vnd.openxmlformats-officedocument.presentationml.slide+xml"/>
  <Override PartName="/ppt/slides/slide486.xml" ContentType="application/vnd.openxmlformats-officedocument.presentationml.slide+xml"/>
  <Override PartName="/ppt/slides/slide496.xml" ContentType="application/vnd.openxmlformats-officedocument.presentationml.slide+xml"/>
  <Override PartName="/ppt/slides/slide503.xml" ContentType="application/vnd.openxmlformats-officedocument.presentationml.slide+xml"/>
  <Override PartName="/ppt/slides/slide511.xml" ContentType="application/vnd.openxmlformats-officedocument.presentationml.slide+xml"/>
  <Override PartName="/ppt/slides/slide519.xml" ContentType="application/vnd.openxmlformats-officedocument.presentationml.slide+xml"/>
  <Override PartName="/ppt/slides/slide568.xml" ContentType="application/vnd.openxmlformats-officedocument.presentationml.slide+xml"/>
  <Override PartName="/ppt/slides/slide602.xml" ContentType="application/vnd.openxmlformats-officedocument.presentationml.slide+xml"/>
  <Override PartName="/ppt/slides/slide609.xml" ContentType="application/vnd.openxmlformats-officedocument.presentationml.slide+xml"/>
  <Override PartName="/ppt/slides/slide617.xml" ContentType="application/vnd.openxmlformats-officedocument.presentationml.slide+xml"/>
  <Override PartName="/ppt/slides/slide663.xml" ContentType="application/vnd.openxmlformats-officedocument.presentationml.slide+xml"/>
  <Override PartName="/ppt/slides/slide677.xml" ContentType="application/vnd.openxmlformats-officedocument.presentationml.slide+xml"/>
  <Override PartName="/ppt/slides/slide684.xml" ContentType="application/vnd.openxmlformats-officedocument.presentationml.slide+xml"/>
  <Override PartName="/ppt/slides/slide83.xml" ContentType="application/vnd.openxmlformats-officedocument.presentationml.slide+xml"/>
  <Override PartName="/ppt/slides/slide9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02"/>
  </p:notesMasterIdLst>
  <p:handoutMasterIdLst>
    <p:handoutMasterId r:id="rId703"/>
  </p:handoutMasterIdLst>
  <p:sldIdLst>
    <p:sldId id="1000" r:id="rId140"/>
    <p:sldId id="1145" r:id="rId141"/>
    <p:sldId id="1146" r:id="rId142"/>
    <p:sldId id="1147" r:id="rId143"/>
    <p:sldId id="1148" r:id="rId144"/>
    <p:sldId id="1149" r:id="rId145"/>
    <p:sldId id="1150" r:id="rId146"/>
    <p:sldId id="1151" r:id="rId147"/>
    <p:sldId id="1152" r:id="rId148"/>
    <p:sldId id="1153" r:id="rId149"/>
    <p:sldId id="1154" r:id="rId150"/>
    <p:sldId id="1155" r:id="rId15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623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94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936" y="66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40" Type="http://schemas.openxmlformats.org/officeDocument/2006/relationships/slide" Target="slides/slide139.xml"/><Relationship Id="rId141" Type="http://schemas.openxmlformats.org/officeDocument/2006/relationships/slide" Target="slides/slide140.xml"/><Relationship Id="rId142" Type="http://schemas.openxmlformats.org/officeDocument/2006/relationships/slide" Target="slides/slide141.xml"/><Relationship Id="rId143" Type="http://schemas.openxmlformats.org/officeDocument/2006/relationships/slide" Target="slides/slide142.xml"/><Relationship Id="rId144" Type="http://schemas.openxmlformats.org/officeDocument/2006/relationships/slide" Target="slides/slide143.xml"/><Relationship Id="rId145" Type="http://schemas.openxmlformats.org/officeDocument/2006/relationships/slide" Target="slides/slide144.xml"/><Relationship Id="rId146" Type="http://schemas.openxmlformats.org/officeDocument/2006/relationships/slide" Target="slides/slide145.xml"/><Relationship Id="rId147" Type="http://schemas.openxmlformats.org/officeDocument/2006/relationships/slide" Target="slides/slide146.xml"/><Relationship Id="rId148" Type="http://schemas.openxmlformats.org/officeDocument/2006/relationships/slide" Target="slides/slide147.xml"/><Relationship Id="rId149" Type="http://schemas.openxmlformats.org/officeDocument/2006/relationships/slide" Target="slides/slide148.xml"/><Relationship Id="rId150" Type="http://schemas.openxmlformats.org/officeDocument/2006/relationships/slide" Target="slides/slide149.xml"/><Relationship Id="rId151" Type="http://schemas.openxmlformats.org/officeDocument/2006/relationships/slide" Target="slides/slide150.xml"/><Relationship Id="rId702" Type="http://schemas.openxmlformats.org/officeDocument/2006/relationships/notesMaster" Target="notesMasters/notesMaster1.xml"/><Relationship Id="rId703" Type="http://schemas.openxmlformats.org/officeDocument/2006/relationships/handoutMaster" Target="handoutMasters/handoutMaster1.xml"/><Relationship Id="rId704" Type="http://schemas.openxmlformats.org/officeDocument/2006/relationships/presProps" Target="presProps.xml"/><Relationship Id="rId705" Type="http://schemas.openxmlformats.org/officeDocument/2006/relationships/viewProps" Target="viewProps.xml"/><Relationship Id="rId706" Type="http://schemas.openxmlformats.org/officeDocument/2006/relationships/theme" Target="theme/theme1.xml"/><Relationship Id="rId707" Type="http://schemas.openxmlformats.org/officeDocument/2006/relationships/tableStyles" Target="tableStyles.xml"/></Relationships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E46472-3B53-4C41-9CE7-4AA81C455DF9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0BF8F7-F567-42EA-AB37-2B19A8E54B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1212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F719AC-94F7-499F-A602-AA6055162636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BF47B2-D77C-4DDA-BB43-A967ADFE2D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05062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6465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4881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8494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4924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9590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8284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9014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2233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9648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6651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63904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527222"/>
          </a:xfrm>
          <a:prstGeom prst="rect">
            <a:avLst/>
          </a:prstGeom>
        </p:spPr>
        <p:txBody>
          <a:bodyPr/>
          <a:lstStyle>
            <a:lvl1pPr algn="ctr">
              <a:defRPr sz="2400" b="1">
                <a:latin typeface="Candara" panose="020E05020303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1170307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3149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4.xml"/><Relationship Id="rId3" Type="http://schemas.openxmlformats.org/officeDocument/2006/relationships/slide" Target="slide213.xml"/><Relationship Id="rId4" Type="http://schemas.openxmlformats.org/officeDocument/2006/relationships/slide" Target="slide496.xml"/><Relationship Id="rId5" Type="http://schemas.openxmlformats.org/officeDocument/2006/relationships/slide" Target="slide47.xml"/><Relationship Id="rId6" Type="http://schemas.openxmlformats.org/officeDocument/2006/relationships/slide" Target="slide217.xml"/><Relationship Id="rId7" Type="http://schemas.openxmlformats.org/officeDocument/2006/relationships/slide" Target="slide503.xml"/><Relationship Id="rId8" Type="http://schemas.openxmlformats.org/officeDocument/2006/relationships/slide" Target="slide83.xml"/><Relationship Id="rId9" Type="http://schemas.openxmlformats.org/officeDocument/2006/relationships/slide" Target="slide256.xml"/><Relationship Id="rId10" Type="http://schemas.openxmlformats.org/officeDocument/2006/relationships/slide" Target="slide511.xml"/><Relationship Id="rId11" Type="http://schemas.openxmlformats.org/officeDocument/2006/relationships/slide" Target="slide92.xml"/><Relationship Id="rId12" Type="http://schemas.openxmlformats.org/officeDocument/2006/relationships/slide" Target="slide349.xml"/><Relationship Id="rId13" Type="http://schemas.openxmlformats.org/officeDocument/2006/relationships/slide" Target="slide519.xml"/><Relationship Id="rId14" Type="http://schemas.openxmlformats.org/officeDocument/2006/relationships/slide" Target="slide108.xml"/><Relationship Id="rId15" Type="http://schemas.openxmlformats.org/officeDocument/2006/relationships/slide" Target="slide398.xml"/><Relationship Id="rId16" Type="http://schemas.openxmlformats.org/officeDocument/2006/relationships/slide" Target="slide568.xml"/><Relationship Id="rId17" Type="http://schemas.openxmlformats.org/officeDocument/2006/relationships/slide" Target="slide139.xml"/><Relationship Id="rId18" Type="http://schemas.openxmlformats.org/officeDocument/2006/relationships/slide" Target="slide408.xml"/><Relationship Id="rId19" Type="http://schemas.openxmlformats.org/officeDocument/2006/relationships/slide" Target="slide602.xml"/><Relationship Id="rId20" Type="http://schemas.openxmlformats.org/officeDocument/2006/relationships/slide" Target="slide151.xml"/><Relationship Id="rId21" Type="http://schemas.openxmlformats.org/officeDocument/2006/relationships/slide" Target="slide411.xml"/><Relationship Id="rId22" Type="http://schemas.openxmlformats.org/officeDocument/2006/relationships/slide" Target="slide609.xml"/><Relationship Id="rId23" Type="http://schemas.openxmlformats.org/officeDocument/2006/relationships/slide" Target="slide168.xml"/><Relationship Id="rId24" Type="http://schemas.openxmlformats.org/officeDocument/2006/relationships/slide" Target="slide429.xml"/><Relationship Id="rId25" Type="http://schemas.openxmlformats.org/officeDocument/2006/relationships/slide" Target="slide617.xml"/><Relationship Id="rId26" Type="http://schemas.openxmlformats.org/officeDocument/2006/relationships/slide" Target="slide178.xml"/><Relationship Id="rId27" Type="http://schemas.openxmlformats.org/officeDocument/2006/relationships/slide" Target="slide450.xml"/><Relationship Id="rId28" Type="http://schemas.openxmlformats.org/officeDocument/2006/relationships/slide" Target="slide663.xml"/><Relationship Id="rId29" Type="http://schemas.openxmlformats.org/officeDocument/2006/relationships/slide" Target="slide188.xml"/><Relationship Id="rId30" Type="http://schemas.openxmlformats.org/officeDocument/2006/relationships/slide" Target="slide464.xml"/><Relationship Id="rId31" Type="http://schemas.openxmlformats.org/officeDocument/2006/relationships/slide" Target="slide677.xml"/><Relationship Id="rId32" Type="http://schemas.openxmlformats.org/officeDocument/2006/relationships/slide" Target="slide201.xml"/><Relationship Id="rId33" Type="http://schemas.openxmlformats.org/officeDocument/2006/relationships/slide" Target="slide486.xml"/><Relationship Id="rId34" Type="http://schemas.openxmlformats.org/officeDocument/2006/relationships/slide" Target="slide684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50.png"/><Relationship Id="rId3" Type="http://schemas.openxmlformats.org/officeDocument/2006/relationships/image" Target="../media/image560.png"/><Relationship Id="rId4" Type="http://schemas.openxmlformats.org/officeDocument/2006/relationships/image" Target="../media/image139.png"/></Relationships>
</file>

<file path=ppt/slides/_rels/slide1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70.png"/><Relationship Id="rId3" Type="http://schemas.openxmlformats.org/officeDocument/2006/relationships/image" Target="../media/image580.png"/><Relationship Id="rId4" Type="http://schemas.openxmlformats.org/officeDocument/2006/relationships/image" Target="../media/image140.png"/></Relationships>
</file>

<file path=ppt/slides/_rels/slide1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90.png"/><Relationship Id="rId3" Type="http://schemas.openxmlformats.org/officeDocument/2006/relationships/image" Target="../media/image600.png"/><Relationship Id="rId4" Type="http://schemas.openxmlformats.org/officeDocument/2006/relationships/image" Target="../media/image141.png"/><Relationship Id="rId5" Type="http://schemas.openxmlformats.org/officeDocument/2006/relationships/image" Target="../media/image142.png"/></Relationships>
</file>

<file path=ppt/slides/_rels/slide1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10.png"/><Relationship Id="rId3" Type="http://schemas.openxmlformats.org/officeDocument/2006/relationships/image" Target="../media/image620.png"/><Relationship Id="rId4" Type="http://schemas.openxmlformats.org/officeDocument/2006/relationships/image" Target="../media/image143.png"/><Relationship Id="rId5" Type="http://schemas.openxmlformats.org/officeDocument/2006/relationships/image" Target="../media/image144.png"/><Relationship Id="rId6" Type="http://schemas.openxmlformats.org/officeDocument/2006/relationships/image" Target="../media/image145.png"/></Relationships>
</file>

<file path=ppt/slides/_rels/slide1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30.png"/><Relationship Id="rId3" Type="http://schemas.openxmlformats.org/officeDocument/2006/relationships/image" Target="../media/image640.png"/><Relationship Id="rId4" Type="http://schemas.openxmlformats.org/officeDocument/2006/relationships/image" Target="../media/image146.png"/></Relationships>
</file>

<file path=ppt/slides/_rels/slide1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47.png"/><Relationship Id="rId3" Type="http://schemas.openxmlformats.org/officeDocument/2006/relationships/image" Target="../media/image148.png"/><Relationship Id="rId4" Type="http://schemas.openxmlformats.org/officeDocument/2006/relationships/image" Target="../media/image149.png"/><Relationship Id="rId5" Type="http://schemas.openxmlformats.org/officeDocument/2006/relationships/image" Target="../media/image150.png"/><Relationship Id="rId6" Type="http://schemas.openxmlformats.org/officeDocument/2006/relationships/image" Target="../media/image151.png"/></Relationships>
</file>

<file path=ppt/slides/_rels/slide1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52.png"/><Relationship Id="rId3" Type="http://schemas.openxmlformats.org/officeDocument/2006/relationships/image" Target="../media/image153.png"/><Relationship Id="rId4" Type="http://schemas.openxmlformats.org/officeDocument/2006/relationships/image" Target="../media/image154.png"/></Relationships>
</file>

<file path=ppt/slides/_rels/slide1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55.png"/><Relationship Id="rId3" Type="http://schemas.openxmlformats.org/officeDocument/2006/relationships/image" Target="../media/image156.png"/><Relationship Id="rId4" Type="http://schemas.openxmlformats.org/officeDocument/2006/relationships/image" Target="../media/image157.png"/></Relationships>
</file>

<file path=ppt/slides/_rels/slide1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80.png"/><Relationship Id="rId3" Type="http://schemas.openxmlformats.org/officeDocument/2006/relationships/image" Target="../media/image690.png"/><Relationship Id="rId4" Type="http://schemas.openxmlformats.org/officeDocument/2006/relationships/image" Target="../media/image158.png"/></Relationships>
</file>

<file path=ppt/slides/_rels/slide1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00.png"/><Relationship Id="rId3" Type="http://schemas.openxmlformats.org/officeDocument/2006/relationships/image" Target="../media/image710.png"/><Relationship Id="rId4" Type="http://schemas.openxmlformats.org/officeDocument/2006/relationships/image" Target="../media/image159.png"/></Relationships>
</file>

<file path=ppt/slides/_rels/slide1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20.png"/><Relationship Id="rId3" Type="http://schemas.openxmlformats.org/officeDocument/2006/relationships/image" Target="../media/image730.png"/><Relationship Id="rId4" Type="http://schemas.openxmlformats.org/officeDocument/2006/relationships/image" Target="../media/image160.png"/></Relationships>
</file>

<file path=ppt/slides/_rels/slide1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0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9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5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5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5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5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0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ALGEBRA (GCSE / IGCSE)</a:t>
            </a:r>
            <a:endParaRPr lang="en-GB" sz="32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6674634"/>
              </p:ext>
            </p:extLst>
          </p:nvPr>
        </p:nvGraphicFramePr>
        <p:xfrm>
          <a:off x="0" y="681145"/>
          <a:ext cx="9144000" cy="6154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3296919341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1064836235"/>
                    </a:ext>
                  </a:extLst>
                </a:gridCol>
              </a:tblGrid>
              <a:tr h="45239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2" action="ppaction://hlinksldjump"/>
                        </a:rPr>
                        <a:t>ALGEBRAIC FRACTIONS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3" action="ppaction://hlinksldjump"/>
                        </a:rPr>
                        <a:t>FORMING EXPRESSIONS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4" action="ppaction://hlinksldjump"/>
                        </a:rPr>
                        <a:t>SIMULTANEOUS EQUATIONS (QUADRATIC)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5" action="ppaction://hlinksldjump"/>
                        </a:rPr>
                        <a:t>CHANGING THE SUBJECT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6" action="ppaction://hlinksldjump"/>
                        </a:rPr>
                        <a:t>FUNCTIONS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7" action="ppaction://hlinksldjump"/>
                        </a:rPr>
                        <a:t>SIMULTANEOUS EQUATIONS LINEAR (SUBSTITUTION)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3592759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8" action="ppaction://hlinksldjump"/>
                        </a:rPr>
                        <a:t>COLLECTING LIKE TERMS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9" action="ppaction://hlinksldjump"/>
                        </a:rPr>
                        <a:t>INDICES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10" action="ppaction://hlinksldjump"/>
                        </a:rPr>
                        <a:t>SOLVING EQUATIONS (CUBIC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10" action="ppaction://hlinksldjump"/>
                        </a:rPr>
                        <a:t> + OTHER</a:t>
                      </a:r>
                      <a:r>
                        <a:rPr lang="en-US" sz="1600" dirty="0">
                          <a:latin typeface="Candara" panose="020E0502030303020204" pitchFamily="34" charset="0"/>
                          <a:hlinkClick r:id="rId10" action="ppaction://hlinksldjump"/>
                        </a:rPr>
                        <a:t>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98063191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1" action="ppaction://hlinksldjump"/>
                        </a:rPr>
                        <a:t>COMPLETING THE SQUARE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2" action="ppaction://hlinksldjump"/>
                        </a:rPr>
                        <a:t>INEQUALITIES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13" action="ppaction://hlinksldjump"/>
                        </a:rPr>
                        <a:t>SOLVING EQUATIONS (LINEAR)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04700999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4" action="ppaction://hlinksldjump"/>
                        </a:rPr>
                        <a:t>DIFFERENTIATION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5" action="ppaction://hlinksldjump"/>
                        </a:rPr>
                        <a:t>PROOF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16" action="ppaction://hlinksldjump"/>
                        </a:rPr>
                        <a:t>SOLVING EQUATIONS (QUADRATIC)</a:t>
                      </a:r>
                      <a:endParaRPr lang="en-US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960935130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7" action="ppaction://hlinksldjump"/>
                        </a:rPr>
                        <a:t>EXPANDING BRACKETS (SINGLE)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8" action="ppaction://hlinksldjump"/>
                        </a:rPr>
                        <a:t>RATIO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19" action="ppaction://hlinksldjump"/>
                        </a:rPr>
                        <a:t>SOLVING EQUATIONS (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19" action="ppaction://hlinksldjump"/>
                        </a:rPr>
                        <a:t>QUADRATICS HIDDEN)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368824193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20" action="ppaction://hlinksldjump"/>
                        </a:rPr>
                        <a:t>EXPANDING BRACKETS (DOUBLE)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21" action="ppaction://hlinksldjump"/>
                        </a:rPr>
                        <a:t>QUADRATIC (+ OTHER) GRAPHS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22" action="ppaction://hlinksldjump"/>
                        </a:rPr>
                        <a:t>SOLVING EQUATIONS (WITH SQUARES) 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669074653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23" action="ppaction://hlinksldjump"/>
                        </a:rPr>
                        <a:t>EXPANDING BRACKETS (TRIPLE)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24" action="ppaction://hlinksldjump"/>
                        </a:rPr>
                        <a:t>SEQUENCES (LINEAR)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25" action="ppaction://hlinksldjump"/>
                        </a:rPr>
                        <a:t>STRAIGHT LINE GRAPHS</a:t>
                      </a:r>
                      <a:endParaRPr lang="en-US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572423761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26" action="ppaction://hlinksldjump"/>
                        </a:rPr>
                        <a:t>FACTORISING (BASIC)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27" action="ppaction://hlinksldjump"/>
                        </a:rPr>
                        <a:t>SEQUENCES (QUADRATIC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27" action="ppaction://hlinksldjump"/>
                        </a:rPr>
                        <a:t> + OTHER</a:t>
                      </a:r>
                      <a:r>
                        <a:rPr lang="en-US" sz="1600" dirty="0">
                          <a:latin typeface="Candara" panose="020E0502030303020204" pitchFamily="34" charset="0"/>
                          <a:hlinkClick r:id="rId27" action="ppaction://hlinksldjump"/>
                        </a:rPr>
                        <a:t>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28" action="ppaction://hlinksldjump"/>
                        </a:rPr>
                        <a:t>SUBSTITUTION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65154193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29" action="ppaction://hlinksldjump"/>
                        </a:rPr>
                        <a:t>FACTORISING (QUADRATICS)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30" action="ppaction://hlinksldjump"/>
                        </a:rPr>
                        <a:t>SIMULTANEOUS EQUATIONS LINEAR (ELIMINATION)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u="sng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ndara" panose="020E0502030303020204" pitchFamily="34" charset="0"/>
                          <a:hlinkClick r:id="rId31" action="ppaction://hlinksldjump"/>
                        </a:rPr>
                        <a:t>SURDS</a:t>
                      </a:r>
                      <a:endParaRPr lang="en-GB" sz="1600" u="sng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39142441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32" action="ppaction://hlinksldjump"/>
                        </a:rPr>
                        <a:t>FACTORISING (DIFFERENCE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32" action="ppaction://hlinksldjump"/>
                        </a:rPr>
                        <a:t> OF TWO SQUARES)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33" action="ppaction://hlinksldjump"/>
                        </a:rPr>
                        <a:t>SIMULTANEOUS EQUATIONS (GRAPHICAL)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  <a:p>
                      <a:pPr algn="ctr"/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34" action="ppaction://hlinksldjump"/>
                        </a:rPr>
                        <a:t>TRANSFORMATIONS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34" action="ppaction://hlinksldjump"/>
                        </a:rPr>
                        <a:t> OF GRAPHS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  <a:p>
                      <a:pPr algn="ctr"/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1899114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63548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ALGEBRAIC FRACTIONS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018157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CHANGING THE SUBJECT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7758399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COLLECTING LIKE TERMS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250987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COMPLETING THE SQUARE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0697733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DIFFERENTIATION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5613245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EXPANDING BRACKETS (SINGLE)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3560155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693920" cy="52629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Expand: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2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+4</m:t>
                          </m:r>
                        </m:e>
                      </m:d>
                    </m:oMath>
                  </m:oMathPara>
                </a14:m>
                <a:endParaRPr lang="en-US" sz="2400" b="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endParaRPr lang="en-US" sz="2400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2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+4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</m:oMath>
                  </m:oMathPara>
                </a14:m>
                <a:endParaRPr lang="en-US" sz="2400" b="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endParaRPr lang="en-US" sz="2400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2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+4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z</m:t>
                          </m:r>
                        </m:e>
                      </m:d>
                    </m:oMath>
                  </m:oMathPara>
                </a14:m>
                <a:endParaRPr lang="en-US" sz="2400" b="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2(3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+4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+5)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693920" cy="5262979"/>
              </a:xfrm>
              <a:prstGeom prst="rect">
                <a:avLst/>
              </a:prstGeom>
              <a:blipFill>
                <a:blip r:embed="rId2"/>
                <a:stretch>
                  <a:fillRect l="-1948" t="-927" b="-69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Expand: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(4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+1)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 b="-95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279268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20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+15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+10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+5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79268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76106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693920" cy="52629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Expand: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1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+3</m:t>
                          </m:r>
                        </m:e>
                      </m:d>
                    </m:oMath>
                  </m:oMathPara>
                </a14:m>
                <a:endParaRPr lang="en-US" sz="2400" b="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+3</m:t>
                          </m:r>
                        </m:e>
                      </m:d>
                    </m:oMath>
                  </m:oMathPara>
                </a14:m>
                <a:endParaRPr lang="en-US" sz="2400" b="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2−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+3</m:t>
                          </m:r>
                        </m:e>
                      </m:d>
                    </m:oMath>
                  </m:oMathPara>
                </a14:m>
                <a:endParaRPr lang="en-US" sz="2400" b="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2−(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+3)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693920" cy="5262979"/>
              </a:xfrm>
              <a:prstGeom prst="rect">
                <a:avLst/>
              </a:prstGeom>
              <a:blipFill>
                <a:blip r:embed="rId2"/>
                <a:stretch>
                  <a:fillRect l="-1948" t="-927" b="-69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Expand: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+7−(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+2)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 b="-95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279268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+5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79268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29240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693920" cy="52629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Expand:</a:t>
                </a:r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−3</m:t>
                          </m:r>
                        </m:e>
                      </m:d>
                    </m:oMath>
                  </m:oMathPara>
                </a14:m>
                <a:endParaRPr lang="en-US" sz="2400" b="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−3</m:t>
                          </m:r>
                        </m:e>
                      </m:d>
                    </m:oMath>
                  </m:oMathPara>
                </a14:m>
                <a:endParaRPr lang="en-US" sz="2400" b="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5−(−2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−3)</m:t>
                      </m:r>
                    </m:oMath>
                  </m:oMathPara>
                </a14:m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5−(−3−2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693920" cy="5262979"/>
              </a:xfrm>
              <a:prstGeom prst="rect">
                <a:avLst/>
              </a:prstGeom>
              <a:blipFill>
                <a:blip r:embed="rId2"/>
                <a:stretch>
                  <a:fillRect l="-1948" t="-927" b="-69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Expand: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−(5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−2)</m:t>
                      </m:r>
                    </m:oMath>
                  </m:oMathPara>
                </a14:m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8−(−4−3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2677656"/>
              </a:xfrm>
              <a:prstGeom prst="rect">
                <a:avLst/>
              </a:prstGeom>
              <a:blipFill>
                <a:blip r:embed="rId3"/>
                <a:stretch>
                  <a:fillRect l="-2000" t="-1822" b="-22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279268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9−5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79268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4571998" y="3088689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12+3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8" y="3088689"/>
                <a:ext cx="4572001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52670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693920" cy="56323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Expand:</a:t>
                </a:r>
              </a:p>
              <a:p>
                <a:endParaRPr lang="en-US" sz="2400" b="0" i="1" dirty="0">
                  <a:latin typeface="Cambria Math" panose="02040503050406030204" pitchFamily="18" charset="0"/>
                </a:endParaRPr>
              </a:p>
              <a:p>
                <a:r>
                  <a:rPr lang="en-US" sz="2400" i="1" dirty="0">
                    <a:latin typeface="Cambria Math" panose="02040503050406030204" pitchFamily="18" charset="0"/>
                  </a:rPr>
                  <a:t>        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2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+5</m:t>
                        </m:r>
                      </m:e>
                    </m:d>
                  </m:oMath>
                </a14:m>
                <a:r>
                  <a:rPr lang="en-US" sz="2400" b="0" dirty="0"/>
                  <a:t>	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2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+5</m:t>
                        </m:r>
                      </m:e>
                    </m:d>
                  </m:oMath>
                </a14:m>
                <a:endParaRPr lang="en-US" sz="2400" b="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r>
                  <a:rPr lang="en-US" sz="2400" dirty="0"/>
                  <a:t>        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2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−5</m:t>
                        </m:r>
                      </m:e>
                    </m:d>
                  </m:oMath>
                </a14:m>
                <a:r>
                  <a:rPr lang="en-US" sz="2400" b="0" dirty="0"/>
                  <a:t>	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−2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−5</m:t>
                        </m:r>
                      </m:e>
                    </m:d>
                  </m:oMath>
                </a14:m>
                <a:endParaRPr lang="en-US" sz="2400" b="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r>
                  <a:rPr lang="en-US" sz="2400" dirty="0"/>
                  <a:t>        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2(−3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−5)</m:t>
                    </m:r>
                  </m:oMath>
                </a14:m>
                <a:r>
                  <a:rPr lang="en-US" sz="2400" b="0" dirty="0"/>
                  <a:t>	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−2(−3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−5)</m:t>
                    </m:r>
                  </m:oMath>
                </a14:m>
                <a:endParaRPr lang="en-US" sz="2400" b="0" dirty="0"/>
              </a:p>
              <a:p>
                <a:endParaRPr lang="en-US" sz="240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r>
                  <a:rPr lang="en-US" sz="2400" b="0" dirty="0"/>
                  <a:t>	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2(5−3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b="0" dirty="0"/>
                  <a:t>	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−2(5−3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400" b="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693920" cy="5632311"/>
              </a:xfrm>
              <a:prstGeom prst="rect">
                <a:avLst/>
              </a:prstGeom>
              <a:blipFill>
                <a:blip r:embed="rId2"/>
                <a:stretch>
                  <a:fillRect l="-1948" t="-866" r="-649" b="-54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41549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Expand: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5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−3</m:t>
                          </m:r>
                        </m:e>
                      </m:d>
                    </m:oMath>
                  </m:oMathPara>
                </a14:m>
                <a:endParaRPr lang="en-US" sz="2400" b="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−3(5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−2)</m:t>
                      </m:r>
                    </m:oMath>
                  </m:oMathPara>
                </a14:m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−3(5+2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4154984"/>
              </a:xfrm>
              <a:prstGeom prst="rect">
                <a:avLst/>
              </a:prstGeom>
              <a:blipFill>
                <a:blip r:embed="rId3"/>
                <a:stretch>
                  <a:fillRect l="-2000" t="-1175" b="-11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279268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10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−15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79268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4571998" y="3042522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−15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+6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8" y="3042522"/>
                <a:ext cx="4572001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4571999" y="4603255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−15−6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4603255"/>
                <a:ext cx="4572001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43344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</p:bld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693920" cy="37856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Expand: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+5</m:t>
                          </m:r>
                        </m:e>
                      </m:d>
                    </m:oMath>
                  </m:oMathPara>
                </a14:m>
                <a:endParaRPr lang="en-US" sz="2400" b="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−5</m:t>
                          </m:r>
                        </m:e>
                      </m:d>
                    </m:oMath>
                  </m:oMathPara>
                </a14:m>
                <a:endParaRPr lang="en-US" sz="2400" b="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−5</m:t>
                          </m:r>
                        </m:e>
                      </m:d>
                    </m:oMath>
                  </m:oMathPara>
                </a14:m>
                <a:endParaRPr lang="en-US" sz="2400" b="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693920" cy="3785652"/>
              </a:xfrm>
              <a:prstGeom prst="rect">
                <a:avLst/>
              </a:prstGeom>
              <a:blipFill>
                <a:blip r:embed="rId2"/>
                <a:stretch>
                  <a:fillRect l="-1948" t="-128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Expand: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(3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−2)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 b="-95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279268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15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−10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79268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53540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5243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Expand: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2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+5</m:t>
                          </m:r>
                        </m:e>
                      </m:d>
                    </m:oMath>
                  </m:oMathPara>
                </a14:m>
                <a:endParaRPr lang="en-US" sz="2400" b="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2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+5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</m:oMath>
                  </m:oMathPara>
                </a14:m>
                <a:endParaRPr lang="en-US" sz="2400" b="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+5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</m:oMath>
                  </m:oMathPara>
                </a14:m>
                <a:endParaRPr lang="en-US" sz="2400" b="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524315"/>
              </a:xfrm>
              <a:prstGeom prst="rect">
                <a:avLst/>
              </a:prstGeom>
              <a:blipFill>
                <a:blip r:embed="rId2"/>
                <a:stretch>
                  <a:fillRect l="-2000" t="-1078" b="-9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45243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Expand: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3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</m:e>
                      </m:d>
                    </m:oMath>
                  </m:oMathPara>
                </a14:m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3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d>
                    </m:oMath>
                  </m:oMathPara>
                </a14:m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𝑎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4524315"/>
              </a:xfrm>
              <a:prstGeom prst="rect">
                <a:avLst/>
              </a:prstGeom>
              <a:blipFill>
                <a:blip r:embed="rId3"/>
                <a:stretch>
                  <a:fillRect l="-2000" t="-10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279268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15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+6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79268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4571999" y="3078195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15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+6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3078195"/>
                <a:ext cx="4572001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4571997" y="4938295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15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+6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𝑎𝑏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7" y="4938295"/>
                <a:ext cx="4572001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62608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</p:bld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7856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Expand: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(5+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𝑟𝑠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(3+2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785652"/>
              </a:xfrm>
              <a:prstGeom prst="rect">
                <a:avLst/>
              </a:prstGeom>
              <a:blipFill>
                <a:blip r:embed="rId2"/>
                <a:stretch>
                  <a:fillRect l="-2000" t="-1288" b="-128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Expand: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𝑎𝑏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 b="-95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4571999" y="1285965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𝑎𝑏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+15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85965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27433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693920" cy="52629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Expand: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+5</m:t>
                          </m:r>
                        </m:e>
                      </m:d>
                    </m:oMath>
                  </m:oMathPara>
                </a14:m>
                <a:endParaRPr lang="en-US" sz="2400" b="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endParaRPr lang="en-US" sz="2400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2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+5</m:t>
                          </m:r>
                        </m:e>
                      </m:d>
                    </m:oMath>
                  </m:oMathPara>
                </a14:m>
                <a:endParaRPr lang="en-US" sz="2400" b="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endParaRPr lang="en-US" sz="2400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+5</m:t>
                          </m:r>
                        </m:e>
                      </m:d>
                    </m:oMath>
                  </m:oMathPara>
                </a14:m>
                <a:endParaRPr lang="en-US" sz="2400" b="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endParaRPr lang="en-US" sz="2400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𝑘𝑥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𝑎𝑥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b="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693920" cy="5262979"/>
              </a:xfrm>
              <a:prstGeom prst="rect">
                <a:avLst/>
              </a:prstGeom>
              <a:blipFill>
                <a:blip r:embed="rId2"/>
                <a:stretch>
                  <a:fillRect l="-1948" t="-927" b="-69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Expand: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5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(3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−2)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 b="-95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285965"/>
                <a:ext cx="4572001" cy="46583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15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−10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85965"/>
                <a:ext cx="4572001" cy="46583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92790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693920" cy="30469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Expand and simplify: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3</m:t>
                      </m:r>
                      <m:d>
                        <m:d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+5</m:t>
                          </m:r>
                        </m:e>
                      </m:d>
                      <m:r>
                        <a:rPr lang="en-GB" sz="2400" i="1">
                          <a:latin typeface="Cambria Math" panose="02040503050406030204" pitchFamily="18" charset="0"/>
                        </a:rPr>
                        <m:t>+4(6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+1)</m:t>
                      </m:r>
                    </m:oMath>
                  </m:oMathPara>
                </a14:m>
                <a:endParaRPr lang="en-GB" sz="2400" dirty="0"/>
              </a:p>
              <a:p>
                <a:endParaRPr lang="en-GB" sz="2400" dirty="0"/>
              </a:p>
              <a:p>
                <a:endParaRPr lang="en-GB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3</m:t>
                      </m:r>
                      <m:d>
                        <m:d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−5</m:t>
                          </m:r>
                        </m:e>
                      </m:d>
                      <m:r>
                        <a:rPr lang="en-GB" sz="2400" i="1">
                          <a:latin typeface="Cambria Math" panose="02040503050406030204" pitchFamily="18" charset="0"/>
                        </a:rPr>
                        <m:t>+4</m:t>
                      </m:r>
                      <m:d>
                        <m:d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6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693920" cy="3046988"/>
              </a:xfrm>
              <a:prstGeom prst="rect">
                <a:avLst/>
              </a:prstGeom>
              <a:blipFill>
                <a:blip r:embed="rId2"/>
                <a:stretch>
                  <a:fillRect l="-1948" t="-16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Expand and simplify: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5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+3(2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−5)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 b="-95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285965"/>
                <a:ext cx="4572001" cy="46583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21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−25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85965"/>
                <a:ext cx="4572001" cy="46583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3111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693920" cy="45243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Expand and simplify: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3</m:t>
                      </m:r>
                      <m:d>
                        <m:d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+5</m:t>
                          </m:r>
                        </m:e>
                      </m:d>
                      <m:r>
                        <a:rPr lang="en-GB" sz="2400" i="1">
                          <a:latin typeface="Cambria Math" panose="02040503050406030204" pitchFamily="18" charset="0"/>
                        </a:rPr>
                        <m:t>−4</m:t>
                      </m:r>
                      <m:d>
                        <m:d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6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+7</m:t>
                          </m:r>
                        </m:e>
                      </m:d>
                    </m:oMath>
                  </m:oMathPara>
                </a14:m>
                <a:endParaRPr lang="en-GB" sz="2400" dirty="0"/>
              </a:p>
              <a:p>
                <a:endParaRPr lang="en-GB" sz="2400" dirty="0"/>
              </a:p>
              <a:p>
                <a:endParaRPr lang="en-GB" sz="2400" dirty="0"/>
              </a:p>
              <a:p>
                <a:endParaRPr lang="en-US" sz="2400" dirty="0"/>
              </a:p>
              <a:p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3</m:t>
                      </m:r>
                      <m:d>
                        <m:d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−5</m:t>
                          </m:r>
                        </m:e>
                      </m:d>
                      <m:r>
                        <a:rPr lang="en-GB" sz="2400" i="1">
                          <a:latin typeface="Cambria Math" panose="02040503050406030204" pitchFamily="18" charset="0"/>
                        </a:rPr>
                        <m:t>−4</m:t>
                      </m:r>
                      <m:d>
                        <m:d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6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−7</m:t>
                          </m:r>
                        </m:e>
                      </m:d>
                    </m:oMath>
                  </m:oMathPara>
                </a14:m>
                <a:endParaRPr lang="en-GB" sz="2400" dirty="0"/>
              </a:p>
              <a:p>
                <a:endParaRPr lang="en-GB" sz="2400" dirty="0"/>
              </a:p>
              <a:p>
                <a:endParaRPr lang="en-US" sz="2400" dirty="0"/>
              </a:p>
              <a:p>
                <a:endParaRPr lang="en-GB" sz="2400" dirty="0"/>
              </a:p>
              <a:p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3(5−2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)−4(−6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−7)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693920" cy="4524315"/>
              </a:xfrm>
              <a:prstGeom prst="rect">
                <a:avLst/>
              </a:prstGeom>
              <a:blipFill>
                <a:blip r:embed="rId2"/>
                <a:stretch>
                  <a:fillRect l="-1948" t="-1078" b="-9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Expand and simplify: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5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−4(2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−1)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 b="-95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285965"/>
                <a:ext cx="4572001" cy="46583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−6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85965"/>
                <a:ext cx="4572001" cy="46583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36418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69392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Expand and simplify: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3(5−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)−4(−2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+7)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693920" cy="830997"/>
              </a:xfrm>
              <a:prstGeom prst="rect">
                <a:avLst/>
              </a:prstGeom>
              <a:blipFill>
                <a:blip r:embed="rId2"/>
                <a:stretch>
                  <a:fillRect l="-1948" t="-5882" b="-95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Expand and simplify: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7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3−4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−2(−5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+9)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 b="-95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285965"/>
                <a:ext cx="4572001" cy="46583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−18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85965"/>
                <a:ext cx="4572001" cy="46583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05753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EXPANDING BRACKETS (DOUBLE)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1696877"/>
      </p:ext>
    </p:extLst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EXPANDING BRACKETS (TRIPLE)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0668406"/>
      </p:ext>
    </p:extLst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FACTORISING (BASIC)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2738419"/>
      </p:ext>
    </p:extLst>
  </p:cSld>
  <p:clrMapOvr>
    <a:masterClrMapping/>
  </p:clrMapOvr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FACTORISING QUADRATICS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0581311"/>
      </p:ext>
    </p:extLst>
  </p:cSld>
  <p:clrMapOvr>
    <a:masterClrMapping/>
  </p:clrMapOvr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FACTORISING (DIFFERENCE OF TWO SQUARES)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1319181"/>
      </p:ext>
    </p:extLst>
  </p:cSld>
  <p:clrMapOvr>
    <a:masterClrMapping/>
  </p:clrMapOvr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FORMING EXPRESSIONS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9974181"/>
      </p:ext>
    </p:extLst>
  </p:cSld>
  <p:clrMapOvr>
    <a:masterClrMapping/>
  </p:clrMapOvr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FUNCTIONS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0512269"/>
      </p:ext>
    </p:extLst>
  </p:cSld>
  <p:clrMapOvr>
    <a:masterClrMapping/>
  </p:clrMapOvr>
</p:sld>
</file>

<file path=ppt/slides/slide2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INDICES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7059249"/>
      </p:ext>
    </p:extLst>
  </p:cSld>
  <p:clrMapOvr>
    <a:masterClrMapping/>
  </p:clrMapOvr>
</p:sld>
</file>

<file path=ppt/slides/slide3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INEQUALITIES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6650373"/>
      </p:ext>
    </p:extLst>
  </p:cSld>
  <p:clrMapOvr>
    <a:masterClrMapping/>
  </p:clrMapOvr>
</p:sld>
</file>

<file path=ppt/slides/slide3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PROOF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9731415"/>
      </p:ext>
    </p:extLst>
  </p:cSld>
  <p:clrMapOvr>
    <a:masterClrMapping/>
  </p:clrMapOvr>
</p:sld>
</file>

<file path=ppt/slides/slide4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RATIO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3305013"/>
      </p:ext>
    </p:extLst>
  </p:cSld>
  <p:clrMapOvr>
    <a:masterClrMapping/>
  </p:clrMapOvr>
</p:sld>
</file>

<file path=ppt/slides/slide4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QUADRATIC (+ OTHER) GRAPHS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4124505"/>
      </p:ext>
    </p:extLst>
  </p:cSld>
  <p:clrMapOvr>
    <a:masterClrMapping/>
  </p:clrMapOvr>
</p:sld>
</file>

<file path=ppt/slides/slide4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SEQUENCES (LINEAR)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4480837"/>
      </p:ext>
    </p:extLst>
  </p:cSld>
  <p:clrMapOvr>
    <a:masterClrMapping/>
  </p:clrMapOvr>
</p:sld>
</file>

<file path=ppt/slides/slide4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SEQUENCES (QUADRATIC + OTHER)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6309774"/>
      </p:ext>
    </p:extLst>
  </p:cSld>
  <p:clrMapOvr>
    <a:masterClrMapping/>
  </p:clrMapOvr>
</p:sld>
</file>

<file path=ppt/slides/slide4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latin typeface="Candara" panose="020E0502030303020204" pitchFamily="34" charset="0"/>
              </a:rPr>
              <a:t>SIMULTANEOUS EQUATIONS LINEAR (ELIMINATION)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76003" y="2252749"/>
            <a:ext cx="6591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Where elimination is the quicker option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9018957"/>
      </p:ext>
    </p:extLst>
  </p:cSld>
  <p:clrMapOvr>
    <a:masterClrMapping/>
  </p:clrMapOvr>
</p:sld>
</file>

<file path=ppt/slides/slide4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latin typeface="Candara" panose="020E0502030303020204" pitchFamily="34" charset="0"/>
              </a:rPr>
              <a:t>SIMULTANEOUS EQUATIONS (GRAPHICAL)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4883813"/>
      </p:ext>
    </p:extLst>
  </p:cSld>
  <p:clrMapOvr>
    <a:masterClrMapping/>
  </p:clrMapOvr>
</p:sld>
</file>

<file path=ppt/slides/slide4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latin typeface="Candara" panose="020E0502030303020204" pitchFamily="34" charset="0"/>
              </a:rPr>
              <a:t>SIMULTANEOUS EQUATIONS (QUADRATIC)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2309847"/>
      </p:ext>
    </p:extLst>
  </p:cSld>
  <p:clrMapOvr>
    <a:masterClrMapping/>
  </p:clrMapOvr>
</p:sld>
</file>

<file path=ppt/slides/slide5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latin typeface="Candara" panose="020E0502030303020204" pitchFamily="34" charset="0"/>
              </a:rPr>
              <a:t>SIMULTANEOUS EQUATIONS LINEAR (SUBSTITUTION)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2083199"/>
      </p:ext>
    </p:extLst>
  </p:cSld>
  <p:clrMapOvr>
    <a:masterClrMapping/>
  </p:clrMapOvr>
</p:sld>
</file>

<file path=ppt/slides/slide5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SOLVING EQUATIONS (CUBIC + OTHER)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5571529"/>
      </p:ext>
    </p:extLst>
  </p:cSld>
  <p:clrMapOvr>
    <a:masterClrMapping/>
  </p:clrMapOvr>
</p:sld>
</file>

<file path=ppt/slides/slide5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SOLVING EQUATIONS (LINEAR)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5590673"/>
      </p:ext>
    </p:extLst>
  </p:cSld>
  <p:clrMapOvr>
    <a:masterClrMapping/>
  </p:clrMapOvr>
</p:sld>
</file>

<file path=ppt/slides/slide5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SOLVING EQUATIONS (QUADRATIC)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4732614"/>
      </p:ext>
    </p:extLst>
  </p:cSld>
  <p:clrMapOvr>
    <a:masterClrMapping/>
  </p:clrMapOvr>
</p:sld>
</file>

<file path=ppt/slides/slide6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SOLVING EQUATIONS (QUADRATICS HIDDEN)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8776462"/>
      </p:ext>
    </p:extLst>
  </p:cSld>
  <p:clrMapOvr>
    <a:masterClrMapping/>
  </p:clrMapOvr>
</p:sld>
</file>

<file path=ppt/slides/slide6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SOLVING EQUATIONS (WITH SQUARES)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5650748"/>
      </p:ext>
    </p:extLst>
  </p:cSld>
  <p:clrMapOvr>
    <a:masterClrMapping/>
  </p:clrMapOvr>
</p:sld>
</file>

<file path=ppt/slides/slide6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STRAIGHT LINE GRAPHS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8731782"/>
      </p:ext>
    </p:extLst>
  </p:cSld>
  <p:clrMapOvr>
    <a:masterClrMapping/>
  </p:clrMapOvr>
</p:sld>
</file>

<file path=ppt/slides/slide6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SUBSTITUTION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2893089"/>
      </p:ext>
    </p:extLst>
  </p:cSld>
  <p:clrMapOvr>
    <a:masterClrMapping/>
  </p:clrMapOvr>
</p:sld>
</file>

<file path=ppt/slides/slide6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SURDS (most in number)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7862220"/>
      </p:ext>
    </p:extLst>
  </p:cSld>
  <p:clrMapOvr>
    <a:masterClrMapping/>
  </p:clrMapOvr>
</p:sld>
</file>

<file path=ppt/slides/slide6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TRANSFORMATIONS OF GRAPHS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8455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4800</TotalTime>
  <Words>31580</Words>
  <Application>Microsoft Office PowerPoint</Application>
  <PresentationFormat>On-screen Show (4:3)</PresentationFormat>
  <Paragraphs>10092</Paragraphs>
  <Slides>700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700</vt:i4>
      </vt:variant>
    </vt:vector>
  </HeadingPairs>
  <TitlesOfParts>
    <vt:vector size="707" baseType="lpstr">
      <vt:lpstr>Arial</vt:lpstr>
      <vt:lpstr>Calibri</vt:lpstr>
      <vt:lpstr>Calibri Light</vt:lpstr>
      <vt:lpstr>Cambria Math</vt:lpstr>
      <vt:lpstr>Candara</vt:lpstr>
      <vt:lpstr>Tinos</vt:lpstr>
      <vt:lpstr>Office Theme</vt:lpstr>
      <vt:lpstr>PowerPoint Presentation</vt:lpstr>
      <vt:lpstr>PowerPoint Presentation</vt:lpstr>
      <vt:lpstr>ALGEBRA (GCSE / IGCSE)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Algebra</dc:title>
  <dc:creator>cspeller</dc:creator>
  <cp:lastModifiedBy>Chris Speller</cp:lastModifiedBy>
  <cp:revision>340</cp:revision>
  <dcterms:created xsi:type="dcterms:W3CDTF">2020-05-18T02:11:06Z</dcterms:created>
  <dcterms:modified xsi:type="dcterms:W3CDTF">2020-08-31T15:54:12Z</dcterms:modified>
</cp:coreProperties>
</file>