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10"/>
    <p:sldId id="27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9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ADB23E6-5E73-4CFA-B54E-0FFA5DEC27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6DEE806F-15EC-49DE-BE42-8056EB0DF4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1508735-BE4A-4B59-8C35-A4A749FA43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23/03/2018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3B42B89-9978-4E86-8431-76B03EAC9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E046DBA-3387-4C65-9B5E-25F966FD7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1711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221FCF3-9245-4D28-9F46-28356C3FD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895CC66-9A0D-4DDF-B76E-F9A0286BA7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F4C266A-3DA5-4EA9-8280-92E1607B7A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23/03/2018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C19058A-A959-47DA-AB38-91D334BCE9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54325DE-E6AF-4D82-BBFA-712A59BFB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9183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A50FEEA-2D3C-4515-A7D2-69E77256C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6458BB4D-388E-43E6-A195-5D8AE028A0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BDC5B90-CEE0-4A68-AB8A-07ECB75817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23/03/2018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3899982-6561-405E-BD67-868B13FEB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849BD62-E4A4-4C59-BFB6-DAF006D52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5327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566AE36-15CB-4E87-8404-1933C291C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57C307A-625D-4FE4-A27D-51EA26795A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7BE855B-5526-437D-B746-A19414B7D8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55E09198-92D6-408A-B9BF-BEE1C111E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23/03/2018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17B974A5-45F2-4797-A04E-9EBCA6399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6CBB4A5-8ABF-43B4-93C5-D6C2EBB6F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877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99275C0-6870-400B-BD98-8EF2109E9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A737143-0354-4005-B21F-C5B50D67E7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4D42B830-F241-43FF-8FD0-A01242FFF8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682EF6EE-9812-4191-B2C2-EBBDEC5FB1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83E9D4FD-F344-47A1-B9D9-3381464025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EECE33B4-050B-4028-968D-D92BFF191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23/03/2018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B85F5CBC-39F5-49C9-BAB3-BAEE89DDB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6C53272C-A6A3-46BC-ABE0-52C7531F89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5602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2330FCD-8D44-4055-B256-0C60E23DF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6F87D21C-5EC6-4F53-86F8-BE89C96F6A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23/03/2018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E87CCC23-BA32-4E35-B154-F37B94272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9B9C2689-28A2-4BCA-A3C2-FCF55E5D9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4797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6A0A71B9-F1BA-47AB-A6FE-10F0E2D03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23/03/2018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0512DEBC-7C9A-4A34-8B87-9BBB5ED3C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214546DA-3D28-4610-B897-4011E7614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4153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5B4F903-8342-4F7D-85A3-2120A6ECD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802EA03-52C4-4C32-9B4C-B676DD936E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38F5B88F-0E80-4E07-B88D-19BA413DD9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13CABD44-7A17-40C8-8DDE-07EBFCAD9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23/03/2018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C3C1C568-5A1B-4418-A402-6BAA1ED0A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5C44E8F1-2D02-4425-B97F-FDB626A09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7478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0F3AF88-B6C5-4A8D-A523-FE6AB8F3D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922AF22A-5D71-491C-AD41-86425894CE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14EEC536-4E97-45B8-90E7-B646C6573F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5BA6F11-7CE0-4365-9386-DE3504AA9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23/03/2018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4E65737C-DC09-4FE9-BCB4-0FEE2BDBDA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AE1AFF5-605E-4B71-986E-83F9815FA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3528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2088834-03FD-43CA-BB64-E4D350221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4B28466C-D344-4A57-AFFC-936007229F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1659E92-97E3-47F0-A22A-67F9F24D7C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23/03/2018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168DA4D-53A3-43BA-9893-B279BF720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AA7F396-A6E7-4386-A8B8-DF2958313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2314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ACD482D5-314E-49DC-B503-B99807F234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E219C661-DD9A-4320-B059-99681153EA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E7A086C-0FFD-4364-A66A-293FB02720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23/03/2018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DC96D43-395F-4A4A-AFD7-78631653B8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5AA0FAD-3C7D-44EB-9F79-567D64C4D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689595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FFB81708-B5D3-46EA-8210-6D4E691925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3EDF8D9-CBE1-421A-8345-C23E4904E3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69A2D5F-EB5C-4DD5-9B87-4E26D81C45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249ACC-80CD-4B5A-BB70-7CEF0561BEB1}" type="datetimeFigureOut">
              <a:rPr lang="en-GB" smtClean="0"/>
              <a:t>23/03/2018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1653D93-4EAD-4AF1-9434-5D27F5C97B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FFF7F38-1B7A-4E60-A946-C5326EE9C3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6305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s://ssddproblems.com/" TargetMode="Externa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eg"/><Relationship Id="rId3" Type="http://schemas.openxmlformats.org/officeDocument/2006/relationships/image" Target="../media/image28.png"/><Relationship Id="rId4" Type="http://schemas.openxmlformats.org/officeDocument/2006/relationships/image" Target="../media/image29.png"/><Relationship Id="rId5" Type="http://schemas.openxmlformats.org/officeDocument/2006/relationships/image" Target="../media/image27.png"/><Relationship Id="rId6" Type="http://schemas.openxmlformats.org/officeDocument/2006/relationships/image" Target="../media/image3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eg"/><Relationship Id="rId3" Type="http://schemas.openxmlformats.org/officeDocument/2006/relationships/image" Target="../media/image28.png"/><Relationship Id="rId4" Type="http://schemas.openxmlformats.org/officeDocument/2006/relationships/image" Target="../media/image29.png"/><Relationship Id="rId5" Type="http://schemas.openxmlformats.org/officeDocument/2006/relationships/image" Target="../media/image27.png"/><Relationship Id="rId6" Type="http://schemas.openxmlformats.org/officeDocument/2006/relationships/image" Target="../media/image31.png"/><Relationship Id="rId7" Type="http://schemas.openxmlformats.org/officeDocument/2006/relationships/image" Target="../media/image30.png"/><Relationship Id="rId8" Type="http://schemas.openxmlformats.org/officeDocument/2006/relationships/image" Target="../media/image32.png"/><Relationship Id="rId9" Type="http://schemas.openxmlformats.org/officeDocument/2006/relationships/image" Target="../media/image34.png"/><Relationship Id="rId10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:a14="http://schemas.microsoft.com/office/drawing/2010/main" xmlns:mc="http://schemas.openxmlformats.org/markup-compatibility/2006" xmlns="" id="{A421516C-90AB-4A41-9E31-455810B8E1C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/>
              <a:t>Andy’s SSDD </a:t>
            </a:r>
            <a:r>
              <a:rPr lang="en-GB" b="1" dirty="0" smtClean="0"/>
              <a:t>Questions</a:t>
            </a:r>
            <a:br>
              <a:rPr lang="en-GB" b="1" dirty="0" smtClean="0"/>
            </a:br>
            <a:r>
              <a:rPr lang="en-GB" b="1" dirty="0" smtClean="0"/>
              <a:t>Easter Edition</a:t>
            </a:r>
            <a:endParaRPr lang="en-GB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C3E20F9A-AECC-4304-BE27-F7DEDE6A2B1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Inspired by Craig Barton’s SSDD Questions</a:t>
            </a:r>
            <a:r>
              <a:rPr lang="en-GB"/>
              <a:t>, website below:</a:t>
            </a:r>
            <a:endParaRPr lang="en-GB" dirty="0"/>
          </a:p>
          <a:p>
            <a:endParaRPr lang="en-GB" dirty="0"/>
          </a:p>
          <a:p>
            <a:r>
              <a:rPr lang="en-GB" dirty="0">
                <a:hlinkClick r:id="rId2"/>
              </a:rPr>
              <a:t>https://ssddproblems.com/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14841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7496" y="5180892"/>
            <a:ext cx="850646" cy="150114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7496" y="1818132"/>
            <a:ext cx="850646" cy="150114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5431" y="1818132"/>
            <a:ext cx="850646" cy="150114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5431" y="5180892"/>
            <a:ext cx="850646" cy="1501140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xmlns="" id="{53CB3646-2086-41AE-8BED-B160639AFCD7}"/>
              </a:ext>
            </a:extLst>
          </p:cNvPr>
          <p:cNvCxnSpPr/>
          <p:nvPr/>
        </p:nvCxnSpPr>
        <p:spPr>
          <a:xfrm>
            <a:off x="6082748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xmlns="" id="{C7B7F970-E967-40FC-9EB9-BBAED7627C4F}"/>
              </a:ext>
            </a:extLst>
          </p:cNvPr>
          <p:cNvCxnSpPr/>
          <p:nvPr/>
        </p:nvCxnSpPr>
        <p:spPr>
          <a:xfrm>
            <a:off x="0" y="3511825"/>
            <a:ext cx="121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54227" y="304800"/>
                <a:ext cx="4703269" cy="25545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 smtClean="0"/>
                  <a:t>The box of mini eggs pictured is a cuboid measuring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8.5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000" dirty="0" smtClean="0"/>
                  <a:t> tall, and has a square base measuring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3.3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000" dirty="0" smtClean="0"/>
                  <a:t>. Each box contains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12</m:t>
                    </m:r>
                  </m:oMath>
                </a14:m>
                <a:r>
                  <a:rPr lang="en-GB" sz="2000" dirty="0" smtClean="0"/>
                  <a:t> mini eggs and costs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50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GB" sz="2000" dirty="0" smtClean="0"/>
                  <a:t>.</a:t>
                </a:r>
              </a:p>
              <a:p>
                <a:endParaRPr lang="en-GB" sz="2000" dirty="0"/>
              </a:p>
              <a:p>
                <a:r>
                  <a:rPr lang="en-GB" sz="2000" dirty="0" smtClean="0"/>
                  <a:t>The box costs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GB" sz="2000" dirty="0" smtClean="0"/>
                  <a:t> to produce and each eggs costs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GB" sz="2000" dirty="0" smtClean="0"/>
                  <a:t> to produce. How much profit is made on each box of mini eggs?</a:t>
                </a:r>
                <a:endParaRPr lang="en-GB" sz="20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227" y="304800"/>
                <a:ext cx="4703269" cy="2554545"/>
              </a:xfrm>
              <a:prstGeom prst="rect">
                <a:avLst/>
              </a:prstGeom>
              <a:blipFill rotWithShape="0">
                <a:blip r:embed="rId3"/>
                <a:stretch>
                  <a:fillRect l="-1295" t="-1193" r="-777" b="-33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447720" y="304800"/>
                <a:ext cx="4737711" cy="25545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 smtClean="0"/>
                  <a:t>The box of mini eggs pictured is a cuboid measuring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8.5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000" dirty="0"/>
                  <a:t> tall, and has a square base measuring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3.3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000" dirty="0"/>
                  <a:t>. Each box contains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12</m:t>
                    </m:r>
                  </m:oMath>
                </a14:m>
                <a:r>
                  <a:rPr lang="en-GB" sz="2000" dirty="0"/>
                  <a:t> mini eggs and costs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50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GB" sz="2000" dirty="0" smtClean="0"/>
                  <a:t>.</a:t>
                </a:r>
              </a:p>
              <a:p>
                <a:endParaRPr lang="en-GB" sz="2000" dirty="0"/>
              </a:p>
              <a:p>
                <a:r>
                  <a:rPr lang="en-GB" sz="2000" dirty="0" smtClean="0"/>
                  <a:t>Gary and Toby share boxes of mini eggs in the ratio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5:3</m:t>
                    </m:r>
                  </m:oMath>
                </a14:m>
                <a:r>
                  <a:rPr lang="en-GB" sz="2000" dirty="0" smtClean="0"/>
                  <a:t>. Toby received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12</m:t>
                    </m:r>
                  </m:oMath>
                </a14:m>
                <a:r>
                  <a:rPr lang="en-GB" sz="2000" dirty="0" smtClean="0"/>
                  <a:t> boxes. How many boxes did they share?</a:t>
                </a:r>
                <a:endParaRPr lang="en-GB" sz="20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7720" y="304800"/>
                <a:ext cx="4737711" cy="2554545"/>
              </a:xfrm>
              <a:prstGeom prst="rect">
                <a:avLst/>
              </a:prstGeom>
              <a:blipFill rotWithShape="0">
                <a:blip r:embed="rId4"/>
                <a:stretch>
                  <a:fillRect l="-1416" t="-1193" r="-257" b="-33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354227" y="3581465"/>
                <a:ext cx="4703269" cy="25545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The box of mini eggs pictured is a cuboid measuring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8.5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000" dirty="0"/>
                  <a:t> tall, and has a square base measuring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3.3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000" dirty="0"/>
                  <a:t>. Each box contains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12</m:t>
                    </m:r>
                  </m:oMath>
                </a14:m>
                <a:r>
                  <a:rPr lang="en-GB" sz="2000" dirty="0"/>
                  <a:t> mini eggs and costs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50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GB" sz="2000" dirty="0" smtClean="0"/>
                  <a:t>.</a:t>
                </a:r>
              </a:p>
              <a:p>
                <a:endParaRPr lang="en-GB" sz="2000" dirty="0"/>
              </a:p>
              <a:p>
                <a:r>
                  <a:rPr lang="en-GB" sz="2000" dirty="0" smtClean="0"/>
                  <a:t>I want to arrange my eggs in a circle with each egg equally spaced. How many degrees should be between each egg?</a:t>
                </a:r>
                <a:endParaRPr lang="en-GB" sz="2000" dirty="0"/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227" y="3581465"/>
                <a:ext cx="4703269" cy="2554545"/>
              </a:xfrm>
              <a:prstGeom prst="rect">
                <a:avLst/>
              </a:prstGeom>
              <a:blipFill rotWithShape="0">
                <a:blip r:embed="rId5"/>
                <a:stretch>
                  <a:fillRect l="-1295" t="-1432" b="-33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6447720" y="3581465"/>
                <a:ext cx="4737711" cy="26288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 smtClean="0"/>
                  <a:t>The box of mini eggs pictured is a cuboid measuring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8.5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000" dirty="0"/>
                  <a:t> tall, and has a square base measuring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3.3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000" dirty="0"/>
                  <a:t>. Each box contains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12</m:t>
                    </m:r>
                  </m:oMath>
                </a14:m>
                <a:r>
                  <a:rPr lang="en-GB" sz="2000" dirty="0"/>
                  <a:t> mini eggs and costs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50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GB" sz="2000" dirty="0" smtClean="0"/>
                  <a:t>.</a:t>
                </a:r>
              </a:p>
              <a:p>
                <a:endParaRPr lang="en-GB" sz="2000" dirty="0"/>
              </a:p>
              <a:p>
                <a:r>
                  <a:rPr lang="en-GB" sz="2000" dirty="0" smtClean="0"/>
                  <a:t>The volume of one mini egg is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.8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GB" sz="2000" dirty="0" smtClean="0"/>
                  <a:t>. What percentage of an unopened  box is not filled with eggs?</a:t>
                </a:r>
                <a:endParaRPr lang="en-GB" sz="20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7720" y="3581465"/>
                <a:ext cx="4737711" cy="2628861"/>
              </a:xfrm>
              <a:prstGeom prst="rect">
                <a:avLst/>
              </a:prstGeom>
              <a:blipFill rotWithShape="0">
                <a:blip r:embed="rId6"/>
                <a:stretch>
                  <a:fillRect l="-1416" t="-1392" b="-4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93421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7496" y="5180892"/>
            <a:ext cx="850646" cy="150114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7496" y="1818132"/>
            <a:ext cx="850646" cy="150114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5431" y="1818132"/>
            <a:ext cx="850646" cy="150114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5431" y="5180892"/>
            <a:ext cx="850646" cy="1501140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xmlns="" id="{53CB3646-2086-41AE-8BED-B160639AFCD7}"/>
              </a:ext>
            </a:extLst>
          </p:cNvPr>
          <p:cNvCxnSpPr/>
          <p:nvPr/>
        </p:nvCxnSpPr>
        <p:spPr>
          <a:xfrm>
            <a:off x="6082748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xmlns="" id="{C7B7F970-E967-40FC-9EB9-BBAED7627C4F}"/>
              </a:ext>
            </a:extLst>
          </p:cNvPr>
          <p:cNvCxnSpPr/>
          <p:nvPr/>
        </p:nvCxnSpPr>
        <p:spPr>
          <a:xfrm>
            <a:off x="0" y="3511825"/>
            <a:ext cx="121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54227" y="304800"/>
                <a:ext cx="4703269" cy="25545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 smtClean="0"/>
                  <a:t>The box of mini eggs pictured is a cuboid measuring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8.5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000" dirty="0" smtClean="0"/>
                  <a:t> tall, and has a square base measuring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3.3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000" dirty="0" smtClean="0"/>
                  <a:t>. Each box contains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12</m:t>
                    </m:r>
                  </m:oMath>
                </a14:m>
                <a:r>
                  <a:rPr lang="en-GB" sz="2000" dirty="0" smtClean="0"/>
                  <a:t> mini eggs and costs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50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GB" sz="2000" dirty="0" smtClean="0"/>
                  <a:t>.</a:t>
                </a:r>
              </a:p>
              <a:p>
                <a:endParaRPr lang="en-GB" sz="2000" dirty="0"/>
              </a:p>
              <a:p>
                <a:r>
                  <a:rPr lang="en-GB" sz="2000" dirty="0" smtClean="0"/>
                  <a:t>The box costs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GB" sz="2000" dirty="0" smtClean="0"/>
                  <a:t> to produce and each eggs costs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GB" sz="2000" dirty="0" smtClean="0"/>
                  <a:t> to produce. How much profit is made on each box of mini eggs?</a:t>
                </a:r>
                <a:endParaRPr lang="en-GB" sz="20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227" y="304800"/>
                <a:ext cx="4703269" cy="2554545"/>
              </a:xfrm>
              <a:prstGeom prst="rect">
                <a:avLst/>
              </a:prstGeom>
              <a:blipFill rotWithShape="0">
                <a:blip r:embed="rId3"/>
                <a:stretch>
                  <a:fillRect l="-1295" t="-1193" r="-777" b="-33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447720" y="304800"/>
                <a:ext cx="4737711" cy="25545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 smtClean="0"/>
                  <a:t>The box of mini eggs pictured is a cuboid measuring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8.5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000" dirty="0"/>
                  <a:t> tall, and has a square base measuring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3.3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000" dirty="0"/>
                  <a:t>. Each box contains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12</m:t>
                    </m:r>
                  </m:oMath>
                </a14:m>
                <a:r>
                  <a:rPr lang="en-GB" sz="2000" dirty="0"/>
                  <a:t> mini eggs and costs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50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GB" sz="2000" dirty="0" smtClean="0"/>
                  <a:t>.</a:t>
                </a:r>
              </a:p>
              <a:p>
                <a:endParaRPr lang="en-GB" sz="2000" dirty="0"/>
              </a:p>
              <a:p>
                <a:r>
                  <a:rPr lang="en-GB" sz="2000" dirty="0" smtClean="0"/>
                  <a:t>Gary and Toby share boxes of mini eggs in the ratio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5:3</m:t>
                    </m:r>
                  </m:oMath>
                </a14:m>
                <a:r>
                  <a:rPr lang="en-GB" sz="2000" dirty="0" smtClean="0"/>
                  <a:t>. Toby received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12</m:t>
                    </m:r>
                  </m:oMath>
                </a14:m>
                <a:r>
                  <a:rPr lang="en-GB" sz="2000" dirty="0" smtClean="0"/>
                  <a:t> boxes. How many boxes did they share?</a:t>
                </a:r>
                <a:endParaRPr lang="en-GB" sz="20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7720" y="304800"/>
                <a:ext cx="4737711" cy="2554545"/>
              </a:xfrm>
              <a:prstGeom prst="rect">
                <a:avLst/>
              </a:prstGeom>
              <a:blipFill rotWithShape="0">
                <a:blip r:embed="rId4"/>
                <a:stretch>
                  <a:fillRect l="-1416" t="-1193" r="-257" b="-33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354227" y="3581465"/>
                <a:ext cx="4703269" cy="25545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The box of mini eggs pictured is a cuboid measuring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8.5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000" dirty="0"/>
                  <a:t> tall, and has a square base measuring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3.3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000" dirty="0"/>
                  <a:t>. Each box contains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12</m:t>
                    </m:r>
                  </m:oMath>
                </a14:m>
                <a:r>
                  <a:rPr lang="en-GB" sz="2000" dirty="0"/>
                  <a:t> mini eggs and costs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50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GB" sz="2000" dirty="0" smtClean="0"/>
                  <a:t>.</a:t>
                </a:r>
              </a:p>
              <a:p>
                <a:endParaRPr lang="en-GB" sz="2000" dirty="0"/>
              </a:p>
              <a:p>
                <a:r>
                  <a:rPr lang="en-GB" sz="2000" dirty="0" smtClean="0"/>
                  <a:t>I want to arrange my eggs in a circle with each egg equally spaced. How many degrees should be between each egg?</a:t>
                </a:r>
                <a:endParaRPr lang="en-GB" sz="2000" dirty="0"/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227" y="3581465"/>
                <a:ext cx="4703269" cy="2554545"/>
              </a:xfrm>
              <a:prstGeom prst="rect">
                <a:avLst/>
              </a:prstGeom>
              <a:blipFill rotWithShape="0">
                <a:blip r:embed="rId5"/>
                <a:stretch>
                  <a:fillRect l="-1295" t="-1432" b="-33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6447720" y="3581465"/>
                <a:ext cx="4737711" cy="26288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 smtClean="0"/>
                  <a:t>The box of mini eggs pictured is a cuboid measuring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8.5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000" dirty="0"/>
                  <a:t> tall, and has a square base measuring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3.3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000" dirty="0"/>
                  <a:t>. Each box contains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12</m:t>
                    </m:r>
                  </m:oMath>
                </a14:m>
                <a:r>
                  <a:rPr lang="en-GB" sz="2000" dirty="0"/>
                  <a:t> mini eggs and costs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50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GB" sz="2000" dirty="0" smtClean="0"/>
                  <a:t>.</a:t>
                </a:r>
              </a:p>
              <a:p>
                <a:endParaRPr lang="en-GB" sz="2000" dirty="0"/>
              </a:p>
              <a:p>
                <a:r>
                  <a:rPr lang="en-GB" sz="2000" dirty="0" smtClean="0"/>
                  <a:t>The volume of one mini egg is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.8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GB" sz="2000" dirty="0" smtClean="0"/>
                  <a:t>. What percentage of an unopened  box is not filled with eggs?</a:t>
                </a:r>
                <a:endParaRPr lang="en-GB" sz="20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7720" y="3581465"/>
                <a:ext cx="4737711" cy="2628861"/>
              </a:xfrm>
              <a:prstGeom prst="rect">
                <a:avLst/>
              </a:prstGeom>
              <a:blipFill rotWithShape="0">
                <a:blip r:embed="rId6"/>
                <a:stretch>
                  <a:fillRect l="-1416" t="-1392" b="-4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/>
              <p:cNvSpPr txBox="1"/>
              <p:nvPr/>
            </p:nvSpPr>
            <p:spPr>
              <a:xfrm>
                <a:off x="2412121" y="6118531"/>
                <a:ext cx="55303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𝟑𝟎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US" b="1" dirty="0"/>
              </a:p>
            </p:txBody>
          </p:sp>
        </mc:Choice>
        <mc:Fallback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2121" y="6118531"/>
                <a:ext cx="553037" cy="369332"/>
              </a:xfrm>
              <a:prstGeom prst="rect">
                <a:avLst/>
              </a:prstGeom>
              <a:blipFill rotWithShape="0">
                <a:blip r:embed="rId7"/>
                <a:stretch>
                  <a:fillRect l="-13333" r="-13333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/>
              <p:cNvSpPr txBox="1"/>
              <p:nvPr/>
            </p:nvSpPr>
            <p:spPr>
              <a:xfrm>
                <a:off x="8597766" y="2867232"/>
                <a:ext cx="43762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𝟑𝟐</m:t>
                      </m:r>
                    </m:oMath>
                  </m:oMathPara>
                </a14:m>
                <a:endParaRPr lang="en-US" b="1" dirty="0"/>
              </a:p>
            </p:txBody>
          </p:sp>
        </mc:Choice>
        <mc:Fallback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97766" y="2867232"/>
                <a:ext cx="437620" cy="369332"/>
              </a:xfrm>
              <a:prstGeom prst="rect">
                <a:avLst/>
              </a:prstGeom>
              <a:blipFill rotWithShape="0">
                <a:blip r:embed="rId8"/>
                <a:stretch>
                  <a:fillRect l="-15278" r="-16667"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2374452" y="2867232"/>
                <a:ext cx="62837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𝟐𝟑</m:t>
                      </m:r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𝒑</m:t>
                      </m:r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4452" y="2867232"/>
                <a:ext cx="628377" cy="369332"/>
              </a:xfrm>
              <a:prstGeom prst="rect">
                <a:avLst/>
              </a:prstGeom>
              <a:blipFill rotWithShape="0">
                <a:blip r:embed="rId9"/>
                <a:stretch>
                  <a:fillRect l="-16505" r="-16505" b="-327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/>
              <p:cNvSpPr txBox="1"/>
              <p:nvPr/>
            </p:nvSpPr>
            <p:spPr>
              <a:xfrm>
                <a:off x="8311629" y="6118531"/>
                <a:ext cx="100989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𝟔𝟑</m:t>
                      </m:r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%</m:t>
                      </m:r>
                    </m:oMath>
                  </m:oMathPara>
                </a14:m>
                <a:endParaRPr lang="en-US" b="1" dirty="0"/>
              </a:p>
            </p:txBody>
          </p:sp>
        </mc:Choice>
        <mc:Fallback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1629" y="6118531"/>
                <a:ext cx="1009892" cy="369332"/>
              </a:xfrm>
              <a:prstGeom prst="rect">
                <a:avLst/>
              </a:prstGeom>
              <a:blipFill rotWithShape="0">
                <a:blip r:embed="rId10"/>
                <a:stretch>
                  <a:fillRect l="-6627" r="-7229" b="-11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47312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299</TotalTime>
  <Words>1458</Words>
  <Application>Microsoft Office PowerPoint</Application>
  <PresentationFormat>Widescreen</PresentationFormat>
  <Paragraphs>113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Cambria Math</vt:lpstr>
      <vt:lpstr>Office Theme</vt:lpstr>
      <vt:lpstr>Andy’s SSDD Questions Easter Edition</vt:lpstr>
      <vt:lpstr>Hyperlinks: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Andy’s SSDD Questions</dc:title>
  <dc:creator>A.Lutwyche</dc:creator>
  <cp:lastModifiedBy>A.Lutwyche</cp:lastModifiedBy>
  <cp:revision>37</cp:revision>
  <dcterms:created xsi:type="dcterms:W3CDTF">2018-03-11T12:32:54Z</dcterms:created>
  <dcterms:modified xsi:type="dcterms:W3CDTF">2018-03-23T10:05:48Z</dcterms:modified>
</cp:coreProperties>
</file>