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8"/>
    <p:sldId id="27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microsoft.com/office/2015/10/relationships/revisionInfo" Target="revisionInfo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DB23E6-5E73-4CFA-B54E-0FFA5DEC27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DEE806F-15EC-49DE-BE42-8056EB0DF4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1508735-BE4A-4B59-8C35-A4A749FA4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3B42B89-9978-4E86-8431-76B03EAC9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E046DBA-3387-4C65-9B5E-25F966FD7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711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21FCF3-9245-4D28-9F46-28356C3FD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895CC66-9A0D-4DDF-B76E-F9A0286BA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F4C266A-3DA5-4EA9-8280-92E1607B7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C19058A-A959-47DA-AB38-91D334BCE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54325DE-E6AF-4D82-BBFA-712A59BFB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9183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50FEEA-2D3C-4515-A7D2-69E77256C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458BB4D-388E-43E6-A195-5D8AE028A0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BDC5B90-CEE0-4A68-AB8A-07ECB7581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3899982-6561-405E-BD67-868B13FEB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849BD62-E4A4-4C59-BFB6-DAF006D52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5327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566AE36-15CB-4E87-8404-1933C291C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57C307A-625D-4FE4-A27D-51EA26795A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7BE855B-5526-437D-B746-A19414B7D8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5E09198-92D6-408A-B9BF-BEE1C111E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7B974A5-45F2-4797-A04E-9EBCA6399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6CBB4A5-8ABF-43B4-93C5-D6C2EBB6F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7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99275C0-6870-400B-BD98-8EF2109E9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A737143-0354-4005-B21F-C5B50D67E7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D42B830-F241-43FF-8FD0-A01242FFF8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682EF6EE-9812-4191-B2C2-EBBDEC5FB1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83E9D4FD-F344-47A1-B9D9-3381464025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ECE33B4-050B-4028-968D-D92BFF191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85F5CBC-39F5-49C9-BAB3-BAEE89DDB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6C53272C-A6A3-46BC-ABE0-52C7531F8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602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2330FCD-8D44-4055-B256-0C60E23DF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F87D21C-5EC6-4F53-86F8-BE89C96F6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87CCC23-BA32-4E35-B154-F37B94272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B9C2689-28A2-4BCA-A3C2-FCF55E5D9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79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6A0A71B9-F1BA-47AB-A6FE-10F0E2D03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0512DEBC-7C9A-4A34-8B87-9BBB5ED3C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14546DA-3D28-4610-B897-4011E7614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4153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5B4F903-8342-4F7D-85A3-2120A6ECD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802EA03-52C4-4C32-9B4C-B676DD936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8F5B88F-0E80-4E07-B88D-19BA413DD9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3CABD44-7A17-40C8-8DDE-07EBFCAD9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3C1C568-5A1B-4418-A402-6BAA1ED0A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C44E8F1-2D02-4425-B97F-FDB626A09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478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0F3AF88-B6C5-4A8D-A523-FE6AB8F3D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922AF22A-5D71-491C-AD41-86425894CE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4EEC536-4E97-45B8-90E7-B646C6573F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5BA6F11-7CE0-4365-9386-DE3504AA9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E65737C-DC09-4FE9-BCB4-0FEE2BDBD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AE1AFF5-605E-4B71-986E-83F9815FA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528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2088834-03FD-43CA-BB64-E4D350221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B28466C-D344-4A57-AFFC-936007229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1659E92-97E3-47F0-A22A-67F9F24D7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168DA4D-53A3-43BA-9893-B279BF720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AA7F396-A6E7-4386-A8B8-DF2958313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31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CD482D5-314E-49DC-B503-B99807F234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219C661-DD9A-4320-B059-99681153EA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E7A086C-0FFD-4364-A66A-293FB0272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DC96D43-395F-4A4A-AFD7-78631653B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5AA0FAD-3C7D-44EB-9F79-567D64C4D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689595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FFB81708-B5D3-46EA-8210-6D4E69192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3EDF8D9-CBE1-421A-8345-C23E4904E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69A2D5F-EB5C-4DD5-9B87-4E26D81C45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1653D93-4EAD-4AF1-9434-5D27F5C97B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FFF7F38-1B7A-4E60-A946-C5326EE9C3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6305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hyperlink" Target="https://ssddproblems.com/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4" Type="http://schemas.openxmlformats.org/officeDocument/2006/relationships/image" Target="../media/image22.png"/><Relationship Id="rId5" Type="http://schemas.openxmlformats.org/officeDocument/2006/relationships/image" Target="../media/image20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Relationship Id="rId8" Type="http://schemas.openxmlformats.org/officeDocument/2006/relationships/image" Target="../media/image21.png"/><Relationship Id="rId9" Type="http://schemas.openxmlformats.org/officeDocument/2006/relationships/image" Target="../media/image2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4" Type="http://schemas.openxmlformats.org/officeDocument/2006/relationships/image" Target="../media/image22.png"/><Relationship Id="rId5" Type="http://schemas.openxmlformats.org/officeDocument/2006/relationships/image" Target="../media/image20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Relationship Id="rId8" Type="http://schemas.openxmlformats.org/officeDocument/2006/relationships/image" Target="../media/image21.png"/><Relationship Id="rId9" Type="http://schemas.openxmlformats.org/officeDocument/2006/relationships/image" Target="../media/image27.png"/><Relationship Id="rId10" Type="http://schemas.openxmlformats.org/officeDocument/2006/relationships/image" Target="../media/image23.png"/><Relationship Id="rId11" Type="http://schemas.openxmlformats.org/officeDocument/2006/relationships/image" Target="../media/image26.png"/><Relationship Id="rId12" Type="http://schemas.openxmlformats.org/officeDocument/2006/relationships/image" Target="../media/image28.png"/><Relationship Id="rId13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xmlns="" id="{A421516C-90AB-4A41-9E31-455810B8E1CC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/>
            <p:txBody>
              <a:bodyPr/>
              <a:lstStyle/>
              <a:p>
                <a:r>
                  <a:rPr lang="en-GB" b="1" dirty="0"/>
                  <a:t>Andy’s SSDD Questions </a:t>
                </a:r>
                <a14:m>
                  <m:oMath xmlns:m="http://schemas.openxmlformats.org/officeDocument/2006/math">
                    <m:r>
                      <a:rPr lang="en-GB" b="1" i="1" smtClean="0"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endParaRPr lang="en-GB" b="1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421516C-90AB-4A41-9E31-455810B8E1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blipFill>
                <a:blip r:embed="rId2"/>
                <a:stretch>
                  <a:fillRect b="-173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3E20F9A-AECC-4304-BE27-F7DEDE6A2B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Inspired by Craig Barton’s SSDD Questions</a:t>
            </a:r>
            <a:r>
              <a:rPr lang="en-GB"/>
              <a:t>, website below:</a:t>
            </a:r>
            <a:endParaRPr lang="en-GB" dirty="0"/>
          </a:p>
          <a:p>
            <a:endParaRPr lang="en-GB" dirty="0"/>
          </a:p>
          <a:p>
            <a:r>
              <a:rPr lang="en-GB" dirty="0">
                <a:hlinkClick r:id="rId3"/>
              </a:rPr>
              <a:t>https://ssddproblems.com/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4841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775BC97-57E4-4E70-A83D-C8CA67D8A96A}"/>
              </a:ext>
            </a:extLst>
          </p:cNvPr>
          <p:cNvSpPr txBox="1"/>
          <p:nvPr/>
        </p:nvSpPr>
        <p:spPr>
          <a:xfrm>
            <a:off x="198783" y="424070"/>
            <a:ext cx="56719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In Pointless they combine scores of two passes.</a:t>
            </a:r>
          </a:p>
          <a:p>
            <a:r>
              <a:rPr lang="en-GB" sz="2000" dirty="0"/>
              <a:t>The couple with the highest score is eliminated.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D0888394-6276-4E46-9194-D4CCC4BDA598}"/>
                  </a:ext>
                </a:extLst>
              </p:cNvPr>
              <p:cNvSpPr txBox="1"/>
              <p:nvPr/>
            </p:nvSpPr>
            <p:spPr>
              <a:xfrm>
                <a:off x="3319382" y="1827550"/>
                <a:ext cx="261759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What did Couple D score in pass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000" dirty="0"/>
                  <a:t>?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0888394-6276-4E46-9194-D4CCC4BDA5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9382" y="1827550"/>
                <a:ext cx="2617592" cy="707886"/>
              </a:xfrm>
              <a:prstGeom prst="rect">
                <a:avLst/>
              </a:prstGeom>
              <a:blipFill>
                <a:blip r:embed="rId2"/>
                <a:stretch>
                  <a:fillRect l="-2564" t="-5172" b="-146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xmlns="" id="{48E652A6-4FFD-48D2-9985-A9FFC45899F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74351512"/>
                  </p:ext>
                </p:extLst>
              </p:nvPr>
            </p:nvGraphicFramePr>
            <p:xfrm>
              <a:off x="575869" y="1465884"/>
              <a:ext cx="2664000" cy="16764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80000">
                      <a:extLst>
                        <a:ext uri="{9D8B030D-6E8A-4147-A177-3AD203B41FA5}">
                          <a16:colId xmlns:a16="http://schemas.microsoft.com/office/drawing/2014/main" xmlns="" val="2626215892"/>
                        </a:ext>
                      </a:extLst>
                    </a:gridCol>
                    <a:gridCol w="792000">
                      <a:extLst>
                        <a:ext uri="{9D8B030D-6E8A-4147-A177-3AD203B41FA5}">
                          <a16:colId xmlns:a16="http://schemas.microsoft.com/office/drawing/2014/main" xmlns="" val="1323918060"/>
                        </a:ext>
                      </a:extLst>
                    </a:gridCol>
                    <a:gridCol w="792000">
                      <a:extLst>
                        <a:ext uri="{9D8B030D-6E8A-4147-A177-3AD203B41FA5}">
                          <a16:colId xmlns:a16="http://schemas.microsoft.com/office/drawing/2014/main" xmlns="" val="113050796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ysClr val="windowText" lastClr="000000"/>
                              </a:solidFill>
                            </a:rPr>
                            <a:t>Pass </a:t>
                          </a:r>
                          <a14:m>
                            <m:oMath xmlns:m="http://schemas.openxmlformats.org/officeDocument/2006/math">
                              <m:r>
                                <a:rPr lang="en-GB" sz="1600" b="1" i="1" dirty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oMath>
                          </a14:m>
                          <a:endParaRPr lang="en-GB" sz="1600" b="1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ysClr val="windowText" lastClr="000000"/>
                              </a:solidFill>
                            </a:rPr>
                            <a:t>Total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460845410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A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36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969721418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B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17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74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97617032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C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43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103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742926318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D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68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92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88856722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48E652A6-4FFD-48D2-9985-A9FFC45899F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74351512"/>
                  </p:ext>
                </p:extLst>
              </p:nvPr>
            </p:nvGraphicFramePr>
            <p:xfrm>
              <a:off x="575869" y="1465884"/>
              <a:ext cx="2664000" cy="16764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80000">
                      <a:extLst>
                        <a:ext uri="{9D8B030D-6E8A-4147-A177-3AD203B41FA5}">
                          <a16:colId xmlns:a16="http://schemas.microsoft.com/office/drawing/2014/main" val="2626215892"/>
                        </a:ext>
                      </a:extLst>
                    </a:gridCol>
                    <a:gridCol w="792000">
                      <a:extLst>
                        <a:ext uri="{9D8B030D-6E8A-4147-A177-3AD203B41FA5}">
                          <a16:colId xmlns:a16="http://schemas.microsoft.com/office/drawing/2014/main" val="1323918060"/>
                        </a:ext>
                      </a:extLst>
                    </a:gridCol>
                    <a:gridCol w="792000">
                      <a:extLst>
                        <a:ext uri="{9D8B030D-6E8A-4147-A177-3AD203B41FA5}">
                          <a16:colId xmlns:a16="http://schemas.microsoft.com/office/drawing/2014/main" val="113050796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37692" t="-5455" r="-101538" b="-42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ysClr val="windowText" lastClr="000000"/>
                              </a:solidFill>
                            </a:rPr>
                            <a:t>Total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60845410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A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37692" t="-105455" r="-101538" b="-32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69721418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B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37692" t="-201786" r="-101538" b="-217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37692" t="-201786" r="-1538" b="-2178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76170323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C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37692" t="-307273" r="-101538" b="-12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37692" t="-307273" r="-1538" b="-1218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42926318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D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37692" t="-407273" r="-101538" b="-2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37692" t="-407273" r="-1538" b="-218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8856722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E894F75-4439-47DC-9551-A8EA2871558E}"/>
              </a:ext>
            </a:extLst>
          </p:cNvPr>
          <p:cNvSpPr txBox="1"/>
          <p:nvPr/>
        </p:nvSpPr>
        <p:spPr>
          <a:xfrm>
            <a:off x="6294784" y="424070"/>
            <a:ext cx="56719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In Pointless they combine scores of two passes.</a:t>
            </a:r>
          </a:p>
          <a:p>
            <a:r>
              <a:rPr lang="en-GB" sz="2000" dirty="0"/>
              <a:t>The couple with the highest score is eliminated.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="" id="{72F20937-1DE1-4BC2-93A8-EF9D2740D9F5}"/>
                  </a:ext>
                </a:extLst>
              </p:cNvPr>
              <p:cNvSpPr txBox="1"/>
              <p:nvPr/>
            </p:nvSpPr>
            <p:spPr>
              <a:xfrm>
                <a:off x="9322618" y="1867306"/>
                <a:ext cx="284288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What was the median score in pass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000" dirty="0"/>
                  <a:t>?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2F20937-1DE1-4BC2-93A8-EF9D2740D9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22618" y="1867306"/>
                <a:ext cx="2842880" cy="707886"/>
              </a:xfrm>
              <a:prstGeom prst="rect">
                <a:avLst/>
              </a:prstGeom>
              <a:blipFill>
                <a:blip r:embed="rId5"/>
                <a:stretch>
                  <a:fillRect l="-2141" t="-4310" b="-146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xmlns="" id="{30A82876-F523-4A00-B909-6D3F3487E81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83152826"/>
                  </p:ext>
                </p:extLst>
              </p:nvPr>
            </p:nvGraphicFramePr>
            <p:xfrm>
              <a:off x="6617565" y="1465884"/>
              <a:ext cx="2664000" cy="16764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80000">
                      <a:extLst>
                        <a:ext uri="{9D8B030D-6E8A-4147-A177-3AD203B41FA5}">
                          <a16:colId xmlns:a16="http://schemas.microsoft.com/office/drawing/2014/main" xmlns="" val="2626215892"/>
                        </a:ext>
                      </a:extLst>
                    </a:gridCol>
                    <a:gridCol w="792000">
                      <a:extLst>
                        <a:ext uri="{9D8B030D-6E8A-4147-A177-3AD203B41FA5}">
                          <a16:colId xmlns:a16="http://schemas.microsoft.com/office/drawing/2014/main" xmlns="" val="1323918060"/>
                        </a:ext>
                      </a:extLst>
                    </a:gridCol>
                    <a:gridCol w="792000">
                      <a:extLst>
                        <a:ext uri="{9D8B030D-6E8A-4147-A177-3AD203B41FA5}">
                          <a16:colId xmlns:a16="http://schemas.microsoft.com/office/drawing/2014/main" xmlns="" val="113050796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ysClr val="windowText" lastClr="000000"/>
                              </a:solidFill>
                            </a:rPr>
                            <a:t>Pass </a:t>
                          </a:r>
                          <a14:m>
                            <m:oMath xmlns:m="http://schemas.openxmlformats.org/officeDocument/2006/math">
                              <m:r>
                                <a:rPr lang="en-GB" sz="1600" b="1" i="1" dirty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oMath>
                          </a14:m>
                          <a:endParaRPr lang="en-GB" sz="1600" b="1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ysClr val="windowText" lastClr="000000"/>
                              </a:solidFill>
                            </a:rPr>
                            <a:t>Total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460845410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A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36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969721418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B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17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74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97617032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C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43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103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742926318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D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68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92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88856722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30A82876-F523-4A00-B909-6D3F3487E81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83152826"/>
                  </p:ext>
                </p:extLst>
              </p:nvPr>
            </p:nvGraphicFramePr>
            <p:xfrm>
              <a:off x="6617565" y="1465884"/>
              <a:ext cx="2664000" cy="16764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80000">
                      <a:extLst>
                        <a:ext uri="{9D8B030D-6E8A-4147-A177-3AD203B41FA5}">
                          <a16:colId xmlns:a16="http://schemas.microsoft.com/office/drawing/2014/main" val="2626215892"/>
                        </a:ext>
                      </a:extLst>
                    </a:gridCol>
                    <a:gridCol w="792000">
                      <a:extLst>
                        <a:ext uri="{9D8B030D-6E8A-4147-A177-3AD203B41FA5}">
                          <a16:colId xmlns:a16="http://schemas.microsoft.com/office/drawing/2014/main" val="1323918060"/>
                        </a:ext>
                      </a:extLst>
                    </a:gridCol>
                    <a:gridCol w="792000">
                      <a:extLst>
                        <a:ext uri="{9D8B030D-6E8A-4147-A177-3AD203B41FA5}">
                          <a16:colId xmlns:a16="http://schemas.microsoft.com/office/drawing/2014/main" val="113050796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37692" t="-5455" r="-101538" b="-42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ysClr val="windowText" lastClr="000000"/>
                              </a:solidFill>
                            </a:rPr>
                            <a:t>Total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60845410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A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37692" t="-105455" r="-101538" b="-32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69721418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B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37692" t="-201786" r="-101538" b="-217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237692" t="-201786" r="-1538" b="-2178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76170323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C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37692" t="-307273" r="-101538" b="-12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237692" t="-307273" r="-1538" b="-1218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42926318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D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37692" t="-407273" r="-101538" b="-2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237692" t="-407273" r="-1538" b="-218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8856722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065FFF24-D401-4005-AC2F-9BEFDF53357A}"/>
              </a:ext>
            </a:extLst>
          </p:cNvPr>
          <p:cNvSpPr txBox="1"/>
          <p:nvPr/>
        </p:nvSpPr>
        <p:spPr>
          <a:xfrm>
            <a:off x="198783" y="3658982"/>
            <a:ext cx="56719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In Pointless they combine scores of two passes.</a:t>
            </a:r>
          </a:p>
          <a:p>
            <a:r>
              <a:rPr lang="en-GB" sz="2000" dirty="0"/>
              <a:t>The couple with the highest score is eliminated.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679A6CEF-0FF5-4B5B-83E0-0D32D8F75FBE}"/>
              </a:ext>
            </a:extLst>
          </p:cNvPr>
          <p:cNvSpPr txBox="1"/>
          <p:nvPr/>
        </p:nvSpPr>
        <p:spPr>
          <a:xfrm>
            <a:off x="3039793" y="4857192"/>
            <a:ext cx="29634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What is the maximum Couple A can score and go through to the next round?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9" name="Table 18">
                <a:extLst>
                  <a:ext uri="{FF2B5EF4-FFF2-40B4-BE49-F238E27FC236}">
                    <a16:creationId xmlns:a16="http://schemas.microsoft.com/office/drawing/2014/main" xmlns="" id="{AB2CCE1C-9150-420F-9166-61E5773145B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71584150"/>
                  </p:ext>
                </p:extLst>
              </p:nvPr>
            </p:nvGraphicFramePr>
            <p:xfrm>
              <a:off x="309532" y="4643781"/>
              <a:ext cx="2664000" cy="16764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80000">
                      <a:extLst>
                        <a:ext uri="{9D8B030D-6E8A-4147-A177-3AD203B41FA5}">
                          <a16:colId xmlns:a16="http://schemas.microsoft.com/office/drawing/2014/main" xmlns="" val="2626215892"/>
                        </a:ext>
                      </a:extLst>
                    </a:gridCol>
                    <a:gridCol w="792000">
                      <a:extLst>
                        <a:ext uri="{9D8B030D-6E8A-4147-A177-3AD203B41FA5}">
                          <a16:colId xmlns:a16="http://schemas.microsoft.com/office/drawing/2014/main" xmlns="" val="1323918060"/>
                        </a:ext>
                      </a:extLst>
                    </a:gridCol>
                    <a:gridCol w="792000">
                      <a:extLst>
                        <a:ext uri="{9D8B030D-6E8A-4147-A177-3AD203B41FA5}">
                          <a16:colId xmlns:a16="http://schemas.microsoft.com/office/drawing/2014/main" xmlns="" val="113050796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ysClr val="windowText" lastClr="000000"/>
                              </a:solidFill>
                            </a:rPr>
                            <a:t>Pass </a:t>
                          </a:r>
                          <a14:m>
                            <m:oMath xmlns:m="http://schemas.openxmlformats.org/officeDocument/2006/math">
                              <m:r>
                                <a:rPr lang="en-GB" sz="1600" b="1" i="1" dirty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oMath>
                          </a14:m>
                          <a:endParaRPr lang="en-GB" sz="1600" b="1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ysClr val="windowText" lastClr="000000"/>
                              </a:solidFill>
                            </a:rPr>
                            <a:t>Total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460845410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A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36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969721418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B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17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74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97617032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C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43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103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742926318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D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68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92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88856722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9" name="Table 18">
                <a:extLst>
                  <a:ext uri="{FF2B5EF4-FFF2-40B4-BE49-F238E27FC236}">
                    <a16:creationId xmlns:a16="http://schemas.microsoft.com/office/drawing/2014/main" id="{AB2CCE1C-9150-420F-9166-61E5773145B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71584150"/>
                  </p:ext>
                </p:extLst>
              </p:nvPr>
            </p:nvGraphicFramePr>
            <p:xfrm>
              <a:off x="309532" y="4643781"/>
              <a:ext cx="2664000" cy="16764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80000">
                      <a:extLst>
                        <a:ext uri="{9D8B030D-6E8A-4147-A177-3AD203B41FA5}">
                          <a16:colId xmlns:a16="http://schemas.microsoft.com/office/drawing/2014/main" val="2626215892"/>
                        </a:ext>
                      </a:extLst>
                    </a:gridCol>
                    <a:gridCol w="792000">
                      <a:extLst>
                        <a:ext uri="{9D8B030D-6E8A-4147-A177-3AD203B41FA5}">
                          <a16:colId xmlns:a16="http://schemas.microsoft.com/office/drawing/2014/main" val="1323918060"/>
                        </a:ext>
                      </a:extLst>
                    </a:gridCol>
                    <a:gridCol w="792000">
                      <a:extLst>
                        <a:ext uri="{9D8B030D-6E8A-4147-A177-3AD203B41FA5}">
                          <a16:colId xmlns:a16="http://schemas.microsoft.com/office/drawing/2014/main" val="113050796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37692" t="-3636" r="-101538" b="-42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ysClr val="windowText" lastClr="000000"/>
                              </a:solidFill>
                            </a:rPr>
                            <a:t>Total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60845410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A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37692" t="-103636" r="-101538" b="-32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69721418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B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37692" t="-200000" r="-101538" b="-2196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37692" t="-200000" r="-1538" b="-2196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76170323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C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37692" t="-305455" r="-101538" b="-12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37692" t="-305455" r="-1538" b="-1236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42926318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D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37692" t="-405455" r="-101538" b="-2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37692" t="-405455" r="-1538" b="-236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8856722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A6866E39-E491-42F8-AD10-9756ADBFB6B5}"/>
              </a:ext>
            </a:extLst>
          </p:cNvPr>
          <p:cNvSpPr txBox="1"/>
          <p:nvPr/>
        </p:nvSpPr>
        <p:spPr>
          <a:xfrm>
            <a:off x="6255027" y="3658982"/>
            <a:ext cx="56719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In Pointless they combine scores of two passes.</a:t>
            </a:r>
          </a:p>
          <a:p>
            <a:r>
              <a:rPr lang="en-GB" sz="2000" dirty="0"/>
              <a:t>The couple with the highest score is eliminated.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xmlns="" id="{F8E57DB6-FCDF-4341-80BE-2B138B22E6E1}"/>
                  </a:ext>
                </a:extLst>
              </p:cNvPr>
              <p:cNvSpPr txBox="1"/>
              <p:nvPr/>
            </p:nvSpPr>
            <p:spPr>
              <a:xfrm>
                <a:off x="9096037" y="5069225"/>
                <a:ext cx="2989946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If Couple A got “pointless” in pass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000" dirty="0"/>
                  <a:t>, what would be the mean score of pass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000" dirty="0"/>
                  <a:t>?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8E57DB6-FCDF-4341-80BE-2B138B22E6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6037" y="5069225"/>
                <a:ext cx="2989946" cy="1015663"/>
              </a:xfrm>
              <a:prstGeom prst="rect">
                <a:avLst/>
              </a:prstGeom>
              <a:blipFill>
                <a:blip r:embed="rId8"/>
                <a:stretch>
                  <a:fillRect l="-2037" t="-3614" r="-1018" b="-102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3" name="Table 22">
                <a:extLst>
                  <a:ext uri="{FF2B5EF4-FFF2-40B4-BE49-F238E27FC236}">
                    <a16:creationId xmlns:a16="http://schemas.microsoft.com/office/drawing/2014/main" xmlns="" id="{3309687B-ED51-41CE-8842-90685E52833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23748743"/>
                  </p:ext>
                </p:extLst>
              </p:nvPr>
            </p:nvGraphicFramePr>
            <p:xfrm>
              <a:off x="6365776" y="4643781"/>
              <a:ext cx="2664000" cy="16764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80000">
                      <a:extLst>
                        <a:ext uri="{9D8B030D-6E8A-4147-A177-3AD203B41FA5}">
                          <a16:colId xmlns:a16="http://schemas.microsoft.com/office/drawing/2014/main" xmlns="" val="2626215892"/>
                        </a:ext>
                      </a:extLst>
                    </a:gridCol>
                    <a:gridCol w="792000">
                      <a:extLst>
                        <a:ext uri="{9D8B030D-6E8A-4147-A177-3AD203B41FA5}">
                          <a16:colId xmlns:a16="http://schemas.microsoft.com/office/drawing/2014/main" xmlns="" val="1323918060"/>
                        </a:ext>
                      </a:extLst>
                    </a:gridCol>
                    <a:gridCol w="792000">
                      <a:extLst>
                        <a:ext uri="{9D8B030D-6E8A-4147-A177-3AD203B41FA5}">
                          <a16:colId xmlns:a16="http://schemas.microsoft.com/office/drawing/2014/main" xmlns="" val="113050796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ysClr val="windowText" lastClr="000000"/>
                              </a:solidFill>
                            </a:rPr>
                            <a:t>Pass </a:t>
                          </a:r>
                          <a14:m>
                            <m:oMath xmlns:m="http://schemas.openxmlformats.org/officeDocument/2006/math">
                              <m:r>
                                <a:rPr lang="en-GB" sz="1600" b="1" i="1" dirty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oMath>
                          </a14:m>
                          <a:endParaRPr lang="en-GB" sz="1600" b="1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ysClr val="windowText" lastClr="000000"/>
                              </a:solidFill>
                            </a:rPr>
                            <a:t>Total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460845410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A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36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969721418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B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17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74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97617032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C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43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103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742926318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D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68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92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88856722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3" name="Table 22">
                <a:extLst>
                  <a:ext uri="{FF2B5EF4-FFF2-40B4-BE49-F238E27FC236}">
                    <a16:creationId xmlns:a16="http://schemas.microsoft.com/office/drawing/2014/main" id="{3309687B-ED51-41CE-8842-90685E52833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23748743"/>
                  </p:ext>
                </p:extLst>
              </p:nvPr>
            </p:nvGraphicFramePr>
            <p:xfrm>
              <a:off x="6365776" y="4643781"/>
              <a:ext cx="2664000" cy="16764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80000">
                      <a:extLst>
                        <a:ext uri="{9D8B030D-6E8A-4147-A177-3AD203B41FA5}">
                          <a16:colId xmlns:a16="http://schemas.microsoft.com/office/drawing/2014/main" val="2626215892"/>
                        </a:ext>
                      </a:extLst>
                    </a:gridCol>
                    <a:gridCol w="792000">
                      <a:extLst>
                        <a:ext uri="{9D8B030D-6E8A-4147-A177-3AD203B41FA5}">
                          <a16:colId xmlns:a16="http://schemas.microsoft.com/office/drawing/2014/main" val="1323918060"/>
                        </a:ext>
                      </a:extLst>
                    </a:gridCol>
                    <a:gridCol w="792000">
                      <a:extLst>
                        <a:ext uri="{9D8B030D-6E8A-4147-A177-3AD203B41FA5}">
                          <a16:colId xmlns:a16="http://schemas.microsoft.com/office/drawing/2014/main" val="113050796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137692" t="-3636" r="-101538" b="-42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ysClr val="windowText" lastClr="000000"/>
                              </a:solidFill>
                            </a:rPr>
                            <a:t>Total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60845410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A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137692" t="-103636" r="-101538" b="-32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69721418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B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137692" t="-200000" r="-101538" b="-2196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237692" t="-200000" r="-1538" b="-2196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76170323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C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137692" t="-305455" r="-101538" b="-12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237692" t="-305455" r="-1538" b="-1236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42926318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D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137692" t="-405455" r="-101538" b="-2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237692" t="-405455" r="-1538" b="-236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8856722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56898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775BC97-57E4-4E70-A83D-C8CA67D8A96A}"/>
              </a:ext>
            </a:extLst>
          </p:cNvPr>
          <p:cNvSpPr txBox="1"/>
          <p:nvPr/>
        </p:nvSpPr>
        <p:spPr>
          <a:xfrm>
            <a:off x="198783" y="424070"/>
            <a:ext cx="56719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In Pointless they combine scores of two passes.</a:t>
            </a:r>
          </a:p>
          <a:p>
            <a:r>
              <a:rPr lang="en-GB" sz="2000" dirty="0"/>
              <a:t>The couple with the highest score is eliminated.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D0888394-6276-4E46-9194-D4CCC4BDA598}"/>
                  </a:ext>
                </a:extLst>
              </p:cNvPr>
              <p:cNvSpPr txBox="1"/>
              <p:nvPr/>
            </p:nvSpPr>
            <p:spPr>
              <a:xfrm>
                <a:off x="3319382" y="1827550"/>
                <a:ext cx="261759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What did Couple D score in pass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000" dirty="0"/>
                  <a:t>?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0888394-6276-4E46-9194-D4CCC4BDA5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9382" y="1827550"/>
                <a:ext cx="2617592" cy="707886"/>
              </a:xfrm>
              <a:prstGeom prst="rect">
                <a:avLst/>
              </a:prstGeom>
              <a:blipFill>
                <a:blip r:embed="rId2"/>
                <a:stretch>
                  <a:fillRect l="-2564" t="-5172" b="-146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xmlns="" id="{48E652A6-4FFD-48D2-9985-A9FFC45899FC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75869" y="1465884"/>
              <a:ext cx="2664000" cy="16764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80000">
                      <a:extLst>
                        <a:ext uri="{9D8B030D-6E8A-4147-A177-3AD203B41FA5}">
                          <a16:colId xmlns:a16="http://schemas.microsoft.com/office/drawing/2014/main" xmlns="" val="2626215892"/>
                        </a:ext>
                      </a:extLst>
                    </a:gridCol>
                    <a:gridCol w="792000">
                      <a:extLst>
                        <a:ext uri="{9D8B030D-6E8A-4147-A177-3AD203B41FA5}">
                          <a16:colId xmlns:a16="http://schemas.microsoft.com/office/drawing/2014/main" xmlns="" val="1323918060"/>
                        </a:ext>
                      </a:extLst>
                    </a:gridCol>
                    <a:gridCol w="792000">
                      <a:extLst>
                        <a:ext uri="{9D8B030D-6E8A-4147-A177-3AD203B41FA5}">
                          <a16:colId xmlns:a16="http://schemas.microsoft.com/office/drawing/2014/main" xmlns="" val="113050796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ysClr val="windowText" lastClr="000000"/>
                              </a:solidFill>
                            </a:rPr>
                            <a:t>Pass </a:t>
                          </a:r>
                          <a14:m>
                            <m:oMath xmlns:m="http://schemas.openxmlformats.org/officeDocument/2006/math">
                              <m:r>
                                <a:rPr lang="en-GB" sz="1600" b="1" i="1" dirty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oMath>
                          </a14:m>
                          <a:endParaRPr lang="en-GB" sz="1600" b="1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ysClr val="windowText" lastClr="000000"/>
                              </a:solidFill>
                            </a:rPr>
                            <a:t>Total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460845410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A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36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969721418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B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17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74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97617032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C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43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103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742926318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D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68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92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88856722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48E652A6-4FFD-48D2-9985-A9FFC45899FC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75869" y="1465884"/>
              <a:ext cx="2664000" cy="16764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80000">
                      <a:extLst>
                        <a:ext uri="{9D8B030D-6E8A-4147-A177-3AD203B41FA5}">
                          <a16:colId xmlns:a16="http://schemas.microsoft.com/office/drawing/2014/main" val="2626215892"/>
                        </a:ext>
                      </a:extLst>
                    </a:gridCol>
                    <a:gridCol w="792000">
                      <a:extLst>
                        <a:ext uri="{9D8B030D-6E8A-4147-A177-3AD203B41FA5}">
                          <a16:colId xmlns:a16="http://schemas.microsoft.com/office/drawing/2014/main" val="1323918060"/>
                        </a:ext>
                      </a:extLst>
                    </a:gridCol>
                    <a:gridCol w="792000">
                      <a:extLst>
                        <a:ext uri="{9D8B030D-6E8A-4147-A177-3AD203B41FA5}">
                          <a16:colId xmlns:a16="http://schemas.microsoft.com/office/drawing/2014/main" val="113050796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37692" t="-5455" r="-101538" b="-42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ysClr val="windowText" lastClr="000000"/>
                              </a:solidFill>
                            </a:rPr>
                            <a:t>Total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60845410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A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37692" t="-105455" r="-101538" b="-32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69721418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B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37692" t="-201786" r="-101538" b="-217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37692" t="-201786" r="-1538" b="-2178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76170323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C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37692" t="-307273" r="-101538" b="-12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37692" t="-307273" r="-1538" b="-1218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42926318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D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37692" t="-407273" r="-101538" b="-2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37692" t="-407273" r="-1538" b="-218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8856722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E894F75-4439-47DC-9551-A8EA2871558E}"/>
              </a:ext>
            </a:extLst>
          </p:cNvPr>
          <p:cNvSpPr txBox="1"/>
          <p:nvPr/>
        </p:nvSpPr>
        <p:spPr>
          <a:xfrm>
            <a:off x="6294784" y="424070"/>
            <a:ext cx="56719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In Pointless they combine scores of two passes.</a:t>
            </a:r>
          </a:p>
          <a:p>
            <a:r>
              <a:rPr lang="en-GB" sz="2000" dirty="0"/>
              <a:t>The couple with the highest score is eliminated.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="" id="{72F20937-1DE1-4BC2-93A8-EF9D2740D9F5}"/>
                  </a:ext>
                </a:extLst>
              </p:cNvPr>
              <p:cNvSpPr txBox="1"/>
              <p:nvPr/>
            </p:nvSpPr>
            <p:spPr>
              <a:xfrm>
                <a:off x="9322618" y="1867306"/>
                <a:ext cx="284288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What was the median score in pass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000" dirty="0"/>
                  <a:t>?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2F20937-1DE1-4BC2-93A8-EF9D2740D9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22618" y="1867306"/>
                <a:ext cx="2842880" cy="707886"/>
              </a:xfrm>
              <a:prstGeom prst="rect">
                <a:avLst/>
              </a:prstGeom>
              <a:blipFill>
                <a:blip r:embed="rId5"/>
                <a:stretch>
                  <a:fillRect l="-2141" t="-4310" b="-146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xmlns="" id="{30A82876-F523-4A00-B909-6D3F3487E81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617565" y="1465884"/>
              <a:ext cx="2664000" cy="16764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80000">
                      <a:extLst>
                        <a:ext uri="{9D8B030D-6E8A-4147-A177-3AD203B41FA5}">
                          <a16:colId xmlns:a16="http://schemas.microsoft.com/office/drawing/2014/main" xmlns="" val="2626215892"/>
                        </a:ext>
                      </a:extLst>
                    </a:gridCol>
                    <a:gridCol w="792000">
                      <a:extLst>
                        <a:ext uri="{9D8B030D-6E8A-4147-A177-3AD203B41FA5}">
                          <a16:colId xmlns:a16="http://schemas.microsoft.com/office/drawing/2014/main" xmlns="" val="1323918060"/>
                        </a:ext>
                      </a:extLst>
                    </a:gridCol>
                    <a:gridCol w="792000">
                      <a:extLst>
                        <a:ext uri="{9D8B030D-6E8A-4147-A177-3AD203B41FA5}">
                          <a16:colId xmlns:a16="http://schemas.microsoft.com/office/drawing/2014/main" xmlns="" val="113050796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ysClr val="windowText" lastClr="000000"/>
                              </a:solidFill>
                            </a:rPr>
                            <a:t>Pass </a:t>
                          </a:r>
                          <a14:m>
                            <m:oMath xmlns:m="http://schemas.openxmlformats.org/officeDocument/2006/math">
                              <m:r>
                                <a:rPr lang="en-GB" sz="1600" b="1" i="1" dirty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oMath>
                          </a14:m>
                          <a:endParaRPr lang="en-GB" sz="1600" b="1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ysClr val="windowText" lastClr="000000"/>
                              </a:solidFill>
                            </a:rPr>
                            <a:t>Total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460845410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A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36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969721418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B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17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74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97617032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C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43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103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742926318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D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68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92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88856722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30A82876-F523-4A00-B909-6D3F3487E81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617565" y="1465884"/>
              <a:ext cx="2664000" cy="16764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80000">
                      <a:extLst>
                        <a:ext uri="{9D8B030D-6E8A-4147-A177-3AD203B41FA5}">
                          <a16:colId xmlns:a16="http://schemas.microsoft.com/office/drawing/2014/main" val="2626215892"/>
                        </a:ext>
                      </a:extLst>
                    </a:gridCol>
                    <a:gridCol w="792000">
                      <a:extLst>
                        <a:ext uri="{9D8B030D-6E8A-4147-A177-3AD203B41FA5}">
                          <a16:colId xmlns:a16="http://schemas.microsoft.com/office/drawing/2014/main" val="1323918060"/>
                        </a:ext>
                      </a:extLst>
                    </a:gridCol>
                    <a:gridCol w="792000">
                      <a:extLst>
                        <a:ext uri="{9D8B030D-6E8A-4147-A177-3AD203B41FA5}">
                          <a16:colId xmlns:a16="http://schemas.microsoft.com/office/drawing/2014/main" val="113050796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37692" t="-5455" r="-101538" b="-42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ysClr val="windowText" lastClr="000000"/>
                              </a:solidFill>
                            </a:rPr>
                            <a:t>Total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60845410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A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37692" t="-105455" r="-101538" b="-32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69721418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B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37692" t="-201786" r="-101538" b="-217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237692" t="-201786" r="-1538" b="-2178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76170323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C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37692" t="-307273" r="-101538" b="-12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237692" t="-307273" r="-1538" b="-1218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42926318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D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37692" t="-407273" r="-101538" b="-2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237692" t="-407273" r="-1538" b="-218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8856722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065FFF24-D401-4005-AC2F-9BEFDF53357A}"/>
              </a:ext>
            </a:extLst>
          </p:cNvPr>
          <p:cNvSpPr txBox="1"/>
          <p:nvPr/>
        </p:nvSpPr>
        <p:spPr>
          <a:xfrm>
            <a:off x="198783" y="3658982"/>
            <a:ext cx="56719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In Pointless they combine scores of two passes.</a:t>
            </a:r>
          </a:p>
          <a:p>
            <a:r>
              <a:rPr lang="en-GB" sz="2000" dirty="0"/>
              <a:t>The couple with the highest score is eliminated.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679A6CEF-0FF5-4B5B-83E0-0D32D8F75FBE}"/>
              </a:ext>
            </a:extLst>
          </p:cNvPr>
          <p:cNvSpPr txBox="1"/>
          <p:nvPr/>
        </p:nvSpPr>
        <p:spPr>
          <a:xfrm>
            <a:off x="3039793" y="4857192"/>
            <a:ext cx="29634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What is the maximum Couple A can score and go through to the next round?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9" name="Table 18">
                <a:extLst>
                  <a:ext uri="{FF2B5EF4-FFF2-40B4-BE49-F238E27FC236}">
                    <a16:creationId xmlns:a16="http://schemas.microsoft.com/office/drawing/2014/main" xmlns="" id="{AB2CCE1C-9150-420F-9166-61E5773145B8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09532" y="4643781"/>
              <a:ext cx="2664000" cy="16764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80000">
                      <a:extLst>
                        <a:ext uri="{9D8B030D-6E8A-4147-A177-3AD203B41FA5}">
                          <a16:colId xmlns:a16="http://schemas.microsoft.com/office/drawing/2014/main" xmlns="" val="2626215892"/>
                        </a:ext>
                      </a:extLst>
                    </a:gridCol>
                    <a:gridCol w="792000">
                      <a:extLst>
                        <a:ext uri="{9D8B030D-6E8A-4147-A177-3AD203B41FA5}">
                          <a16:colId xmlns:a16="http://schemas.microsoft.com/office/drawing/2014/main" xmlns="" val="1323918060"/>
                        </a:ext>
                      </a:extLst>
                    </a:gridCol>
                    <a:gridCol w="792000">
                      <a:extLst>
                        <a:ext uri="{9D8B030D-6E8A-4147-A177-3AD203B41FA5}">
                          <a16:colId xmlns:a16="http://schemas.microsoft.com/office/drawing/2014/main" xmlns="" val="113050796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ysClr val="windowText" lastClr="000000"/>
                              </a:solidFill>
                            </a:rPr>
                            <a:t>Pass </a:t>
                          </a:r>
                          <a14:m>
                            <m:oMath xmlns:m="http://schemas.openxmlformats.org/officeDocument/2006/math">
                              <m:r>
                                <a:rPr lang="en-GB" sz="1600" b="1" i="1" dirty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oMath>
                          </a14:m>
                          <a:endParaRPr lang="en-GB" sz="1600" b="1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ysClr val="windowText" lastClr="000000"/>
                              </a:solidFill>
                            </a:rPr>
                            <a:t>Total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460845410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A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36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969721418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B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17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74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97617032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C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43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103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742926318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D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68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92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88856722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9" name="Table 18">
                <a:extLst>
                  <a:ext uri="{FF2B5EF4-FFF2-40B4-BE49-F238E27FC236}">
                    <a16:creationId xmlns:a16="http://schemas.microsoft.com/office/drawing/2014/main" id="{AB2CCE1C-9150-420F-9166-61E5773145B8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09532" y="4643781"/>
              <a:ext cx="2664000" cy="16764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80000">
                      <a:extLst>
                        <a:ext uri="{9D8B030D-6E8A-4147-A177-3AD203B41FA5}">
                          <a16:colId xmlns:a16="http://schemas.microsoft.com/office/drawing/2014/main" val="2626215892"/>
                        </a:ext>
                      </a:extLst>
                    </a:gridCol>
                    <a:gridCol w="792000">
                      <a:extLst>
                        <a:ext uri="{9D8B030D-6E8A-4147-A177-3AD203B41FA5}">
                          <a16:colId xmlns:a16="http://schemas.microsoft.com/office/drawing/2014/main" val="1323918060"/>
                        </a:ext>
                      </a:extLst>
                    </a:gridCol>
                    <a:gridCol w="792000">
                      <a:extLst>
                        <a:ext uri="{9D8B030D-6E8A-4147-A177-3AD203B41FA5}">
                          <a16:colId xmlns:a16="http://schemas.microsoft.com/office/drawing/2014/main" val="113050796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37692" t="-3636" r="-101538" b="-42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ysClr val="windowText" lastClr="000000"/>
                              </a:solidFill>
                            </a:rPr>
                            <a:t>Total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60845410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A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37692" t="-103636" r="-101538" b="-32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69721418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B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37692" t="-200000" r="-101538" b="-2196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37692" t="-200000" r="-1538" b="-2196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76170323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C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37692" t="-305455" r="-101538" b="-12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37692" t="-305455" r="-1538" b="-1236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42926318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D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37692" t="-405455" r="-101538" b="-2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37692" t="-405455" r="-1538" b="-236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8856722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A6866E39-E491-42F8-AD10-9756ADBFB6B5}"/>
              </a:ext>
            </a:extLst>
          </p:cNvPr>
          <p:cNvSpPr txBox="1"/>
          <p:nvPr/>
        </p:nvSpPr>
        <p:spPr>
          <a:xfrm>
            <a:off x="6255027" y="3658982"/>
            <a:ext cx="56719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In Pointless they combine scores of two passes.</a:t>
            </a:r>
          </a:p>
          <a:p>
            <a:r>
              <a:rPr lang="en-GB" sz="2000" dirty="0"/>
              <a:t>The couple with the highest score is eliminated.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xmlns="" id="{F8E57DB6-FCDF-4341-80BE-2B138B22E6E1}"/>
                  </a:ext>
                </a:extLst>
              </p:cNvPr>
              <p:cNvSpPr txBox="1"/>
              <p:nvPr/>
            </p:nvSpPr>
            <p:spPr>
              <a:xfrm>
                <a:off x="9096037" y="5069225"/>
                <a:ext cx="2989946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If Couple A got “pointless” in pass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000" dirty="0"/>
                  <a:t>, what would be the mean score of pass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000" dirty="0"/>
                  <a:t>?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8E57DB6-FCDF-4341-80BE-2B138B22E6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6037" y="5069225"/>
                <a:ext cx="2989946" cy="1015663"/>
              </a:xfrm>
              <a:prstGeom prst="rect">
                <a:avLst/>
              </a:prstGeom>
              <a:blipFill>
                <a:blip r:embed="rId8"/>
                <a:stretch>
                  <a:fillRect l="-2037" t="-3614" r="-1018" b="-102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3" name="Table 22">
                <a:extLst>
                  <a:ext uri="{FF2B5EF4-FFF2-40B4-BE49-F238E27FC236}">
                    <a16:creationId xmlns:a16="http://schemas.microsoft.com/office/drawing/2014/main" xmlns="" id="{3309687B-ED51-41CE-8842-90685E528338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365776" y="4643781"/>
              <a:ext cx="2664000" cy="16764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80000">
                      <a:extLst>
                        <a:ext uri="{9D8B030D-6E8A-4147-A177-3AD203B41FA5}">
                          <a16:colId xmlns:a16="http://schemas.microsoft.com/office/drawing/2014/main" xmlns="" val="2626215892"/>
                        </a:ext>
                      </a:extLst>
                    </a:gridCol>
                    <a:gridCol w="792000">
                      <a:extLst>
                        <a:ext uri="{9D8B030D-6E8A-4147-A177-3AD203B41FA5}">
                          <a16:colId xmlns:a16="http://schemas.microsoft.com/office/drawing/2014/main" xmlns="" val="1323918060"/>
                        </a:ext>
                      </a:extLst>
                    </a:gridCol>
                    <a:gridCol w="792000">
                      <a:extLst>
                        <a:ext uri="{9D8B030D-6E8A-4147-A177-3AD203B41FA5}">
                          <a16:colId xmlns:a16="http://schemas.microsoft.com/office/drawing/2014/main" xmlns="" val="113050796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ysClr val="windowText" lastClr="000000"/>
                              </a:solidFill>
                            </a:rPr>
                            <a:t>Pass </a:t>
                          </a:r>
                          <a14:m>
                            <m:oMath xmlns:m="http://schemas.openxmlformats.org/officeDocument/2006/math">
                              <m:r>
                                <a:rPr lang="en-GB" sz="1600" b="1" i="1" dirty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oMath>
                          </a14:m>
                          <a:endParaRPr lang="en-GB" sz="1600" b="1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ysClr val="windowText" lastClr="000000"/>
                              </a:solidFill>
                            </a:rPr>
                            <a:t>Total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460845410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A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36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969721418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B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17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74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397617032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C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43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103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742926318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D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68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92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88856722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3" name="Table 22">
                <a:extLst>
                  <a:ext uri="{FF2B5EF4-FFF2-40B4-BE49-F238E27FC236}">
                    <a16:creationId xmlns:a16="http://schemas.microsoft.com/office/drawing/2014/main" id="{3309687B-ED51-41CE-8842-90685E528338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365776" y="4643781"/>
              <a:ext cx="2664000" cy="16764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80000">
                      <a:extLst>
                        <a:ext uri="{9D8B030D-6E8A-4147-A177-3AD203B41FA5}">
                          <a16:colId xmlns:a16="http://schemas.microsoft.com/office/drawing/2014/main" val="2626215892"/>
                        </a:ext>
                      </a:extLst>
                    </a:gridCol>
                    <a:gridCol w="792000">
                      <a:extLst>
                        <a:ext uri="{9D8B030D-6E8A-4147-A177-3AD203B41FA5}">
                          <a16:colId xmlns:a16="http://schemas.microsoft.com/office/drawing/2014/main" val="1323918060"/>
                        </a:ext>
                      </a:extLst>
                    </a:gridCol>
                    <a:gridCol w="792000">
                      <a:extLst>
                        <a:ext uri="{9D8B030D-6E8A-4147-A177-3AD203B41FA5}">
                          <a16:colId xmlns:a16="http://schemas.microsoft.com/office/drawing/2014/main" val="113050796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137692" t="-3636" r="-101538" b="-42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ysClr val="windowText" lastClr="000000"/>
                              </a:solidFill>
                            </a:rPr>
                            <a:t>Total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60845410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A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137692" t="-103636" r="-101538" b="-32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69721418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B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137692" t="-200000" r="-101538" b="-2196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237692" t="-200000" r="-1538" b="-2196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76170323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C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137692" t="-305455" r="-101538" b="-12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237692" t="-305455" r="-1538" b="-1236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42926318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ysClr val="windowText" lastClr="000000"/>
                              </a:solidFill>
                            </a:rPr>
                            <a:t>Couple D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137692" t="-405455" r="-101538" b="-2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237692" t="-405455" r="-1538" b="-236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8856722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xmlns="" id="{5F0DB3C4-3625-4E4C-BBB0-314F4C8414E8}"/>
                  </a:ext>
                </a:extLst>
              </p:cNvPr>
              <p:cNvSpPr txBox="1"/>
              <p:nvPr/>
            </p:nvSpPr>
            <p:spPr>
              <a:xfrm>
                <a:off x="5110313" y="2137224"/>
                <a:ext cx="43761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𝟐𝟒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F0DB3C4-3625-4E4C-BBB0-314F4C8414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0313" y="2137224"/>
                <a:ext cx="437619" cy="369332"/>
              </a:xfrm>
              <a:prstGeom prst="rect">
                <a:avLst/>
              </a:prstGeom>
              <a:blipFill>
                <a:blip r:embed="rId10"/>
                <a:stretch>
                  <a:fillRect l="-15278" r="-16667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xmlns="" id="{DDABB685-E01A-4058-A42E-449B840AFFA5}"/>
                  </a:ext>
                </a:extLst>
              </p:cNvPr>
              <p:cNvSpPr txBox="1"/>
              <p:nvPr/>
            </p:nvSpPr>
            <p:spPr>
              <a:xfrm>
                <a:off x="11191179" y="2185125"/>
                <a:ext cx="7357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𝟑𝟗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DABB685-E01A-4058-A42E-449B840AFF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91179" y="2185125"/>
                <a:ext cx="735778" cy="369332"/>
              </a:xfrm>
              <a:prstGeom prst="rect">
                <a:avLst/>
              </a:prstGeom>
              <a:blipFill>
                <a:blip r:embed="rId11"/>
                <a:stretch>
                  <a:fillRect l="-9917" r="-9917" b="-8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xmlns="" id="{832FAF58-6D71-4270-990B-7D6FFAEE7459}"/>
                  </a:ext>
                </a:extLst>
              </p:cNvPr>
              <p:cNvSpPr txBox="1"/>
              <p:nvPr/>
            </p:nvSpPr>
            <p:spPr>
              <a:xfrm>
                <a:off x="3982899" y="5773683"/>
                <a:ext cx="43762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𝟔𝟔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32FAF58-6D71-4270-990B-7D6FFAEE74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2899" y="5773683"/>
                <a:ext cx="437620" cy="369332"/>
              </a:xfrm>
              <a:prstGeom prst="rect">
                <a:avLst/>
              </a:prstGeom>
              <a:blipFill>
                <a:blip r:embed="rId12"/>
                <a:stretch>
                  <a:fillRect l="-15278" r="-16667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xmlns="" id="{81B830D0-6EF1-445D-8A21-0504A88D892E}"/>
                  </a:ext>
                </a:extLst>
              </p:cNvPr>
              <p:cNvSpPr txBox="1"/>
              <p:nvPr/>
            </p:nvSpPr>
            <p:spPr>
              <a:xfrm>
                <a:off x="10043205" y="6071628"/>
                <a:ext cx="92012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𝟑𝟓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1B830D0-6EF1-445D-8A21-0504A88D89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43205" y="6071628"/>
                <a:ext cx="920124" cy="369332"/>
              </a:xfrm>
              <a:prstGeom prst="rect">
                <a:avLst/>
              </a:prstGeom>
              <a:blipFill>
                <a:blip r:embed="rId13"/>
                <a:stretch>
                  <a:fillRect l="-8667" r="-8667" b="-8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53056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1830</Words>
  <Application>Microsoft Office PowerPoint</Application>
  <PresentationFormat>Widescreen</PresentationFormat>
  <Paragraphs>223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Andy’s SSDD Questions 2</vt:lpstr>
      <vt:lpstr>Hyperlinks: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Andy’s SSDD Questions</dc:title>
  <dc:creator>A.Lutwyche</dc:creator>
  <cp:lastModifiedBy>A.Lutwyche</cp:lastModifiedBy>
  <cp:revision>39</cp:revision>
  <dcterms:created xsi:type="dcterms:W3CDTF">2018-03-11T12:32:54Z</dcterms:created>
  <dcterms:modified xsi:type="dcterms:W3CDTF">2018-03-12T07:32:42Z</dcterms:modified>
</cp:coreProperties>
</file>