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4"/>
    <p:sldId id="27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microsoft.com/office/2015/10/relationships/revisionInfo" Target="revisionInfo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DB23E6-5E73-4CFA-B54E-0FFA5DEC2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DEE806F-15EC-49DE-BE42-8056EB0DF4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1508735-BE4A-4B59-8C35-A4A749FA4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3B42B89-9978-4E86-8431-76B03EAC9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E046DBA-3387-4C65-9B5E-25F966FD7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711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21FCF3-9245-4D28-9F46-28356C3FD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895CC66-9A0D-4DDF-B76E-F9A0286BA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F4C266A-3DA5-4EA9-8280-92E1607B7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C19058A-A959-47DA-AB38-91D334BCE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54325DE-E6AF-4D82-BBFA-712A59BF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183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50FEEA-2D3C-4515-A7D2-69E77256C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458BB4D-388E-43E6-A195-5D8AE028A0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BDC5B90-CEE0-4A68-AB8A-07ECB7581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3899982-6561-405E-BD67-868B13FEB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849BD62-E4A4-4C59-BFB6-DAF006D52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327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66AE36-15CB-4E87-8404-1933C291C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57C307A-625D-4FE4-A27D-51EA26795A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7BE855B-5526-437D-B746-A19414B7D8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5E09198-92D6-408A-B9BF-BEE1C111E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7B974A5-45F2-4797-A04E-9EBCA6399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6CBB4A5-8ABF-43B4-93C5-D6C2EBB6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7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9275C0-6870-400B-BD98-8EF2109E9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A737143-0354-4005-B21F-C5B50D67E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D42B830-F241-43FF-8FD0-A01242FFF8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82EF6EE-9812-4191-B2C2-EBBDEC5FB1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3E9D4FD-F344-47A1-B9D9-3381464025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ECE33B4-050B-4028-968D-D92BFF191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85F5CBC-39F5-49C9-BAB3-BAEE89DDB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6C53272C-A6A3-46BC-ABE0-52C7531F8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602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330FCD-8D44-4055-B256-0C60E23DF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F87D21C-5EC6-4F53-86F8-BE89C96F6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87CCC23-BA32-4E35-B154-F37B94272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B9C2689-28A2-4BCA-A3C2-FCF55E5D9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79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A0A71B9-F1BA-47AB-A6FE-10F0E2D03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512DEBC-7C9A-4A34-8B87-9BBB5ED3C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14546DA-3D28-4610-B897-4011E7614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153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B4F903-8342-4F7D-85A3-2120A6ECD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802EA03-52C4-4C32-9B4C-B676DD936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8F5B88F-0E80-4E07-B88D-19BA413DD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3CABD44-7A17-40C8-8DDE-07EBFCAD9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3C1C568-5A1B-4418-A402-6BAA1ED0A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C44E8F1-2D02-4425-B97F-FDB626A09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478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F3AF88-B6C5-4A8D-A523-FE6AB8F3D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22AF22A-5D71-491C-AD41-86425894CE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4EEC536-4E97-45B8-90E7-B646C6573F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5BA6F11-7CE0-4365-9386-DE3504AA9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E65737C-DC09-4FE9-BCB4-0FEE2BDBD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AE1AFF5-605E-4B71-986E-83F9815FA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528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2088834-03FD-43CA-BB64-E4D350221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B28466C-D344-4A57-AFFC-936007229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1659E92-97E3-47F0-A22A-67F9F24D7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168DA4D-53A3-43BA-9893-B279BF720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AA7F396-A6E7-4386-A8B8-DF2958313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31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CD482D5-314E-49DC-B503-B99807F234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219C661-DD9A-4320-B059-99681153EA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E7A086C-0FFD-4364-A66A-293FB0272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DC96D43-395F-4A4A-AFD7-78631653B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5AA0FAD-3C7D-44EB-9F79-567D64C4D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89595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FB81708-B5D3-46EA-8210-6D4E69192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3EDF8D9-CBE1-421A-8345-C23E4904E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69A2D5F-EB5C-4DD5-9B87-4E26D81C45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1653D93-4EAD-4AF1-9434-5D27F5C97B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FFF7F38-1B7A-4E60-A946-C5326EE9C3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305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hyperlink" Target="https://ssddproblems.com/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7" Type="http://schemas.openxmlformats.org/officeDocument/2006/relationships/image" Target="../media/image70.png"/><Relationship Id="rId8" Type="http://schemas.openxmlformats.org/officeDocument/2006/relationships/image" Target="../media/image80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xmlns="" id="{A421516C-90AB-4A41-9E31-455810B8E1CC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/>
            <p:txBody>
              <a:bodyPr/>
              <a:lstStyle/>
              <a:p>
                <a:r>
                  <a:rPr lang="en-GB" b="1" dirty="0"/>
                  <a:t>Andy’s SSDD Questions 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endParaRPr lang="en-GB" b="1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421516C-90AB-4A41-9E31-455810B8E1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blipFill>
                <a:blip r:embed="rId2"/>
                <a:stretch>
                  <a:fillRect b="-173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3E20F9A-AECC-4304-BE27-F7DEDE6A2B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Inspired by Craig Barton’s SSDD Questions</a:t>
            </a:r>
            <a:r>
              <a:rPr lang="en-GB"/>
              <a:t>, website below:</a:t>
            </a:r>
            <a:endParaRPr lang="en-GB" dirty="0"/>
          </a:p>
          <a:p>
            <a:endParaRPr lang="en-GB" dirty="0"/>
          </a:p>
          <a:p>
            <a:r>
              <a:rPr lang="en-GB" dirty="0">
                <a:hlinkClick r:id="rId3"/>
              </a:rPr>
              <a:t>https://ssddproblems.com/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4841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FD29B25C-C1EB-43F0-B373-A96B44519F2F}"/>
                  </a:ext>
                </a:extLst>
              </p:cNvPr>
              <p:cNvSpPr txBox="1"/>
              <p:nvPr/>
            </p:nvSpPr>
            <p:spPr>
              <a:xfrm>
                <a:off x="251791" y="874643"/>
                <a:ext cx="5552661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A house was bought at auction for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£70,500</m:t>
                    </m:r>
                  </m:oMath>
                </a14:m>
                <a:r>
                  <a:rPr lang="en-GB" sz="2000" dirty="0"/>
                  <a:t>.</a:t>
                </a:r>
              </a:p>
              <a:p>
                <a:r>
                  <a:rPr lang="en-GB" sz="2000" dirty="0"/>
                  <a:t>When renovating the house labour cost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£6000</m:t>
                    </m:r>
                  </m:oMath>
                </a14:m>
                <a:r>
                  <a:rPr lang="en-GB" sz="2000" dirty="0"/>
                  <a:t>, materials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£12,000</m:t>
                    </m:r>
                  </m:oMath>
                </a14:m>
                <a:r>
                  <a:rPr lang="en-GB" sz="2000" dirty="0"/>
                  <a:t> and fees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£7500</m:t>
                    </m:r>
                  </m:oMath>
                </a14:m>
                <a:r>
                  <a:rPr lang="en-GB" sz="2000" dirty="0"/>
                  <a:t>.</a:t>
                </a:r>
              </a:p>
              <a:p>
                <a:endParaRPr lang="en-GB" sz="2000" dirty="0"/>
              </a:p>
              <a:p>
                <a:r>
                  <a:rPr lang="en-GB" sz="2000" dirty="0"/>
                  <a:t>How much did the purchaser spend on the house in total?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D29B25C-C1EB-43F0-B373-A96B44519F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791" y="874643"/>
                <a:ext cx="5552661" cy="1938992"/>
              </a:xfrm>
              <a:prstGeom prst="rect">
                <a:avLst/>
              </a:prstGeom>
              <a:blipFill>
                <a:blip r:embed="rId2"/>
                <a:stretch>
                  <a:fillRect l="-1098" t="-1567" r="-1427" b="-43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2FB5A833-4B54-4B43-B350-1D937928CD5F}"/>
                  </a:ext>
                </a:extLst>
              </p:cNvPr>
              <p:cNvSpPr txBox="1"/>
              <p:nvPr/>
            </p:nvSpPr>
            <p:spPr>
              <a:xfrm>
                <a:off x="6361044" y="873468"/>
                <a:ext cx="5552661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A house was bought at auction for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£70,500</m:t>
                    </m:r>
                  </m:oMath>
                </a14:m>
                <a:r>
                  <a:rPr lang="en-GB" sz="2000" dirty="0"/>
                  <a:t>.</a:t>
                </a:r>
              </a:p>
              <a:p>
                <a:r>
                  <a:rPr lang="en-GB" sz="2000" dirty="0"/>
                  <a:t>When renovating the house labour cost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£6000</m:t>
                    </m:r>
                  </m:oMath>
                </a14:m>
                <a:r>
                  <a:rPr lang="en-GB" sz="2000" dirty="0"/>
                  <a:t>, materials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£12,000</m:t>
                    </m:r>
                  </m:oMath>
                </a14:m>
                <a:r>
                  <a:rPr lang="en-GB" sz="2000" dirty="0"/>
                  <a:t> and fees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£7500</m:t>
                    </m:r>
                  </m:oMath>
                </a14:m>
                <a:r>
                  <a:rPr lang="en-GB" sz="2000" dirty="0"/>
                  <a:t>.</a:t>
                </a:r>
              </a:p>
              <a:p>
                <a:endParaRPr lang="en-GB" sz="2000" dirty="0"/>
              </a:p>
              <a:p>
                <a:r>
                  <a:rPr lang="en-GB" sz="2000" dirty="0"/>
                  <a:t>What fraction of the total cost was materials?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FB5A833-4B54-4B43-B350-1D937928CD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1044" y="873468"/>
                <a:ext cx="5552661" cy="1631216"/>
              </a:xfrm>
              <a:prstGeom prst="rect">
                <a:avLst/>
              </a:prstGeom>
              <a:blipFill>
                <a:blip r:embed="rId3"/>
                <a:stretch>
                  <a:fillRect l="-1098" t="-1866" b="-55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B09B4F25-9527-4DF2-A367-7F92176155BB}"/>
                  </a:ext>
                </a:extLst>
              </p:cNvPr>
              <p:cNvSpPr txBox="1"/>
              <p:nvPr/>
            </p:nvSpPr>
            <p:spPr>
              <a:xfrm>
                <a:off x="251790" y="4310266"/>
                <a:ext cx="5552661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A house was bought at auction for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£70,500</m:t>
                    </m:r>
                  </m:oMath>
                </a14:m>
                <a:r>
                  <a:rPr lang="en-GB" sz="2000" dirty="0"/>
                  <a:t>.</a:t>
                </a:r>
              </a:p>
              <a:p>
                <a:r>
                  <a:rPr lang="en-GB" sz="2000" dirty="0"/>
                  <a:t>When renovating the house labour cost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£6000</m:t>
                    </m:r>
                  </m:oMath>
                </a14:m>
                <a:r>
                  <a:rPr lang="en-GB" sz="2000" dirty="0"/>
                  <a:t>, materials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£12,000</m:t>
                    </m:r>
                  </m:oMath>
                </a14:m>
                <a:r>
                  <a:rPr lang="en-GB" sz="2000" dirty="0"/>
                  <a:t> and fees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£7500</m:t>
                    </m:r>
                  </m:oMath>
                </a14:m>
                <a:r>
                  <a:rPr lang="en-GB" sz="2000" dirty="0"/>
                  <a:t>.</a:t>
                </a:r>
              </a:p>
              <a:p>
                <a:r>
                  <a:rPr lang="en-GB" sz="2000" dirty="0"/>
                  <a:t>Write the ratio of the cost of labour to materials to fees in its simplest form.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09B4F25-9527-4DF2-A367-7F92176155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790" y="4310266"/>
                <a:ext cx="5552661" cy="1631216"/>
              </a:xfrm>
              <a:prstGeom prst="rect">
                <a:avLst/>
              </a:prstGeom>
              <a:blipFill>
                <a:blip r:embed="rId4"/>
                <a:stretch>
                  <a:fillRect l="-1098" t="-1866" b="-55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73CFCB63-D184-46CF-95B7-385DE3BE1D15}"/>
                  </a:ext>
                </a:extLst>
              </p:cNvPr>
              <p:cNvSpPr txBox="1"/>
              <p:nvPr/>
            </p:nvSpPr>
            <p:spPr>
              <a:xfrm>
                <a:off x="6361043" y="4315304"/>
                <a:ext cx="5552661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A house was bought at auction for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£70,500</m:t>
                    </m:r>
                  </m:oMath>
                </a14:m>
                <a:r>
                  <a:rPr lang="en-GB" sz="2000" dirty="0"/>
                  <a:t>.</a:t>
                </a:r>
              </a:p>
              <a:p>
                <a:r>
                  <a:rPr lang="en-GB" sz="2000" dirty="0"/>
                  <a:t>When renovating the house labour cost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£6000</m:t>
                    </m:r>
                  </m:oMath>
                </a14:m>
                <a:r>
                  <a:rPr lang="en-GB" sz="2000" dirty="0"/>
                  <a:t>, materials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£12,000</m:t>
                    </m:r>
                  </m:oMath>
                </a14:m>
                <a:r>
                  <a:rPr lang="en-GB" sz="2000" dirty="0"/>
                  <a:t> and fees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£7500</m:t>
                    </m:r>
                  </m:oMath>
                </a14:m>
                <a:r>
                  <a:rPr lang="en-GB" sz="2000" dirty="0"/>
                  <a:t>.</a:t>
                </a:r>
              </a:p>
              <a:p>
                <a:r>
                  <a:rPr lang="en-GB" sz="2000" dirty="0"/>
                  <a:t>The house sold for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£120,000</m:t>
                    </m:r>
                  </m:oMath>
                </a14:m>
                <a:r>
                  <a:rPr lang="en-GB" sz="2000" dirty="0"/>
                  <a:t>; what percentage profit was made?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3CFCB63-D184-46CF-95B7-385DE3BE1D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1043" y="4315304"/>
                <a:ext cx="5552661" cy="1631216"/>
              </a:xfrm>
              <a:prstGeom prst="rect">
                <a:avLst/>
              </a:prstGeom>
              <a:blipFill>
                <a:blip r:embed="rId5"/>
                <a:stretch>
                  <a:fillRect l="-1098" t="-2247" b="-59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2820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FD29B25C-C1EB-43F0-B373-A96B44519F2F}"/>
                  </a:ext>
                </a:extLst>
              </p:cNvPr>
              <p:cNvSpPr txBox="1"/>
              <p:nvPr/>
            </p:nvSpPr>
            <p:spPr>
              <a:xfrm>
                <a:off x="251791" y="874646"/>
                <a:ext cx="5552661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A house was bought at auction for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£70,500</m:t>
                    </m:r>
                  </m:oMath>
                </a14:m>
                <a:r>
                  <a:rPr lang="en-GB" sz="2000" dirty="0"/>
                  <a:t>.</a:t>
                </a:r>
              </a:p>
              <a:p>
                <a:r>
                  <a:rPr lang="en-GB" sz="2000" dirty="0"/>
                  <a:t>When renovating the house labour cost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£6000</m:t>
                    </m:r>
                  </m:oMath>
                </a14:m>
                <a:r>
                  <a:rPr lang="en-GB" sz="2000" dirty="0"/>
                  <a:t>, materials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£12,000</m:t>
                    </m:r>
                  </m:oMath>
                </a14:m>
                <a:r>
                  <a:rPr lang="en-GB" sz="2000" dirty="0"/>
                  <a:t> and fees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£7500</m:t>
                    </m:r>
                  </m:oMath>
                </a14:m>
                <a:r>
                  <a:rPr lang="en-GB" sz="2000" dirty="0"/>
                  <a:t>.</a:t>
                </a:r>
              </a:p>
              <a:p>
                <a:endParaRPr lang="en-GB" sz="2000" dirty="0"/>
              </a:p>
              <a:p>
                <a:r>
                  <a:rPr lang="en-GB" sz="2000" dirty="0"/>
                  <a:t>How much did the purchaser spend on the house in total?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D29B25C-C1EB-43F0-B373-A96B44519F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791" y="874646"/>
                <a:ext cx="5552661" cy="1938992"/>
              </a:xfrm>
              <a:prstGeom prst="rect">
                <a:avLst/>
              </a:prstGeom>
              <a:blipFill>
                <a:blip r:embed="rId2"/>
                <a:stretch>
                  <a:fillRect l="-1098" t="-1567" r="-1427" b="-43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2FB5A833-4B54-4B43-B350-1D937928CD5F}"/>
                  </a:ext>
                </a:extLst>
              </p:cNvPr>
              <p:cNvSpPr txBox="1"/>
              <p:nvPr/>
            </p:nvSpPr>
            <p:spPr>
              <a:xfrm>
                <a:off x="6361044" y="873471"/>
                <a:ext cx="5552661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A house was bought at auction for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£70,500</m:t>
                    </m:r>
                  </m:oMath>
                </a14:m>
                <a:r>
                  <a:rPr lang="en-GB" sz="2000" dirty="0"/>
                  <a:t>.</a:t>
                </a:r>
              </a:p>
              <a:p>
                <a:r>
                  <a:rPr lang="en-GB" sz="2000" dirty="0"/>
                  <a:t>When renovating the house labour cost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£6000</m:t>
                    </m:r>
                  </m:oMath>
                </a14:m>
                <a:r>
                  <a:rPr lang="en-GB" sz="2000" dirty="0"/>
                  <a:t>, materials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£12,000</m:t>
                    </m:r>
                  </m:oMath>
                </a14:m>
                <a:r>
                  <a:rPr lang="en-GB" sz="2000" dirty="0"/>
                  <a:t> and fees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£7500</m:t>
                    </m:r>
                  </m:oMath>
                </a14:m>
                <a:r>
                  <a:rPr lang="en-GB" sz="2000" dirty="0"/>
                  <a:t>.</a:t>
                </a:r>
              </a:p>
              <a:p>
                <a:endParaRPr lang="en-GB" sz="2000" dirty="0"/>
              </a:p>
              <a:p>
                <a:r>
                  <a:rPr lang="en-GB" sz="2000" dirty="0"/>
                  <a:t>What fraction of the total cost was materials?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FB5A833-4B54-4B43-B350-1D937928CD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1044" y="873471"/>
                <a:ext cx="5552661" cy="1631216"/>
              </a:xfrm>
              <a:prstGeom prst="rect">
                <a:avLst/>
              </a:prstGeom>
              <a:blipFill>
                <a:blip r:embed="rId3"/>
                <a:stretch>
                  <a:fillRect l="-1098" t="-1866" b="-55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B09B4F25-9527-4DF2-A367-7F92176155BB}"/>
                  </a:ext>
                </a:extLst>
              </p:cNvPr>
              <p:cNvSpPr txBox="1"/>
              <p:nvPr/>
            </p:nvSpPr>
            <p:spPr>
              <a:xfrm>
                <a:off x="251790" y="4310269"/>
                <a:ext cx="5552661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A house was bought at auction for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£70,500</m:t>
                    </m:r>
                  </m:oMath>
                </a14:m>
                <a:r>
                  <a:rPr lang="en-GB" sz="2000" dirty="0"/>
                  <a:t>.</a:t>
                </a:r>
              </a:p>
              <a:p>
                <a:r>
                  <a:rPr lang="en-GB" sz="2000" dirty="0"/>
                  <a:t>When renovating the house labour cost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£6000</m:t>
                    </m:r>
                  </m:oMath>
                </a14:m>
                <a:r>
                  <a:rPr lang="en-GB" sz="2000" dirty="0"/>
                  <a:t>, materials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£12,000</m:t>
                    </m:r>
                  </m:oMath>
                </a14:m>
                <a:r>
                  <a:rPr lang="en-GB" sz="2000" dirty="0"/>
                  <a:t> and fees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£7500</m:t>
                    </m:r>
                  </m:oMath>
                </a14:m>
                <a:r>
                  <a:rPr lang="en-GB" sz="2000" dirty="0"/>
                  <a:t>.</a:t>
                </a:r>
              </a:p>
              <a:p>
                <a:r>
                  <a:rPr lang="en-GB" sz="2000" dirty="0"/>
                  <a:t>Write the ratio of the cost of labour to materials to fees in its simplest form.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09B4F25-9527-4DF2-A367-7F92176155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790" y="4310269"/>
                <a:ext cx="5552661" cy="1631216"/>
              </a:xfrm>
              <a:prstGeom prst="rect">
                <a:avLst/>
              </a:prstGeom>
              <a:blipFill>
                <a:blip r:embed="rId4"/>
                <a:stretch>
                  <a:fillRect l="-1098" t="-1866" b="-55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73CFCB63-D184-46CF-95B7-385DE3BE1D15}"/>
                  </a:ext>
                </a:extLst>
              </p:cNvPr>
              <p:cNvSpPr txBox="1"/>
              <p:nvPr/>
            </p:nvSpPr>
            <p:spPr>
              <a:xfrm>
                <a:off x="6361043" y="4315307"/>
                <a:ext cx="5552661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A house was bought at auction for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£70,500</m:t>
                    </m:r>
                  </m:oMath>
                </a14:m>
                <a:r>
                  <a:rPr lang="en-GB" sz="2000" dirty="0"/>
                  <a:t>.</a:t>
                </a:r>
              </a:p>
              <a:p>
                <a:r>
                  <a:rPr lang="en-GB" sz="2000" dirty="0"/>
                  <a:t>When renovating the house labour cost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£6000</m:t>
                    </m:r>
                  </m:oMath>
                </a14:m>
                <a:r>
                  <a:rPr lang="en-GB" sz="2000" dirty="0"/>
                  <a:t>, materials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£12,000</m:t>
                    </m:r>
                  </m:oMath>
                </a14:m>
                <a:r>
                  <a:rPr lang="en-GB" sz="2000" dirty="0"/>
                  <a:t> and fees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£7500</m:t>
                    </m:r>
                  </m:oMath>
                </a14:m>
                <a:r>
                  <a:rPr lang="en-GB" sz="2000" dirty="0"/>
                  <a:t>.</a:t>
                </a:r>
              </a:p>
              <a:p>
                <a:r>
                  <a:rPr lang="en-GB" sz="2000" dirty="0"/>
                  <a:t>The house sold for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£120,000</m:t>
                    </m:r>
                  </m:oMath>
                </a14:m>
                <a:r>
                  <a:rPr lang="en-GB" sz="2000" dirty="0"/>
                  <a:t>; what percentage profit was made?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3CFCB63-D184-46CF-95B7-385DE3BE1D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1043" y="4315307"/>
                <a:ext cx="5552661" cy="1631216"/>
              </a:xfrm>
              <a:prstGeom prst="rect">
                <a:avLst/>
              </a:prstGeom>
              <a:blipFill>
                <a:blip r:embed="rId5"/>
                <a:stretch>
                  <a:fillRect l="-1098" t="-2247" b="-59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xmlns="" id="{1E37EB01-ED34-4F08-A39E-3BBD0F6239D9}"/>
                  </a:ext>
                </a:extLst>
              </p:cNvPr>
              <p:cNvSpPr txBox="1"/>
              <p:nvPr/>
            </p:nvSpPr>
            <p:spPr>
              <a:xfrm>
                <a:off x="4517297" y="2506629"/>
                <a:ext cx="126637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𝟗𝟔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E37EB01-ED34-4F08-A39E-3BBD0F6239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7297" y="2506629"/>
                <a:ext cx="1266372" cy="369332"/>
              </a:xfrm>
              <a:prstGeom prst="rect">
                <a:avLst/>
              </a:prstGeom>
              <a:blipFill>
                <a:blip r:embed="rId7"/>
                <a:stretch>
                  <a:fillRect l="-4808" r="-5288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795749F2-5AE5-4798-A214-90620ED37DFE}"/>
                  </a:ext>
                </a:extLst>
              </p:cNvPr>
              <p:cNvSpPr txBox="1"/>
              <p:nvPr/>
            </p:nvSpPr>
            <p:spPr>
              <a:xfrm>
                <a:off x="11234159" y="2344277"/>
                <a:ext cx="253274" cy="6940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95749F2-5AE5-4798-A214-90620ED37D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34159" y="2344277"/>
                <a:ext cx="253274" cy="69403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5FB2E1FD-8EE8-4206-87CD-431361633333}"/>
                  </a:ext>
                </a:extLst>
              </p:cNvPr>
              <p:cNvSpPr txBox="1"/>
              <p:nvPr/>
            </p:nvSpPr>
            <p:spPr>
              <a:xfrm>
                <a:off x="4706451" y="5866054"/>
                <a:ext cx="88806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FB2E1FD-8EE8-4206-87CD-4313616333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6451" y="5866054"/>
                <a:ext cx="888064" cy="369332"/>
              </a:xfrm>
              <a:prstGeom prst="rect">
                <a:avLst/>
              </a:prstGeom>
              <a:blipFill>
                <a:blip r:embed="rId9"/>
                <a:stretch>
                  <a:fillRect l="-7534" r="-8219"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C58B127F-AD6D-4A43-9F3C-6054211780C1}"/>
                  </a:ext>
                </a:extLst>
              </p:cNvPr>
              <p:cNvSpPr txBox="1"/>
              <p:nvPr/>
            </p:nvSpPr>
            <p:spPr>
              <a:xfrm>
                <a:off x="10995305" y="5866054"/>
                <a:ext cx="71173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58B127F-AD6D-4A43-9F3C-6054211780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5305" y="5866054"/>
                <a:ext cx="711733" cy="369332"/>
              </a:xfrm>
              <a:prstGeom prst="rect">
                <a:avLst/>
              </a:prstGeom>
              <a:blipFill>
                <a:blip r:embed="rId10"/>
                <a:stretch>
                  <a:fillRect l="-11207" r="-10345" b="-114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8943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4" grpId="0"/>
      <p:bldP spid="1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1830</Words>
  <Application>Microsoft Office PowerPoint</Application>
  <PresentationFormat>Widescreen</PresentationFormat>
  <Paragraphs>223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Andy’s SSDD Questions 2</vt:lpstr>
      <vt:lpstr>Hyperlinks: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Andy’s SSDD Questions</dc:title>
  <dc:creator>A.Lutwyche</dc:creator>
  <cp:lastModifiedBy>A.Lutwyche</cp:lastModifiedBy>
  <cp:revision>39</cp:revision>
  <dcterms:created xsi:type="dcterms:W3CDTF">2018-03-11T12:32:54Z</dcterms:created>
  <dcterms:modified xsi:type="dcterms:W3CDTF">2018-03-12T07:32:42Z</dcterms:modified>
</cp:coreProperties>
</file>