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7D577-A0F6-44C5-9B09-8AE516976FC0}" type="datetimeFigureOut">
              <a:rPr lang="en-GB" smtClean="0"/>
              <a:pPr/>
              <a:t>05/11/2014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6E4DE-79A1-49B0-9224-9956C7A593B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Data Games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966320"/>
            <a:ext cx="8352928" cy="1415008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  <a:latin typeface="Gill Sans Ultra Bold" panose="020B0A02020104020203" pitchFamily="34" charset="0"/>
                <a:ea typeface="Hunger Games" pitchFamily="2" charset="0"/>
              </a:rPr>
              <a:t>May the odds (and evens) be ever in your favour</a:t>
            </a:r>
            <a:endParaRPr lang="en-GB" i="1" dirty="0">
              <a:solidFill>
                <a:schemeClr val="tx1"/>
              </a:solidFill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pic>
        <p:nvPicPr>
          <p:cNvPr id="6" name="Picture 5" descr="the-hunger-games-trilogy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1844824"/>
            <a:ext cx="2438400" cy="3019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Data Games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10754"/>
            <a:ext cx="8712968" cy="469451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have been selected in the lottery to represent District F in “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Data </a:t>
            </a:r>
            <a:r>
              <a:rPr lang="en-GB" dirty="0">
                <a:latin typeface="Gill Sans Ultra Bold" panose="020B0A02020104020203" pitchFamily="34" charset="0"/>
                <a:ea typeface="Hunger Games" pitchFamily="2" charset="0"/>
              </a:rPr>
              <a:t>G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ames</a:t>
            </a:r>
            <a:r>
              <a:rPr lang="en-GB" dirty="0" smtClean="0">
                <a:latin typeface="+mj-lt"/>
                <a:ea typeface="Hunger Games" pitchFamily="2" charset="0"/>
              </a:rPr>
              <a:t>”, a televised maths competition against all the other districts run by The Capital.</a:t>
            </a: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You must answer all the questions correctly to beat the other contestants in head-to-head maths tasks in order to survive.</a:t>
            </a: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Calculators </a:t>
            </a:r>
            <a:r>
              <a:rPr lang="en-GB" u="sng" dirty="0" smtClean="0">
                <a:latin typeface="+mj-lt"/>
                <a:ea typeface="Hunger Games" pitchFamily="2" charset="0"/>
              </a:rPr>
              <a:t>are</a:t>
            </a:r>
            <a:r>
              <a:rPr lang="en-GB" dirty="0" smtClean="0">
                <a:latin typeface="+mj-lt"/>
                <a:ea typeface="Hunger Games" pitchFamily="2" charset="0"/>
              </a:rPr>
              <a:t> allowed in “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The Data Games</a:t>
            </a:r>
            <a:r>
              <a:rPr lang="en-GB" dirty="0" smtClean="0">
                <a:latin typeface="+mj-lt"/>
                <a:ea typeface="Hunger Games" pitchFamily="2" charset="0"/>
              </a:rPr>
              <a:t>”.</a:t>
            </a:r>
            <a:endParaRPr lang="en-GB" dirty="0">
              <a:latin typeface="+mj-lt"/>
              <a:ea typeface="Hunger Games" pitchFamily="2" charset="0"/>
            </a:endParaRPr>
          </a:p>
        </p:txBody>
      </p:sp>
      <p:pic>
        <p:nvPicPr>
          <p:cNvPr id="5" name="Picture 4" descr="the-hunger-games-trilogy 3.jpg"/>
          <p:cNvPicPr>
            <a:picLocks noChangeAspect="1"/>
          </p:cNvPicPr>
          <p:nvPr/>
        </p:nvPicPr>
        <p:blipFill>
          <a:blip r:embed="rId2" cstate="print"/>
          <a:srcRect l="11905" t="17320" r="7143" b="17305"/>
          <a:stretch>
            <a:fillRect/>
          </a:stretch>
        </p:blipFill>
        <p:spPr>
          <a:xfrm>
            <a:off x="4211960" y="5805264"/>
            <a:ext cx="936104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1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A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3924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averages.</a:t>
            </a:r>
          </a:p>
          <a:p>
            <a:pPr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Answer the questions to win the battle.</a:t>
            </a:r>
            <a:endParaRPr lang="en-GB" dirty="0">
              <a:latin typeface="+mj-lt"/>
              <a:ea typeface="Hunger Games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112568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Questions: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Find the median of 7,9,13,12,3,5,7,8.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Find the mean of </a:t>
            </a:r>
            <a:r>
              <a:rPr lang="en-GB" dirty="0">
                <a:ea typeface="Hunger Games" pitchFamily="2" charset="0"/>
              </a:rPr>
              <a:t>7,9,13,12,3,5,7,8</a:t>
            </a:r>
            <a:r>
              <a:rPr lang="en-GB" dirty="0" smtClean="0">
                <a:ea typeface="Hunger Games" pitchFamily="2" charset="0"/>
              </a:rPr>
              <a:t>.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Estimate the mean of</a:t>
            </a:r>
          </a:p>
          <a:p>
            <a:pPr marL="0" indent="0" algn="ctr">
              <a:buNone/>
            </a:pPr>
            <a:endParaRPr lang="en-GB" dirty="0">
              <a:latin typeface="+mj-lt"/>
              <a:ea typeface="Hunger Games" pitchFamily="2" charset="0"/>
            </a:endParaRPr>
          </a:p>
        </p:txBody>
      </p:sp>
      <p:pic>
        <p:nvPicPr>
          <p:cNvPr id="7" name="Picture 6" descr="the-hunger-games-trilogy 3.jpg"/>
          <p:cNvPicPr>
            <a:picLocks noChangeAspect="1"/>
          </p:cNvPicPr>
          <p:nvPr/>
        </p:nvPicPr>
        <p:blipFill>
          <a:blip r:embed="rId2" cstate="print"/>
          <a:srcRect l="11905" t="17320" r="7143" b="17305"/>
          <a:stretch>
            <a:fillRect/>
          </a:stretch>
        </p:blipFill>
        <p:spPr>
          <a:xfrm>
            <a:off x="179512" y="5445224"/>
            <a:ext cx="1296144" cy="12961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4038472"/>
                  </p:ext>
                </p:extLst>
              </p:nvPr>
            </p:nvGraphicFramePr>
            <p:xfrm>
              <a:off x="2987824" y="5229200"/>
              <a:ext cx="5976664" cy="10415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4166"/>
                    <a:gridCol w="1494166"/>
                    <a:gridCol w="1494166"/>
                    <a:gridCol w="1494166"/>
                  </a:tblGrid>
                  <a:tr h="4014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People</a:t>
                          </a:r>
                          <a:r>
                            <a:rPr lang="en-GB" baseline="0" dirty="0" smtClean="0"/>
                            <a:t> on a bus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/>
                                  </a:rPr>
                                  <m:t>𝟎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≤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𝟏𝟎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/>
                                  </a:rPr>
                                  <m:t>𝟏𝟎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≤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𝟐𝟎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1" i="1" smtClean="0">
                                    <a:latin typeface="Cambria Math"/>
                                  </a:rPr>
                                  <m:t>𝟐𝟎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≤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en-GB" b="1" i="1" smtClean="0">
                                    <a:latin typeface="Cambria Math"/>
                                    <a:ea typeface="Cambria Math"/>
                                  </a:rPr>
                                  <m:t>𝟑𝟎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 anchor="ctr"/>
                    </a:tc>
                  </a:tr>
                  <a:tr h="4014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15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4038472"/>
                  </p:ext>
                </p:extLst>
              </p:nvPr>
            </p:nvGraphicFramePr>
            <p:xfrm>
              <a:off x="2987824" y="5229200"/>
              <a:ext cx="5976664" cy="10415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4166"/>
                    <a:gridCol w="1494166"/>
                    <a:gridCol w="1494166"/>
                    <a:gridCol w="1494166"/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People</a:t>
                          </a:r>
                          <a:r>
                            <a:rPr lang="en-GB" baseline="0" dirty="0" smtClean="0"/>
                            <a:t> on a bus</a:t>
                          </a:r>
                          <a:endParaRPr lang="en-GB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99593" t="-4762" r="-199187" b="-7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00408" t="-4762" r="-100000" b="-7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300408" t="-4762" b="-72381"/>
                          </a:stretch>
                        </a:blipFill>
                      </a:tcPr>
                    </a:tc>
                  </a:tr>
                  <a:tr h="4014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Frequency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20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 smtClean="0"/>
                            <a:t>15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extBox 5"/>
          <p:cNvSpPr txBox="1"/>
          <p:nvPr/>
        </p:nvSpPr>
        <p:spPr>
          <a:xfrm>
            <a:off x="6012160" y="270892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Median = 7.5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2160" y="4119463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Mean = 8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6309320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Estimated mean = 17.5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2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B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probability of single events.</a:t>
            </a:r>
          </a:p>
          <a:p>
            <a:pPr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Answer the questions correctly to win the battle.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112568"/>
          </a:xfrm>
        </p:spPr>
        <p:txBody>
          <a:bodyPr>
            <a:normAutofit fontScale="92500" lnSpcReduction="10000"/>
          </a:bodyPr>
          <a:lstStyle/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Questions: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What is the probability of rolling a factor of 12 number on a 6 sided dice</a:t>
            </a:r>
            <a:r>
              <a:rPr lang="en-GB" dirty="0" smtClean="0">
                <a:latin typeface="+mj-lt"/>
                <a:ea typeface="Hunger Games" pitchFamily="2" charset="0"/>
              </a:rPr>
              <a:t>?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The probability of a football team winning is 0.30. The probability of them losing or drawing is equal. What is the probability of them losing?</a:t>
            </a:r>
          </a:p>
        </p:txBody>
      </p:sp>
      <p:pic>
        <p:nvPicPr>
          <p:cNvPr id="7" name="Picture 6" descr="the-hunger-games-trilogy 3.jpg"/>
          <p:cNvPicPr>
            <a:picLocks noChangeAspect="1"/>
          </p:cNvPicPr>
          <p:nvPr/>
        </p:nvPicPr>
        <p:blipFill>
          <a:blip r:embed="rId2" cstate="print"/>
          <a:srcRect l="11905" t="17320" r="7143" b="17305"/>
          <a:stretch>
            <a:fillRect/>
          </a:stretch>
        </p:blipFill>
        <p:spPr>
          <a:xfrm>
            <a:off x="1979712" y="5445224"/>
            <a:ext cx="1296144" cy="12961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364088" y="3068960"/>
                <a:ext cx="3096344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>
                    <a:solidFill>
                      <a:srgbClr val="FF0000"/>
                    </a:solidFill>
                  </a:rPr>
                  <a:t>P(factor of 12)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𝟓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3068960"/>
                <a:ext cx="3096344" cy="647357"/>
              </a:xfrm>
              <a:prstGeom prst="rect">
                <a:avLst/>
              </a:prstGeom>
              <a:blipFill rotWithShape="1">
                <a:blip r:embed="rId3"/>
                <a:stretch>
                  <a:fillRect b="-5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364088" y="620769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P(losing) = 0.35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3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C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statistical graphs and charts.</a:t>
            </a:r>
          </a:p>
          <a:p>
            <a:pPr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Answer the questions correctly to win the battle.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427985" y="1340768"/>
            <a:ext cx="4527914" cy="5112568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en-GB" sz="2400" b="1" i="1" dirty="0" smtClean="0">
                <a:latin typeface="+mj-lt"/>
                <a:ea typeface="Hunger Games" pitchFamily="2" charset="0"/>
              </a:rPr>
              <a:t>Questions: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sz="2400" dirty="0" smtClean="0">
                <a:latin typeface="+mj-lt"/>
                <a:ea typeface="Hunger Games" pitchFamily="2" charset="0"/>
              </a:rPr>
              <a:t>The most popular sport in a sample of 60 was football with 24 votes. How many degrees would this be in a pie chart?</a:t>
            </a:r>
          </a:p>
          <a:p>
            <a:pPr marL="514350" indent="-514350" algn="ctr">
              <a:buFont typeface="+mj-lt"/>
              <a:buAutoNum type="arabicPeriod"/>
            </a:pPr>
            <a:endParaRPr lang="en-GB" sz="2400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sz="2400" dirty="0" smtClean="0">
                <a:latin typeface="+mj-lt"/>
                <a:ea typeface="Hunger Games" pitchFamily="2" charset="0"/>
              </a:rPr>
              <a:t>Calculate the inter-quartile range:</a:t>
            </a:r>
          </a:p>
          <a:p>
            <a:pPr marL="514350" indent="-514350" algn="ctr">
              <a:buNone/>
            </a:pPr>
            <a:endParaRPr lang="en-GB" sz="2400" dirty="0">
              <a:ea typeface="Hunger Games" pitchFamily="2" charset="0"/>
            </a:endParaRPr>
          </a:p>
          <a:p>
            <a:pPr marL="514350" indent="-514350" algn="ctr">
              <a:buNone/>
            </a:pPr>
            <a:endParaRPr lang="en-GB" sz="2400" dirty="0" smtClean="0">
              <a:latin typeface="+mj-lt"/>
              <a:ea typeface="Hunger Games" pitchFamily="2" charset="0"/>
            </a:endParaRPr>
          </a:p>
        </p:txBody>
      </p:sp>
      <p:pic>
        <p:nvPicPr>
          <p:cNvPr id="8" name="Picture 7" descr="the-hunger-games-trilogy 3.jpg"/>
          <p:cNvPicPr>
            <a:picLocks noChangeAspect="1"/>
          </p:cNvPicPr>
          <p:nvPr/>
        </p:nvPicPr>
        <p:blipFill>
          <a:blip r:embed="rId2" cstate="print"/>
          <a:srcRect l="11905" t="17320" r="7143" b="17305"/>
          <a:stretch>
            <a:fillRect/>
          </a:stretch>
        </p:blipFill>
        <p:spPr>
          <a:xfrm>
            <a:off x="1979712" y="5445224"/>
            <a:ext cx="1296144" cy="129614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09120"/>
            <a:ext cx="409586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64088" y="3212976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Size of sector = 144⁰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620769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IQR = 24 – 10 = 14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4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D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relative frequency.</a:t>
            </a:r>
          </a:p>
          <a:p>
            <a:pPr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Us the information given to answer the questions correctly in order to win the battle.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316288" cy="5112568"/>
          </a:xfrm>
        </p:spPr>
        <p:txBody>
          <a:bodyPr>
            <a:normAutofit fontScale="92500"/>
          </a:bodyPr>
          <a:lstStyle/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Questions: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I get six 3 times in 20 spins of a spinner. Using this information calculate how many sixes I would expect in 400 spins of the spinner.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The probability of a tennis player winning is 0.65. If the player plays 80 matches in a season, how many would they </a:t>
            </a:r>
            <a:r>
              <a:rPr lang="en-GB" u="sng" dirty="0" smtClean="0">
                <a:latin typeface="+mj-lt"/>
                <a:ea typeface="Hunger Games" pitchFamily="2" charset="0"/>
              </a:rPr>
              <a:t>not</a:t>
            </a:r>
            <a:r>
              <a:rPr lang="en-GB" dirty="0" smtClean="0">
                <a:latin typeface="+mj-lt"/>
                <a:ea typeface="Hunger Games" pitchFamily="2" charset="0"/>
              </a:rPr>
              <a:t> win?</a:t>
            </a:r>
          </a:p>
          <a:p>
            <a:pPr marL="514350" indent="-514350" algn="ctr">
              <a:buNone/>
            </a:pPr>
            <a:endParaRPr lang="en-GB" dirty="0">
              <a:ea typeface="Hunger Games" pitchFamily="2" charset="0"/>
            </a:endParaRPr>
          </a:p>
          <a:p>
            <a:pPr marL="514350" indent="-514350"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</p:txBody>
      </p:sp>
      <p:pic>
        <p:nvPicPr>
          <p:cNvPr id="8" name="Picture 7" descr="the-hunger-games-trilogy 3.jpg"/>
          <p:cNvPicPr>
            <a:picLocks noChangeAspect="1"/>
          </p:cNvPicPr>
          <p:nvPr/>
        </p:nvPicPr>
        <p:blipFill>
          <a:blip r:embed="rId2" cstate="print"/>
          <a:srcRect l="11905" t="17320" r="7143" b="17305"/>
          <a:stretch>
            <a:fillRect/>
          </a:stretch>
        </p:blipFill>
        <p:spPr>
          <a:xfrm>
            <a:off x="1979712" y="5445224"/>
            <a:ext cx="1296144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4088" y="3789755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Number of 6s = 60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8064" y="6279703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Not winning = 28 matches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Task 5 </a:t>
            </a:r>
            <a:r>
              <a:rPr lang="en-GB" dirty="0" err="1" smtClean="0">
                <a:latin typeface="Gill Sans Ultra Bold" panose="020B0A02020104020203" pitchFamily="34" charset="0"/>
                <a:ea typeface="Hunger Games" pitchFamily="2" charset="0"/>
              </a:rPr>
              <a:t>vs</a:t>
            </a:r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 District E 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511256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In this task you must use your knowledge of the probability of independent events.</a:t>
            </a:r>
          </a:p>
          <a:p>
            <a:pPr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  <a:p>
            <a:pPr algn="ctr">
              <a:buNone/>
            </a:pPr>
            <a:r>
              <a:rPr lang="en-GB" dirty="0" smtClean="0">
                <a:latin typeface="+mj-lt"/>
                <a:ea typeface="Hunger Games" pitchFamily="2" charset="0"/>
              </a:rPr>
              <a:t>Answer the questions correctly to win this battle.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5112568"/>
          </a:xfrm>
        </p:spPr>
        <p:txBody>
          <a:bodyPr>
            <a:normAutofit fontScale="92500" lnSpcReduction="10000"/>
          </a:bodyPr>
          <a:lstStyle/>
          <a:p>
            <a:pPr marL="514350" indent="-514350" algn="ctr">
              <a:buNone/>
            </a:pPr>
            <a:r>
              <a:rPr lang="en-GB" b="1" i="1" dirty="0" smtClean="0">
                <a:latin typeface="+mj-lt"/>
                <a:ea typeface="Hunger Games" pitchFamily="2" charset="0"/>
              </a:rPr>
              <a:t>Questions: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What is the probability of flipping 4 heads in a row with a normal coin?</a:t>
            </a:r>
          </a:p>
          <a:p>
            <a:pPr marL="514350" indent="-514350" algn="ctr">
              <a:buFont typeface="+mj-lt"/>
              <a:buAutoNum type="arabicPeriod"/>
            </a:pPr>
            <a:endParaRPr lang="en-GB" dirty="0">
              <a:latin typeface="+mj-lt"/>
              <a:ea typeface="Hunger Games" pitchFamily="2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GB" dirty="0" smtClean="0">
                <a:latin typeface="+mj-lt"/>
                <a:ea typeface="Hunger Games" pitchFamily="2" charset="0"/>
              </a:rPr>
              <a:t>The probability that choose a green counter from a bag is 0.4. If I replace the counter I chose first time, what is the probability that I </a:t>
            </a:r>
            <a:r>
              <a:rPr lang="en-GB" u="sng" dirty="0" smtClean="0">
                <a:latin typeface="+mj-lt"/>
                <a:ea typeface="Hunger Games" pitchFamily="2" charset="0"/>
              </a:rPr>
              <a:t>don’t</a:t>
            </a:r>
            <a:r>
              <a:rPr lang="en-GB" dirty="0" smtClean="0">
                <a:latin typeface="+mj-lt"/>
                <a:ea typeface="Hunger Games" pitchFamily="2" charset="0"/>
              </a:rPr>
              <a:t> chose 2 greens with 2 picks?</a:t>
            </a:r>
          </a:p>
          <a:p>
            <a:pPr marL="514350" indent="-514350" algn="ctr">
              <a:buNone/>
            </a:pPr>
            <a:endParaRPr lang="en-GB" dirty="0">
              <a:ea typeface="Hunger Games" pitchFamily="2" charset="0"/>
            </a:endParaRPr>
          </a:p>
          <a:p>
            <a:pPr marL="514350" indent="-514350" algn="ctr">
              <a:buNone/>
            </a:pPr>
            <a:endParaRPr lang="en-GB" dirty="0" smtClean="0">
              <a:latin typeface="+mj-lt"/>
              <a:ea typeface="Hunger Games" pitchFamily="2" charset="0"/>
            </a:endParaRPr>
          </a:p>
        </p:txBody>
      </p:sp>
      <p:pic>
        <p:nvPicPr>
          <p:cNvPr id="7" name="Picture 6" descr="the-hunger-games-trilogy 3.jpg"/>
          <p:cNvPicPr>
            <a:picLocks noChangeAspect="1"/>
          </p:cNvPicPr>
          <p:nvPr/>
        </p:nvPicPr>
        <p:blipFill>
          <a:blip r:embed="rId2" cstate="print"/>
          <a:srcRect l="11905" t="17320" r="7143" b="17305"/>
          <a:stretch>
            <a:fillRect/>
          </a:stretch>
        </p:blipFill>
        <p:spPr>
          <a:xfrm>
            <a:off x="1979712" y="5445224"/>
            <a:ext cx="1296144" cy="129614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148064" y="2780928"/>
                <a:ext cx="3672408" cy="647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 smtClean="0">
                    <a:solidFill>
                      <a:srgbClr val="FF0000"/>
                    </a:solidFill>
                  </a:rPr>
                  <a:t>P(4 heads in a row)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𝟏𝟔</m:t>
                        </m:r>
                      </m:den>
                    </m:f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2780928"/>
                <a:ext cx="3672408" cy="647357"/>
              </a:xfrm>
              <a:prstGeom prst="rect">
                <a:avLst/>
              </a:prstGeom>
              <a:blipFill rotWithShape="1">
                <a:blip r:embed="rId3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148064" y="6207695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P(not 2 green) = 0.84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470025"/>
          </a:xfrm>
        </p:spPr>
        <p:txBody>
          <a:bodyPr/>
          <a:lstStyle/>
          <a:p>
            <a:r>
              <a:rPr lang="en-GB" dirty="0" smtClean="0">
                <a:latin typeface="Gill Sans Ultra Bold" panose="020B0A02020104020203" pitchFamily="34" charset="0"/>
                <a:ea typeface="Hunger Games" pitchFamily="2" charset="0"/>
              </a:rPr>
              <a:t>Game Over!</a:t>
            </a:r>
            <a:endParaRPr lang="en-GB" dirty="0"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60776"/>
            <a:ext cx="6400800" cy="1752600"/>
          </a:xfrm>
        </p:spPr>
        <p:txBody>
          <a:bodyPr/>
          <a:lstStyle/>
          <a:p>
            <a:r>
              <a:rPr lang="en-GB" i="1" dirty="0" smtClean="0">
                <a:solidFill>
                  <a:schemeClr val="tx1"/>
                </a:solidFill>
                <a:latin typeface="Gill Sans Ultra Bold" panose="020B0A02020104020203" pitchFamily="34" charset="0"/>
                <a:ea typeface="Hunger Games" pitchFamily="2" charset="0"/>
              </a:rPr>
              <a:t>You live to fight another day...</a:t>
            </a:r>
            <a:endParaRPr lang="en-GB" i="1" dirty="0">
              <a:solidFill>
                <a:schemeClr val="tx1"/>
              </a:solidFill>
              <a:latin typeface="Gill Sans Ultra Bold" panose="020B0A02020104020203" pitchFamily="34" charset="0"/>
              <a:ea typeface="Hunger Games" pitchFamily="2" charset="0"/>
            </a:endParaRPr>
          </a:p>
        </p:txBody>
      </p:sp>
      <p:pic>
        <p:nvPicPr>
          <p:cNvPr id="5" name="Picture 4" descr="the-hunger-games-trilogy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1844824"/>
            <a:ext cx="2438400" cy="3019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530</Words>
  <Application>Microsoft Office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The Data Games</vt:lpstr>
      <vt:lpstr>The Data Games</vt:lpstr>
      <vt:lpstr>Task 1 vs District A </vt:lpstr>
      <vt:lpstr>Task 2 vs District B </vt:lpstr>
      <vt:lpstr>Task 3 vs District C </vt:lpstr>
      <vt:lpstr>Task 4 vs District D </vt:lpstr>
      <vt:lpstr>Task 5 vs District E </vt:lpstr>
      <vt:lpstr>Game Over!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Number games</dc:title>
  <dc:creator>AndyLutwyche</dc:creator>
  <cp:lastModifiedBy>A Lutwyche</cp:lastModifiedBy>
  <cp:revision>33</cp:revision>
  <dcterms:created xsi:type="dcterms:W3CDTF">2014-10-29T07:47:34Z</dcterms:created>
  <dcterms:modified xsi:type="dcterms:W3CDTF">2014-11-05T08:10:59Z</dcterms:modified>
</cp:coreProperties>
</file>