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7D577-A0F6-44C5-9B09-8AE516976FC0}" type="datetimeFigureOut">
              <a:rPr lang="en-GB" smtClean="0"/>
              <a:pPr/>
              <a:t>03/11/2014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Number Games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966320"/>
            <a:ext cx="8352928" cy="1415008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  <a:latin typeface="Gill Sans Ultra Bold" panose="020B0A02020104020203" pitchFamily="34" charset="0"/>
                <a:ea typeface="Hunger Games" pitchFamily="2" charset="0"/>
              </a:rPr>
              <a:t>May the odds (and evens) be ever in your favour</a:t>
            </a:r>
            <a:endParaRPr lang="en-GB" i="1" dirty="0">
              <a:solidFill>
                <a:schemeClr val="tx1"/>
              </a:solidFill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pic>
        <p:nvPicPr>
          <p:cNvPr id="4" name="Picture 3" descr="the-hunger-games-trilogy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4700" y="1772816"/>
            <a:ext cx="25146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Number Games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10754"/>
            <a:ext cx="8784976" cy="456510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have been selected in the lottery to represent District F in “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</a:t>
            </a:r>
            <a:r>
              <a:rPr lang="en-GB" dirty="0">
                <a:latin typeface="Gill Sans Ultra Bold" panose="020B0A02020104020203" pitchFamily="34" charset="0"/>
                <a:ea typeface="Hunger Games" pitchFamily="2" charset="0"/>
              </a:rPr>
              <a:t>N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umber </a:t>
            </a:r>
            <a:r>
              <a:rPr lang="en-GB" dirty="0">
                <a:latin typeface="Gill Sans Ultra Bold" panose="020B0A02020104020203" pitchFamily="34" charset="0"/>
                <a:ea typeface="Hunger Games" pitchFamily="2" charset="0"/>
              </a:rPr>
              <a:t>G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ames</a:t>
            </a:r>
            <a:r>
              <a:rPr lang="en-GB" dirty="0" smtClean="0">
                <a:latin typeface="+mj-lt"/>
                <a:ea typeface="Hunger Games" pitchFamily="2" charset="0"/>
              </a:rPr>
              <a:t>”, a televised maths competition against all the other districts run by The Capital.</a:t>
            </a: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must answer all the questions correctly to beat the other contestants in head-to-head maths tasks in order to survive.</a:t>
            </a: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Calculators are forbidden!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pic>
        <p:nvPicPr>
          <p:cNvPr id="4" name="Picture 3" descr="the-hunger-games-trilogy 1.jpg"/>
          <p:cNvPicPr>
            <a:picLocks noChangeAspect="1"/>
          </p:cNvPicPr>
          <p:nvPr/>
        </p:nvPicPr>
        <p:blipFill>
          <a:blip r:embed="rId2" cstate="print"/>
          <a:srcRect l="19253" t="22077" r="18196" b="22932"/>
          <a:stretch>
            <a:fillRect/>
          </a:stretch>
        </p:blipFill>
        <p:spPr>
          <a:xfrm>
            <a:off x="4224254" y="5661248"/>
            <a:ext cx="1067826" cy="1152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1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A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39248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the order of operations to ensure that the calculations make the totals given.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may use +, -, ×, ÷ and brackets only.</a:t>
            </a: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may use each as many times as you like.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39952" y="1268760"/>
            <a:ext cx="4038600" cy="5112568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Questions:</a:t>
            </a: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3 _ 4 _ 2 = 14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>
                <a:latin typeface="+mj-lt"/>
                <a:ea typeface="Hunger Games" pitchFamily="2" charset="0"/>
              </a:rPr>
              <a:t>7</a:t>
            </a:r>
            <a:r>
              <a:rPr lang="en-GB" dirty="0" smtClean="0">
                <a:latin typeface="+mj-lt"/>
                <a:ea typeface="Hunger Games" pitchFamily="2" charset="0"/>
              </a:rPr>
              <a:t> _ 20 _ 4 = 2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4 _ 3 _ 5 = 35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2 _ 5 _ 3 _ 4 = 49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2 _ 12 _ 3 _ 5 = 30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pic>
        <p:nvPicPr>
          <p:cNvPr id="6" name="Picture 5" descr="the-hunger-games-trilogy 1.jpg"/>
          <p:cNvPicPr>
            <a:picLocks noChangeAspect="1"/>
          </p:cNvPicPr>
          <p:nvPr/>
        </p:nvPicPr>
        <p:blipFill>
          <a:blip r:embed="rId2" cstate="print"/>
          <a:srcRect l="19253" t="22077" r="18196" b="22932"/>
          <a:stretch>
            <a:fillRect/>
          </a:stretch>
        </p:blipFill>
        <p:spPr>
          <a:xfrm>
            <a:off x="2195736" y="5705872"/>
            <a:ext cx="864096" cy="932314"/>
          </a:xfrm>
          <a:prstGeom prst="rect">
            <a:avLst/>
          </a:prstGeo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4067944" y="1196752"/>
            <a:ext cx="4038600" cy="5256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Arial" pitchFamily="34" charset="0"/>
              <a:buNone/>
            </a:pPr>
            <a:r>
              <a:rPr lang="en-GB" sz="2400" b="1" i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Answers:</a:t>
            </a:r>
            <a:endParaRPr lang="en-GB" sz="2400" dirty="0" smtClean="0">
              <a:solidFill>
                <a:srgbClr val="FF0000"/>
              </a:solidFill>
              <a:latin typeface="+mj-lt"/>
              <a:ea typeface="Hunger Games" pitchFamily="2" charset="0"/>
            </a:endParaRP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r>
              <a:rPr lang="en-GB" sz="2400" dirty="0" smtClean="0">
                <a:latin typeface="+mj-lt"/>
                <a:ea typeface="Hunger Games" pitchFamily="2" charset="0"/>
              </a:rPr>
              <a:t>3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×</a:t>
            </a:r>
            <a:r>
              <a:rPr lang="en-GB" sz="2400" dirty="0" smtClean="0">
                <a:latin typeface="+mj-lt"/>
                <a:ea typeface="Hunger Games" pitchFamily="2" charset="0"/>
              </a:rPr>
              <a:t> 4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+</a:t>
            </a:r>
            <a:r>
              <a:rPr lang="en-GB" sz="2400" dirty="0" smtClean="0">
                <a:latin typeface="+mj-lt"/>
                <a:ea typeface="Hunger Games" pitchFamily="2" charset="0"/>
              </a:rPr>
              <a:t> 2 = 14</a:t>
            </a: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endParaRPr lang="en-GB" sz="2400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r>
              <a:rPr lang="en-GB" sz="2400" dirty="0" smtClean="0">
                <a:latin typeface="+mj-lt"/>
                <a:ea typeface="Hunger Games" pitchFamily="2" charset="0"/>
              </a:rPr>
              <a:t>7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-</a:t>
            </a:r>
            <a:r>
              <a:rPr lang="en-GB" sz="2400" dirty="0" smtClean="0">
                <a:latin typeface="+mj-lt"/>
                <a:ea typeface="Hunger Games" pitchFamily="2" charset="0"/>
              </a:rPr>
              <a:t> 20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÷</a:t>
            </a:r>
            <a:r>
              <a:rPr lang="en-GB" sz="2400" dirty="0" smtClean="0">
                <a:latin typeface="+mj-lt"/>
                <a:ea typeface="Hunger Games" pitchFamily="2" charset="0"/>
              </a:rPr>
              <a:t> 4 = 2</a:t>
            </a: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endParaRPr lang="en-GB" sz="2400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(</a:t>
            </a:r>
            <a:r>
              <a:rPr lang="en-GB" sz="2400" dirty="0" smtClean="0">
                <a:latin typeface="+mj-lt"/>
                <a:ea typeface="Hunger Games" pitchFamily="2" charset="0"/>
              </a:rPr>
              <a:t>4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+</a:t>
            </a:r>
            <a:r>
              <a:rPr lang="en-GB" sz="2400" dirty="0" smtClean="0">
                <a:latin typeface="+mj-lt"/>
                <a:ea typeface="Hunger Games" pitchFamily="2" charset="0"/>
              </a:rPr>
              <a:t> 3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)</a:t>
            </a:r>
            <a:r>
              <a:rPr lang="en-GB" sz="2400" dirty="0" smtClean="0">
                <a:latin typeface="+mj-lt"/>
                <a:ea typeface="Hunger Games" pitchFamily="2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×</a:t>
            </a:r>
            <a:r>
              <a:rPr lang="en-GB" sz="2400" dirty="0" smtClean="0">
                <a:latin typeface="+mj-lt"/>
                <a:ea typeface="Hunger Games" pitchFamily="2" charset="0"/>
              </a:rPr>
              <a:t> 5 = 35</a:t>
            </a: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endParaRPr lang="en-GB" sz="2400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(</a:t>
            </a:r>
            <a:r>
              <a:rPr lang="en-GB" sz="2400" dirty="0" smtClean="0">
                <a:latin typeface="+mj-lt"/>
                <a:ea typeface="Hunger Games" pitchFamily="2" charset="0"/>
              </a:rPr>
              <a:t>2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+</a:t>
            </a:r>
            <a:r>
              <a:rPr lang="en-GB" sz="2400" dirty="0" smtClean="0">
                <a:latin typeface="+mj-lt"/>
                <a:ea typeface="Hunger Games" pitchFamily="2" charset="0"/>
              </a:rPr>
              <a:t> 5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)</a:t>
            </a:r>
            <a:r>
              <a:rPr lang="en-GB" sz="2400" dirty="0" smtClean="0">
                <a:latin typeface="+mj-lt"/>
                <a:ea typeface="Hunger Games" pitchFamily="2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×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(</a:t>
            </a:r>
            <a:r>
              <a:rPr lang="en-GB" sz="2400" dirty="0" smtClean="0">
                <a:latin typeface="+mj-lt"/>
                <a:ea typeface="Hunger Games" pitchFamily="2" charset="0"/>
              </a:rPr>
              <a:t>3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+</a:t>
            </a:r>
            <a:r>
              <a:rPr lang="en-GB" sz="2400" dirty="0" smtClean="0">
                <a:latin typeface="+mj-lt"/>
                <a:ea typeface="Hunger Games" pitchFamily="2" charset="0"/>
              </a:rPr>
              <a:t> 4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)</a:t>
            </a:r>
            <a:r>
              <a:rPr lang="en-GB" sz="2400" dirty="0" smtClean="0">
                <a:latin typeface="+mj-lt"/>
                <a:ea typeface="Hunger Games" pitchFamily="2" charset="0"/>
              </a:rPr>
              <a:t> = 49</a:t>
            </a: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endParaRPr lang="en-GB" sz="2400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Clr>
                <a:schemeClr val="tx1"/>
              </a:buClr>
              <a:buFont typeface="+mj-lt"/>
              <a:buAutoNum type="arabicPeriod"/>
            </a:pP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(</a:t>
            </a:r>
            <a:r>
              <a:rPr lang="en-GB" sz="2400" dirty="0" smtClean="0">
                <a:latin typeface="+mj-lt"/>
                <a:ea typeface="Hunger Games" pitchFamily="2" charset="0"/>
              </a:rPr>
              <a:t>2 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+</a:t>
            </a:r>
            <a:r>
              <a:rPr lang="en-GB" sz="2400" dirty="0" smtClean="0">
                <a:latin typeface="+mj-lt"/>
                <a:ea typeface="Hunger Games" pitchFamily="2" charset="0"/>
              </a:rPr>
              <a:t> 12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÷</a:t>
            </a:r>
            <a:r>
              <a:rPr lang="en-GB" sz="3200" dirty="0" smtClean="0">
                <a:latin typeface="+mj-lt"/>
                <a:ea typeface="Hunger Games" pitchFamily="2" charset="0"/>
              </a:rPr>
              <a:t> </a:t>
            </a:r>
            <a:r>
              <a:rPr lang="en-GB" sz="2400" dirty="0" smtClean="0">
                <a:latin typeface="+mj-lt"/>
                <a:ea typeface="Hunger Games" pitchFamily="2" charset="0"/>
              </a:rPr>
              <a:t>3</a:t>
            </a:r>
            <a:r>
              <a:rPr lang="en-GB" sz="24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)</a:t>
            </a:r>
            <a:r>
              <a:rPr lang="en-GB" sz="2400" dirty="0" smtClean="0">
                <a:latin typeface="+mj-lt"/>
                <a:ea typeface="Hunger Games" pitchFamily="2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+mj-lt"/>
                <a:ea typeface="Hunger Games" pitchFamily="2" charset="0"/>
              </a:rPr>
              <a:t>×</a:t>
            </a:r>
            <a:r>
              <a:rPr lang="en-GB" sz="2400" dirty="0" smtClean="0">
                <a:latin typeface="+mj-lt"/>
                <a:ea typeface="Hunger Games" pitchFamily="2" charset="0"/>
              </a:rPr>
              <a:t> 5 = 30</a:t>
            </a:r>
            <a:endParaRPr lang="en-GB" sz="2400" dirty="0">
              <a:latin typeface="+mj-lt"/>
              <a:ea typeface="Hunger Games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5" grpId="1" uiExpand="1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2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B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multiples, factors, primes, squares and cubes to calculate each number that’s being described.</a:t>
            </a:r>
          </a:p>
          <a:p>
            <a:pPr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Your coach and mentor has warned you to read all the clues carefully first.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112568"/>
          </a:xfrm>
        </p:spPr>
        <p:txBody>
          <a:bodyPr>
            <a:normAutofit fontScale="92500" lnSpcReduction="20000"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Number 1: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a multiple of 3.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a factor of 72.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one less than a prime number.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two more than a square number</a:t>
            </a:r>
            <a:r>
              <a:rPr lang="en-GB" dirty="0" smtClean="0">
                <a:latin typeface="+mj-lt"/>
                <a:ea typeface="Hunger Games" pitchFamily="2" charset="0"/>
              </a:rPr>
              <a:t>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greater than 10.</a:t>
            </a:r>
            <a:endParaRPr lang="en-GB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Number 2: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a factor of 24.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a cube number.</a:t>
            </a:r>
          </a:p>
          <a:p>
            <a:pPr marL="514350" indent="-514350"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 am </a:t>
            </a:r>
            <a:r>
              <a:rPr lang="en-GB" u="sng" dirty="0" smtClean="0">
                <a:latin typeface="+mj-lt"/>
                <a:ea typeface="Hunger Games" pitchFamily="2" charset="0"/>
              </a:rPr>
              <a:t>not</a:t>
            </a:r>
            <a:r>
              <a:rPr lang="en-GB" dirty="0" smtClean="0">
                <a:latin typeface="+mj-lt"/>
                <a:ea typeface="Hunger Games" pitchFamily="2" charset="0"/>
              </a:rPr>
              <a:t> a square number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pic>
        <p:nvPicPr>
          <p:cNvPr id="6" name="Picture 5" descr="the-hunger-games-trilogy 1.jpg"/>
          <p:cNvPicPr>
            <a:picLocks noChangeAspect="1"/>
          </p:cNvPicPr>
          <p:nvPr/>
        </p:nvPicPr>
        <p:blipFill>
          <a:blip r:embed="rId2" cstate="print"/>
          <a:srcRect l="19253" t="22077" r="18196" b="22932"/>
          <a:stretch>
            <a:fillRect/>
          </a:stretch>
        </p:blipFill>
        <p:spPr>
          <a:xfrm>
            <a:off x="2123728" y="5373216"/>
            <a:ext cx="1067826" cy="11521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80312" y="119675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18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8304" y="464442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8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3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3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C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fractions, decimals and percentages.</a:t>
            </a:r>
          </a:p>
          <a:p>
            <a:pPr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must choose which of the values in each list is the largest.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788024" y="1340768"/>
                <a:ext cx="4104456" cy="5112568"/>
              </a:xfrm>
            </p:spPr>
            <p:txBody>
              <a:bodyPr>
                <a:normAutofit/>
              </a:bodyPr>
              <a:lstStyle/>
              <a:p>
                <a:pPr marL="514350" indent="-514350" algn="ctr">
                  <a:buNone/>
                </a:pPr>
                <a:r>
                  <a:rPr lang="en-GB" b="1" i="1" dirty="0" smtClean="0">
                    <a:ea typeface="Hunger Games" pitchFamily="2" charset="0"/>
                  </a:rPr>
                  <a:t>List 1:</a:t>
                </a:r>
              </a:p>
              <a:p>
                <a:pPr marL="514350" indent="-51435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Hunger Games" pitchFamily="2" charset="0"/>
                        </a:rPr>
                        <m:t>52%  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  0.54   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b="1" i="1" dirty="0" smtClean="0">
                    <a:ea typeface="Hunger Games" pitchFamily="2" charset="0"/>
                  </a:rPr>
                  <a:t>List 2:</a:t>
                </a:r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  37%     0.42  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b="1" i="1" dirty="0" smtClean="0">
                    <a:ea typeface="Hunger Games" pitchFamily="2" charset="0"/>
                  </a:rPr>
                  <a:t>List 3:</a:t>
                </a:r>
                <a:endParaRPr lang="en-GB" b="0" i="1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ea typeface="Hunger Games" pitchFamily="2" charset="0"/>
                        </a:rPr>
                        <m:t>0.73     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25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    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31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  <m:r>
                        <a:rPr lang="en-GB" b="0" i="0" smtClean="0">
                          <a:latin typeface="Cambria Math"/>
                        </a:rPr>
                        <m:t>     78%</m:t>
                      </m:r>
                    </m:oMath>
                  </m:oMathPara>
                </a14:m>
                <a:endParaRPr lang="en-GB" dirty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b="1" i="1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b="1" i="1" dirty="0"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>
                  <a:ea typeface="Hunger Games" pitchFamily="2" charset="0"/>
                </a:endParaRPr>
              </a:p>
              <a:p>
                <a:pPr marL="514350" indent="-514350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788024" y="1340768"/>
                <a:ext cx="4104456" cy="5112568"/>
              </a:xfrm>
              <a:blipFill rotWithShape="1">
                <a:blip r:embed="rId2"/>
                <a:stretch>
                  <a:fillRect t="-10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he-hunger-games-trilogy 1.jpg"/>
          <p:cNvPicPr>
            <a:picLocks noChangeAspect="1"/>
          </p:cNvPicPr>
          <p:nvPr/>
        </p:nvPicPr>
        <p:blipFill>
          <a:blip r:embed="rId3" cstate="print"/>
          <a:srcRect l="19253" t="22077" r="18196" b="22932"/>
          <a:stretch>
            <a:fillRect/>
          </a:stretch>
        </p:blipFill>
        <p:spPr>
          <a:xfrm>
            <a:off x="2123728" y="5373216"/>
            <a:ext cx="1067826" cy="115212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8100392" y="5517232"/>
            <a:ext cx="864096" cy="8640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7164288" y="3789040"/>
            <a:ext cx="1080120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6372200" y="1700808"/>
            <a:ext cx="504056" cy="10801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4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D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rounding and estimation.</a:t>
            </a:r>
          </a:p>
          <a:p>
            <a:pPr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must choose the best estimate from each list.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340768"/>
                <a:ext cx="4244280" cy="5112568"/>
              </a:xfrm>
            </p:spPr>
            <p:txBody>
              <a:bodyPr>
                <a:normAutofit/>
              </a:bodyPr>
              <a:lstStyle/>
              <a:p>
                <a:pPr marL="514350" indent="-514350" algn="ctr">
                  <a:buNone/>
                </a:pPr>
                <a:r>
                  <a:rPr lang="en-GB" sz="2400" b="1" i="1" dirty="0" smtClean="0">
                    <a:latin typeface="+mj-lt"/>
                    <a:ea typeface="Hunger Games" pitchFamily="2" charset="0"/>
                  </a:rPr>
                  <a:t>Calculation 1: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/>
                        <a:ea typeface="Hunger Games" pitchFamily="2" charset="0"/>
                      </a:rPr>
                      <m:t>𝟒𝟑</m:t>
                    </m:r>
                    <m:r>
                      <a:rPr lang="en-GB" sz="2400" b="1" i="1" smtClean="0">
                        <a:latin typeface="Cambria Math"/>
                        <a:ea typeface="Hunger Games" pitchFamily="2" charset="0"/>
                      </a:rPr>
                      <m:t>.</m:t>
                    </m:r>
                    <m:r>
                      <a:rPr lang="en-GB" sz="2400" b="1" i="1" smtClean="0">
                        <a:latin typeface="Cambria Math"/>
                        <a:ea typeface="Hunger Games" pitchFamily="2" charset="0"/>
                      </a:rPr>
                      <m:t>𝟔𝟗</m:t>
                    </m:r>
                    <m:r>
                      <a:rPr lang="en-GB" sz="2400" b="1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400" b="1" i="1" smtClean="0">
                        <a:latin typeface="Cambria Math"/>
                        <a:ea typeface="Cambria Math"/>
                      </a:rPr>
                      <m:t>𝟔𝟏𝟐</m:t>
                    </m:r>
                  </m:oMath>
                </a14:m>
                <a:endParaRPr lang="en-GB" sz="2400" b="1" i="1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sz="2400" dirty="0" smtClean="0">
                    <a:latin typeface="+mj-lt"/>
                    <a:ea typeface="Hunger Games" pitchFamily="2" charset="0"/>
                  </a:rPr>
                  <a:t>a. 240     b. 2400    c. 24000</a:t>
                </a:r>
              </a:p>
              <a:p>
                <a:pPr marL="514350" indent="-514350" algn="ctr">
                  <a:buNone/>
                </a:pPr>
                <a:endParaRPr lang="en-GB" sz="2400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sz="2400" dirty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sz="2400" b="1" i="1" dirty="0" smtClean="0">
                    <a:latin typeface="+mj-lt"/>
                    <a:ea typeface="Hunger Games" pitchFamily="2" charset="0"/>
                  </a:rPr>
                  <a:t>Calculation 2: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1" i="1" smtClean="0">
                            <a:latin typeface="Cambria Math"/>
                          </a:rPr>
                          <m:t>𝟏𝟗𝟖</m:t>
                        </m:r>
                        <m:r>
                          <a:rPr lang="en-GB" sz="2400" b="1" i="1" smtClean="0">
                            <a:latin typeface="Cambria Math"/>
                          </a:rPr>
                          <m:t>.</m:t>
                        </m:r>
                        <m:r>
                          <a:rPr lang="en-GB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GB" sz="2400" b="1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sz="2400" b="1" i="1" smtClean="0">
                            <a:latin typeface="Cambria Math"/>
                            <a:ea typeface="Cambria Math"/>
                          </a:rPr>
                          <m:t>𝟑</m:t>
                        </m:r>
                        <m:r>
                          <a:rPr lang="en-GB" sz="2400" b="1" i="1" smtClean="0"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GB" sz="2400" b="1" i="1" smtClean="0">
                            <a:latin typeface="Cambria Math"/>
                            <a:ea typeface="Cambria Math"/>
                          </a:rPr>
                          <m:t>𝟗𝟐</m:t>
                        </m:r>
                      </m:num>
                      <m:den>
                        <m:r>
                          <a:rPr lang="en-GB" sz="2400" b="1" i="1" smtClean="0">
                            <a:latin typeface="Cambria Math"/>
                          </a:rPr>
                          <m:t>𝟎</m:t>
                        </m:r>
                        <m:r>
                          <a:rPr lang="en-GB" sz="2400" b="1" i="1" smtClean="0">
                            <a:latin typeface="Cambria Math"/>
                          </a:rPr>
                          <m:t>.</m:t>
                        </m:r>
                        <m:r>
                          <a:rPr lang="en-GB" sz="2400" b="1" i="1" smtClean="0">
                            <a:latin typeface="Cambria Math"/>
                          </a:rPr>
                          <m:t>𝟒𝟗𝟔𝟕</m:t>
                        </m:r>
                      </m:den>
                    </m:f>
                  </m:oMath>
                </a14:m>
                <a:endParaRPr lang="en-GB" sz="2400" b="1" i="1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sz="2400" dirty="0" smtClean="0">
                    <a:latin typeface="+mj-lt"/>
                    <a:ea typeface="Hunger Games" pitchFamily="2" charset="0"/>
                  </a:rPr>
                  <a:t>a. 1600    b. 400    c. 800</a:t>
                </a:r>
              </a:p>
              <a:p>
                <a:pPr marL="514350" indent="-514350" algn="ctr">
                  <a:buNone/>
                </a:pPr>
                <a:endParaRPr lang="en-GB" sz="2400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sz="2400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sz="2400" b="1" i="1" dirty="0" smtClean="0">
                    <a:ea typeface="Hunger Games" pitchFamily="2" charset="0"/>
                  </a:rPr>
                  <a:t>Calculation 3: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1" i="1" smtClean="0">
                            <a:latin typeface="Cambria Math"/>
                          </a:rPr>
                          <m:t>𝟏𝟕</m:t>
                        </m:r>
                        <m:r>
                          <a:rPr lang="en-GB" sz="2400" b="1" i="1" smtClean="0">
                            <a:latin typeface="Cambria Math"/>
                          </a:rPr>
                          <m:t>.</m:t>
                        </m:r>
                        <m:r>
                          <a:rPr lang="en-GB" sz="2400" b="1" i="1" smtClean="0">
                            <a:latin typeface="Cambria Math"/>
                          </a:rPr>
                          <m:t>𝟔𝟓</m:t>
                        </m:r>
                        <m:r>
                          <a:rPr lang="en-GB" sz="2400" b="1" i="1" smtClean="0">
                            <a:latin typeface="Cambria Math"/>
                          </a:rPr>
                          <m:t>+</m:t>
                        </m:r>
                        <m:r>
                          <a:rPr lang="en-GB" sz="2400" b="1" i="1" smtClean="0">
                            <a:latin typeface="Cambria Math"/>
                          </a:rPr>
                          <m:t>𝟑𝟏</m:t>
                        </m:r>
                        <m:r>
                          <a:rPr lang="en-GB" sz="2400" b="1" i="1" smtClean="0">
                            <a:latin typeface="Cambria Math"/>
                          </a:rPr>
                          <m:t>.</m:t>
                        </m:r>
                        <m:r>
                          <a:rPr lang="en-GB" sz="2400" b="1" i="1" smtClean="0">
                            <a:latin typeface="Cambria Math"/>
                          </a:rPr>
                          <m:t>𝟑𝟒</m:t>
                        </m:r>
                      </m:e>
                    </m:rad>
                  </m:oMath>
                </a14:m>
                <a:endParaRPr lang="en-GB" sz="2400" b="1" i="1" dirty="0" smtClean="0"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sz="2400" dirty="0" smtClean="0">
                    <a:ea typeface="Hunger Games" pitchFamily="2" charset="0"/>
                  </a:rPr>
                  <a:t>a. 25    b. 10    c. 7</a:t>
                </a:r>
                <a:endParaRPr lang="en-GB" sz="2400" dirty="0"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sz="2400" dirty="0"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sz="2400" dirty="0" smtClean="0">
                  <a:latin typeface="+mj-lt"/>
                  <a:ea typeface="Hunger Games" pitchFamily="2" charset="0"/>
                </a:endParaRP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340768"/>
                <a:ext cx="4244280" cy="5112568"/>
              </a:xfrm>
              <a:blipFill rotWithShape="1">
                <a:blip r:embed="rId2"/>
                <a:stretch>
                  <a:fillRect l="-2155" t="-9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he-hunger-games-trilogy 1.jpg"/>
          <p:cNvPicPr>
            <a:picLocks noChangeAspect="1"/>
          </p:cNvPicPr>
          <p:nvPr/>
        </p:nvPicPr>
        <p:blipFill>
          <a:blip r:embed="rId3" cstate="print"/>
          <a:srcRect l="19253" t="22077" r="18196" b="22932"/>
          <a:stretch>
            <a:fillRect/>
          </a:stretch>
        </p:blipFill>
        <p:spPr>
          <a:xfrm>
            <a:off x="2123728" y="5373216"/>
            <a:ext cx="1067826" cy="115212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164288" y="5398822"/>
            <a:ext cx="1080120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5220072" y="3645024"/>
            <a:ext cx="1080120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316688" y="1700808"/>
            <a:ext cx="121575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5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E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fractions and percentages of amounts.</a:t>
            </a:r>
          </a:p>
          <a:p>
            <a:pPr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must choose which of the answers gives the lowest value.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340768"/>
                <a:ext cx="4038600" cy="5112568"/>
              </a:xfrm>
            </p:spPr>
            <p:txBody>
              <a:bodyPr>
                <a:normAutofit/>
              </a:bodyPr>
              <a:lstStyle/>
              <a:p>
                <a:pPr marL="514350" indent="-514350" algn="ctr">
                  <a:buNone/>
                </a:pPr>
                <a:r>
                  <a:rPr lang="en-GB" b="1" i="1" dirty="0" smtClean="0">
                    <a:latin typeface="+mj-lt"/>
                    <a:ea typeface="Hunger Games" pitchFamily="2" charset="0"/>
                  </a:rPr>
                  <a:t>Pair 1:</a:t>
                </a:r>
              </a:p>
              <a:p>
                <a:pPr marL="514350" indent="-51435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𝑜𝑓</m:t>
                    </m:r>
                    <m:r>
                      <a:rPr lang="en-GB" b="0" i="1" smtClean="0">
                        <a:latin typeface="Cambria Math"/>
                      </a:rPr>
                      <m:t> £32</m:t>
                    </m:r>
                  </m:oMath>
                </a14:m>
                <a:r>
                  <a:rPr lang="en-GB" dirty="0" smtClean="0">
                    <a:latin typeface="+mj-lt"/>
                    <a:ea typeface="Hunger Games" pitchFamily="2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15% 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𝑜𝑓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 £60</m:t>
                    </m:r>
                  </m:oMath>
                </a14:m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dirty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b="1" i="1" dirty="0" smtClean="0">
                    <a:latin typeface="+mj-lt"/>
                    <a:ea typeface="Hunger Games" pitchFamily="2" charset="0"/>
                  </a:rPr>
                  <a:t>Pair 2:</a:t>
                </a:r>
              </a:p>
              <a:p>
                <a:pPr marL="514350" indent="-51435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40% 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𝑜𝑓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 £150</m:t>
                    </m:r>
                  </m:oMath>
                </a14:m>
                <a:r>
                  <a:rPr lang="en-GB" dirty="0" smtClean="0">
                    <a:latin typeface="+mj-lt"/>
                    <a:ea typeface="Hunger Games" pitchFamily="2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𝑜𝑓</m:t>
                    </m:r>
                    <m:r>
                      <a:rPr lang="en-GB" b="0" i="1" smtClean="0">
                        <a:latin typeface="Cambria Math"/>
                      </a:rPr>
                      <m:t> £81</m:t>
                    </m:r>
                  </m:oMath>
                </a14:m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r>
                  <a:rPr lang="en-GB" b="1" i="1" dirty="0" smtClean="0">
                    <a:ea typeface="Hunger Games" pitchFamily="2" charset="0"/>
                  </a:rPr>
                  <a:t>Pair 3:</a:t>
                </a:r>
                <a:endParaRPr lang="en-GB" b="1" i="1" dirty="0"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 </m:t>
                    </m:r>
                    <m:r>
                      <a:rPr lang="en-GB" b="0" i="1" smtClean="0">
                        <a:latin typeface="Cambria Math"/>
                      </a:rPr>
                      <m:t>𝑜𝑓</m:t>
                    </m:r>
                    <m:r>
                      <a:rPr lang="en-GB" b="0" i="1" smtClean="0">
                        <a:latin typeface="Cambria Math"/>
                      </a:rPr>
                      <m:t> £55</m:t>
                    </m:r>
                  </m:oMath>
                </a14:m>
                <a:r>
                  <a:rPr lang="en-GB" dirty="0" smtClean="0">
                    <a:ea typeface="Hunger Games" pitchFamily="2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35% 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𝑜𝑓</m:t>
                    </m:r>
                    <m:r>
                      <a:rPr lang="en-GB" b="0" i="1" smtClean="0">
                        <a:latin typeface="Cambria Math"/>
                        <a:ea typeface="Hunger Games" pitchFamily="2" charset="0"/>
                      </a:rPr>
                      <m:t> £80</m:t>
                    </m:r>
                  </m:oMath>
                </a14:m>
                <a:endParaRPr lang="en-GB" dirty="0">
                  <a:ea typeface="Hunger Games" pitchFamily="2" charset="0"/>
                </a:endParaRPr>
              </a:p>
              <a:p>
                <a:pPr marL="514350" indent="-514350" algn="ctr">
                  <a:buNone/>
                </a:pPr>
                <a:endParaRPr lang="en-GB" dirty="0" smtClean="0">
                  <a:latin typeface="+mj-lt"/>
                  <a:ea typeface="Hunger Games" pitchFamily="2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340768"/>
                <a:ext cx="4038600" cy="5112568"/>
              </a:xfrm>
              <a:blipFill rotWithShape="1">
                <a:blip r:embed="rId2"/>
                <a:stretch>
                  <a:fillRect t="-10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the-hunger-games-trilogy 1.jpg"/>
          <p:cNvPicPr>
            <a:picLocks noChangeAspect="1"/>
          </p:cNvPicPr>
          <p:nvPr/>
        </p:nvPicPr>
        <p:blipFill>
          <a:blip r:embed="rId3" cstate="print"/>
          <a:srcRect l="19253" t="22077" r="18196" b="22932"/>
          <a:stretch>
            <a:fillRect/>
          </a:stretch>
        </p:blipFill>
        <p:spPr>
          <a:xfrm>
            <a:off x="2123728" y="5517232"/>
            <a:ext cx="1067826" cy="115212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444208" y="5301208"/>
            <a:ext cx="2304256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7020272" y="3573016"/>
            <a:ext cx="1728192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4572000" y="1772816"/>
            <a:ext cx="1728192" cy="9361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Game Over!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60776"/>
            <a:ext cx="6400800" cy="1752600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  <a:latin typeface="Gill Sans Ultra Bold" panose="020B0A02020104020203" pitchFamily="34" charset="0"/>
                <a:ea typeface="Hunger Games" pitchFamily="2" charset="0"/>
              </a:rPr>
              <a:t>You live to fight another day...</a:t>
            </a:r>
            <a:endParaRPr lang="en-GB" i="1" dirty="0">
              <a:solidFill>
                <a:schemeClr val="tx1"/>
              </a:solidFill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pic>
        <p:nvPicPr>
          <p:cNvPr id="4" name="Picture 3" descr="the-hunger-games-trilogy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4700" y="1772816"/>
            <a:ext cx="2514600" cy="308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591</Words>
  <Application>Microsoft Office PowerPoint</Application>
  <PresentationFormat>On-screen Show (4:3)</PresentationFormat>
  <Paragraphs>92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Number Games</vt:lpstr>
      <vt:lpstr>The Number Games</vt:lpstr>
      <vt:lpstr>Task 1 vs District A </vt:lpstr>
      <vt:lpstr>Task 2 vs District B </vt:lpstr>
      <vt:lpstr>Task 3 vs District C </vt:lpstr>
      <vt:lpstr>Task 4 vs District D </vt:lpstr>
      <vt:lpstr>Task 5 vs District E </vt:lpstr>
      <vt:lpstr>Game Over!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Number games</dc:title>
  <dc:creator>AndyLutwyche</dc:creator>
  <cp:lastModifiedBy>A Lutwyche</cp:lastModifiedBy>
  <cp:revision>30</cp:revision>
  <dcterms:created xsi:type="dcterms:W3CDTF">2014-10-29T07:47:34Z</dcterms:created>
  <dcterms:modified xsi:type="dcterms:W3CDTF">2014-11-03T12:01:22Z</dcterms:modified>
</cp:coreProperties>
</file>