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71" r:id="rId7"/>
    <p:sldId id="302" r:id="rId8"/>
    <p:sldId id="263" r:id="rId9"/>
    <p:sldId id="272" r:id="rId10"/>
    <p:sldId id="285" r:id="rId11"/>
    <p:sldId id="303" r:id="rId12"/>
    <p:sldId id="264" r:id="rId13"/>
    <p:sldId id="273" r:id="rId14"/>
    <p:sldId id="279" r:id="rId15"/>
    <p:sldId id="284" r:id="rId16"/>
    <p:sldId id="304" r:id="rId17"/>
    <p:sldId id="265" r:id="rId18"/>
    <p:sldId id="282" r:id="rId19"/>
    <p:sldId id="281" r:id="rId20"/>
    <p:sldId id="280" r:id="rId21"/>
    <p:sldId id="274" r:id="rId22"/>
    <p:sldId id="283" r:id="rId23"/>
    <p:sldId id="305" r:id="rId24"/>
    <p:sldId id="266" r:id="rId25"/>
    <p:sldId id="286" r:id="rId26"/>
    <p:sldId id="288" r:id="rId27"/>
    <p:sldId id="289" r:id="rId28"/>
    <p:sldId id="287" r:id="rId29"/>
    <p:sldId id="306" r:id="rId30"/>
    <p:sldId id="260" r:id="rId31"/>
    <p:sldId id="262" r:id="rId32"/>
    <p:sldId id="275" r:id="rId33"/>
    <p:sldId id="308" r:id="rId34"/>
    <p:sldId id="267" r:id="rId35"/>
    <p:sldId id="276" r:id="rId36"/>
    <p:sldId id="297" r:id="rId37"/>
    <p:sldId id="309" r:id="rId38"/>
    <p:sldId id="268" r:id="rId39"/>
    <p:sldId id="295" r:id="rId40"/>
    <p:sldId id="277" r:id="rId41"/>
    <p:sldId id="299" r:id="rId42"/>
    <p:sldId id="298" r:id="rId43"/>
    <p:sldId id="310" r:id="rId44"/>
    <p:sldId id="269" r:id="rId45"/>
    <p:sldId id="296" r:id="rId46"/>
    <p:sldId id="278" r:id="rId47"/>
    <p:sldId id="300" r:id="rId48"/>
    <p:sldId id="301" r:id="rId49"/>
    <p:sldId id="311" r:id="rId50"/>
    <p:sldId id="291" r:id="rId51"/>
    <p:sldId id="294" r:id="rId52"/>
    <p:sldId id="293" r:id="rId53"/>
    <p:sldId id="292" r:id="rId54"/>
    <p:sldId id="290" r:id="rId55"/>
    <p:sldId id="307"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B957E2A-524F-4C51-8F70-68356167A77E}" type="datetimeFigureOut">
              <a:rPr lang="en-GB" smtClean="0"/>
              <a:t>05/04/2017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EC0C95-BE1A-4F12-819C-5D47B261DA18}" type="slidenum">
              <a:rPr lang="en-GB" smtClean="0"/>
              <a:t>‹#›</a:t>
            </a:fld>
            <a:endParaRPr lang="en-GB"/>
          </a:p>
        </p:txBody>
      </p:sp>
    </p:spTree>
    <p:extLst>
      <p:ext uri="{BB962C8B-B14F-4D97-AF65-F5344CB8AC3E}">
        <p14:creationId xmlns:p14="http://schemas.microsoft.com/office/powerpoint/2010/main" val="1247665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B957E2A-524F-4C51-8F70-68356167A77E}" type="datetimeFigureOut">
              <a:rPr lang="en-GB" smtClean="0"/>
              <a:t>05/04/2017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EC0C95-BE1A-4F12-819C-5D47B261DA18}" type="slidenum">
              <a:rPr lang="en-GB" smtClean="0"/>
              <a:t>‹#›</a:t>
            </a:fld>
            <a:endParaRPr lang="en-GB"/>
          </a:p>
        </p:txBody>
      </p:sp>
    </p:spTree>
    <p:extLst>
      <p:ext uri="{BB962C8B-B14F-4D97-AF65-F5344CB8AC3E}">
        <p14:creationId xmlns:p14="http://schemas.microsoft.com/office/powerpoint/2010/main" val="2491649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B957E2A-524F-4C51-8F70-68356167A77E}" type="datetimeFigureOut">
              <a:rPr lang="en-GB" smtClean="0"/>
              <a:t>05/04/2017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EC0C95-BE1A-4F12-819C-5D47B261DA18}" type="slidenum">
              <a:rPr lang="en-GB" smtClean="0"/>
              <a:t>‹#›</a:t>
            </a:fld>
            <a:endParaRPr lang="en-GB"/>
          </a:p>
        </p:txBody>
      </p:sp>
    </p:spTree>
    <p:extLst>
      <p:ext uri="{BB962C8B-B14F-4D97-AF65-F5344CB8AC3E}">
        <p14:creationId xmlns:p14="http://schemas.microsoft.com/office/powerpoint/2010/main" val="2681106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B957E2A-524F-4C51-8F70-68356167A77E}" type="datetimeFigureOut">
              <a:rPr lang="en-GB" smtClean="0"/>
              <a:t>05/04/2017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FEC0C95-BE1A-4F12-819C-5D47B261DA18}" type="slidenum">
              <a:rPr lang="en-GB" smtClean="0"/>
              <a:t>‹#›</a:t>
            </a:fld>
            <a:endParaRPr lang="en-GB"/>
          </a:p>
        </p:txBody>
      </p:sp>
    </p:spTree>
    <p:extLst>
      <p:ext uri="{BB962C8B-B14F-4D97-AF65-F5344CB8AC3E}">
        <p14:creationId xmlns:p14="http://schemas.microsoft.com/office/powerpoint/2010/main" val="3566865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B957E2A-524F-4C51-8F70-68356167A77E}" type="datetimeFigureOut">
              <a:rPr lang="en-GB" smtClean="0"/>
              <a:t>05/04/2017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FEC0C95-BE1A-4F12-819C-5D47B261DA18}" type="slidenum">
              <a:rPr lang="en-GB" smtClean="0"/>
              <a:t>‹#›</a:t>
            </a:fld>
            <a:endParaRPr lang="en-GB"/>
          </a:p>
        </p:txBody>
      </p:sp>
    </p:spTree>
    <p:extLst>
      <p:ext uri="{BB962C8B-B14F-4D97-AF65-F5344CB8AC3E}">
        <p14:creationId xmlns:p14="http://schemas.microsoft.com/office/powerpoint/2010/main" val="1043295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B957E2A-524F-4C51-8F70-68356167A77E}" type="datetimeFigureOut">
              <a:rPr lang="en-GB" smtClean="0"/>
              <a:t>05/04/2017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FEC0C95-BE1A-4F12-819C-5D47B261DA18}" type="slidenum">
              <a:rPr lang="en-GB" smtClean="0"/>
              <a:t>‹#›</a:t>
            </a:fld>
            <a:endParaRPr lang="en-GB"/>
          </a:p>
        </p:txBody>
      </p:sp>
    </p:spTree>
    <p:extLst>
      <p:ext uri="{BB962C8B-B14F-4D97-AF65-F5344CB8AC3E}">
        <p14:creationId xmlns:p14="http://schemas.microsoft.com/office/powerpoint/2010/main" val="37772679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957E2A-524F-4C51-8F70-68356167A77E}" type="datetimeFigureOut">
              <a:rPr lang="en-GB" smtClean="0"/>
              <a:t>05/04/2017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FEC0C95-BE1A-4F12-819C-5D47B261DA18}" type="slidenum">
              <a:rPr lang="en-GB" smtClean="0"/>
              <a:t>‹#›</a:t>
            </a:fld>
            <a:endParaRPr lang="en-GB"/>
          </a:p>
        </p:txBody>
      </p:sp>
    </p:spTree>
    <p:extLst>
      <p:ext uri="{BB962C8B-B14F-4D97-AF65-F5344CB8AC3E}">
        <p14:creationId xmlns:p14="http://schemas.microsoft.com/office/powerpoint/2010/main" val="4188582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B957E2A-524F-4C51-8F70-68356167A77E}" type="datetimeFigureOut">
              <a:rPr lang="en-GB" smtClean="0"/>
              <a:t>05/04/2017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FEC0C95-BE1A-4F12-819C-5D47B261DA18}" type="slidenum">
              <a:rPr lang="en-GB" smtClean="0"/>
              <a:t>‹#›</a:t>
            </a:fld>
            <a:endParaRPr lang="en-GB"/>
          </a:p>
        </p:txBody>
      </p:sp>
    </p:spTree>
    <p:extLst>
      <p:ext uri="{BB962C8B-B14F-4D97-AF65-F5344CB8AC3E}">
        <p14:creationId xmlns:p14="http://schemas.microsoft.com/office/powerpoint/2010/main" val="3307991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B957E2A-524F-4C51-8F70-68356167A77E}" type="datetimeFigureOut">
              <a:rPr lang="en-GB" smtClean="0"/>
              <a:t>05/04/2017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FEC0C95-BE1A-4F12-819C-5D47B261DA18}" type="slidenum">
              <a:rPr lang="en-GB" smtClean="0"/>
              <a:t>‹#›</a:t>
            </a:fld>
            <a:endParaRPr lang="en-GB"/>
          </a:p>
        </p:txBody>
      </p:sp>
    </p:spTree>
    <p:extLst>
      <p:ext uri="{BB962C8B-B14F-4D97-AF65-F5344CB8AC3E}">
        <p14:creationId xmlns:p14="http://schemas.microsoft.com/office/powerpoint/2010/main" val="1533084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B957E2A-524F-4C51-8F70-68356167A77E}" type="datetimeFigureOut">
              <a:rPr lang="en-GB" smtClean="0"/>
              <a:t>05/04/2017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EC0C95-BE1A-4F12-819C-5D47B261DA18}" type="slidenum">
              <a:rPr lang="en-GB" smtClean="0"/>
              <a:t>‹#›</a:t>
            </a:fld>
            <a:endParaRPr lang="en-GB"/>
          </a:p>
        </p:txBody>
      </p:sp>
    </p:spTree>
    <p:extLst>
      <p:ext uri="{BB962C8B-B14F-4D97-AF65-F5344CB8AC3E}">
        <p14:creationId xmlns:p14="http://schemas.microsoft.com/office/powerpoint/2010/main" val="118370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B957E2A-524F-4C51-8F70-68356167A77E}" type="datetimeFigureOut">
              <a:rPr lang="en-GB" smtClean="0"/>
              <a:t>05/04/2017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EC0C95-BE1A-4F12-819C-5D47B261DA18}" type="slidenum">
              <a:rPr lang="en-GB" smtClean="0"/>
              <a:t>‹#›</a:t>
            </a:fld>
            <a:endParaRPr lang="en-GB"/>
          </a:p>
        </p:txBody>
      </p:sp>
    </p:spTree>
    <p:extLst>
      <p:ext uri="{BB962C8B-B14F-4D97-AF65-F5344CB8AC3E}">
        <p14:creationId xmlns:p14="http://schemas.microsoft.com/office/powerpoint/2010/main" val="2970400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957E2A-524F-4C51-8F70-68356167A77E}" type="datetimeFigureOut">
              <a:rPr lang="en-GB" smtClean="0"/>
              <a:t>05/04/2017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EC0C95-BE1A-4F12-819C-5D47B261DA18}" type="slidenum">
              <a:rPr lang="en-GB" smtClean="0"/>
              <a:t>‹#›</a:t>
            </a:fld>
            <a:endParaRPr lang="en-GB"/>
          </a:p>
        </p:txBody>
      </p:sp>
    </p:spTree>
    <p:extLst>
      <p:ext uri="{BB962C8B-B14F-4D97-AF65-F5344CB8AC3E}">
        <p14:creationId xmlns:p14="http://schemas.microsoft.com/office/powerpoint/2010/main" val="23236176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slide" Target="slide4.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a:t>Maths Pub Quiz</a:t>
            </a:r>
          </a:p>
        </p:txBody>
      </p:sp>
      <p:sp>
        <p:nvSpPr>
          <p:cNvPr id="3" name="Subtitle 2"/>
          <p:cNvSpPr>
            <a:spLocks noGrp="1"/>
          </p:cNvSpPr>
          <p:nvPr>
            <p:ph type="subTitle" idx="1"/>
          </p:nvPr>
        </p:nvSpPr>
        <p:spPr/>
        <p:txBody>
          <a:bodyPr/>
          <a:lstStyle/>
          <a:p>
            <a:r>
              <a:rPr lang="en-GB" i="1" dirty="0">
                <a:solidFill>
                  <a:schemeClr val="tx1"/>
                </a:solidFill>
              </a:rPr>
              <a:t>For GCSE revision purposes…</a:t>
            </a:r>
          </a:p>
        </p:txBody>
      </p:sp>
    </p:spTree>
    <p:extLst>
      <p:ext uri="{BB962C8B-B14F-4D97-AF65-F5344CB8AC3E}">
        <p14:creationId xmlns:p14="http://schemas.microsoft.com/office/powerpoint/2010/main" val="3299707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lstStyle/>
          <a:p>
            <a:r>
              <a:rPr lang="en-GB" b="1" dirty="0"/>
              <a:t>How the quiz works:</a:t>
            </a:r>
          </a:p>
        </p:txBody>
      </p:sp>
      <p:sp>
        <p:nvSpPr>
          <p:cNvPr id="3" name="Content Placeholder 2"/>
          <p:cNvSpPr>
            <a:spLocks noGrp="1"/>
          </p:cNvSpPr>
          <p:nvPr>
            <p:ph idx="1"/>
          </p:nvPr>
        </p:nvSpPr>
        <p:spPr>
          <a:xfrm>
            <a:off x="457200" y="1340768"/>
            <a:ext cx="8229600" cy="5040560"/>
          </a:xfrm>
        </p:spPr>
        <p:txBody>
          <a:bodyPr>
            <a:normAutofit fontScale="92500" lnSpcReduction="20000"/>
          </a:bodyPr>
          <a:lstStyle/>
          <a:p>
            <a:r>
              <a:rPr lang="en-GB" dirty="0"/>
              <a:t>There will be 5 rounds: “Number”, “Algebra”, “Shape and Space”, “Data Handling” and “Using and Applying”.</a:t>
            </a:r>
          </a:p>
          <a:p>
            <a:r>
              <a:rPr lang="en-GB" dirty="0"/>
              <a:t>All rounds will contain 10 questions (5 non-calculator, 5 calculator) except the “Using and Applying” round, which will contain 5 calculator questions.</a:t>
            </a:r>
          </a:p>
          <a:p>
            <a:r>
              <a:rPr lang="en-GB" dirty="0"/>
              <a:t>Questions are worth 1 point each except the Using and Applying question which are worth 3 points each.</a:t>
            </a:r>
          </a:p>
          <a:p>
            <a:r>
              <a:rPr lang="en-GB" dirty="0"/>
              <a:t>You can choose between 2 different quizzes: </a:t>
            </a:r>
          </a:p>
          <a:p>
            <a:pPr marL="0" indent="0" algn="ctr">
              <a:buNone/>
            </a:pPr>
            <a:r>
              <a:rPr lang="en-GB" dirty="0"/>
              <a:t>“Higher A* to C” or “Foundation C to E”</a:t>
            </a:r>
          </a:p>
        </p:txBody>
      </p:sp>
    </p:spTree>
    <p:extLst>
      <p:ext uri="{BB962C8B-B14F-4D97-AF65-F5344CB8AC3E}">
        <p14:creationId xmlns:p14="http://schemas.microsoft.com/office/powerpoint/2010/main" val="3879362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wipe(left)">
                                      <p:cBhvr>
                                        <p:cTn id="2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Choose your quiz:</a:t>
            </a:r>
          </a:p>
        </p:txBody>
      </p:sp>
      <p:sp>
        <p:nvSpPr>
          <p:cNvPr id="3" name="5-Point Star 2">
            <a:hlinkClick r:id="rId2" action="ppaction://hlinksldjump"/>
          </p:cNvPr>
          <p:cNvSpPr/>
          <p:nvPr/>
        </p:nvSpPr>
        <p:spPr>
          <a:xfrm>
            <a:off x="539552" y="1700808"/>
            <a:ext cx="3744416" cy="3384376"/>
          </a:xfrm>
          <a:prstGeom prst="star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err="1">
                <a:solidFill>
                  <a:schemeClr val="tx1"/>
                </a:solidFill>
              </a:rPr>
              <a:t>HigherA</a:t>
            </a:r>
            <a:r>
              <a:rPr lang="en-GB" sz="3200" b="1" dirty="0">
                <a:solidFill>
                  <a:schemeClr val="tx1"/>
                </a:solidFill>
              </a:rPr>
              <a:t>* to C</a:t>
            </a:r>
          </a:p>
        </p:txBody>
      </p:sp>
      <p:sp>
        <p:nvSpPr>
          <p:cNvPr id="4" name="5-Point Star 3">
            <a:hlinkClick r:id="rId3" action="ppaction://hlinksldjump"/>
          </p:cNvPr>
          <p:cNvSpPr/>
          <p:nvPr/>
        </p:nvSpPr>
        <p:spPr>
          <a:xfrm>
            <a:off x="4860032" y="1700808"/>
            <a:ext cx="3744416" cy="3384376"/>
          </a:xfrm>
          <a:prstGeom prst="star5">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tx1"/>
                </a:solidFill>
              </a:rPr>
              <a:t>Foundation</a:t>
            </a:r>
            <a:r>
              <a:rPr lang="en-GB" sz="3200" b="1" dirty="0">
                <a:solidFill>
                  <a:schemeClr val="tx1"/>
                </a:solidFill>
              </a:rPr>
              <a:t> C to E</a:t>
            </a:r>
          </a:p>
        </p:txBody>
      </p:sp>
    </p:spTree>
    <p:extLst>
      <p:ext uri="{BB962C8B-B14F-4D97-AF65-F5344CB8AC3E}">
        <p14:creationId xmlns:p14="http://schemas.microsoft.com/office/powerpoint/2010/main" val="222599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08857"/>
            <a:ext cx="7772400" cy="1470025"/>
          </a:xfrm>
        </p:spPr>
        <p:txBody>
          <a:bodyPr/>
          <a:lstStyle/>
          <a:p>
            <a:r>
              <a:rPr lang="en-GB" b="1" dirty="0"/>
              <a:t>Welcome to the A* to C Quiz</a:t>
            </a:r>
          </a:p>
        </p:txBody>
      </p:sp>
      <p:sp>
        <p:nvSpPr>
          <p:cNvPr id="3" name="Subtitle 2"/>
          <p:cNvSpPr>
            <a:spLocks noGrp="1"/>
          </p:cNvSpPr>
          <p:nvPr>
            <p:ph type="subTitle" idx="1"/>
          </p:nvPr>
        </p:nvSpPr>
        <p:spPr>
          <a:xfrm>
            <a:off x="1371600" y="3764632"/>
            <a:ext cx="6400800" cy="1752600"/>
          </a:xfrm>
        </p:spPr>
        <p:txBody>
          <a:bodyPr>
            <a:normAutofit fontScale="92500" lnSpcReduction="20000"/>
          </a:bodyPr>
          <a:lstStyle/>
          <a:p>
            <a:r>
              <a:rPr lang="en-GB" i="1" dirty="0">
                <a:solidFill>
                  <a:schemeClr val="tx1"/>
                </a:solidFill>
              </a:rPr>
              <a:t>Strap yourself in and enjoy!</a:t>
            </a:r>
          </a:p>
          <a:p>
            <a:endParaRPr lang="en-GB" i="1" dirty="0">
              <a:solidFill>
                <a:schemeClr val="tx1"/>
              </a:solidFill>
            </a:endParaRPr>
          </a:p>
          <a:p>
            <a:r>
              <a:rPr lang="en-GB" i="1" dirty="0">
                <a:solidFill>
                  <a:schemeClr val="tx1"/>
                </a:solidFill>
              </a:rPr>
              <a:t>Try to come up with an amusing, but clean, team name!</a:t>
            </a:r>
          </a:p>
        </p:txBody>
      </p:sp>
      <p:sp>
        <p:nvSpPr>
          <p:cNvPr id="4" name="5-Point Star 3"/>
          <p:cNvSpPr/>
          <p:nvPr/>
        </p:nvSpPr>
        <p:spPr>
          <a:xfrm>
            <a:off x="3275856" y="116632"/>
            <a:ext cx="2448272" cy="2232248"/>
          </a:xfrm>
          <a:prstGeom prst="star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err="1">
                <a:solidFill>
                  <a:schemeClr val="tx1"/>
                </a:solidFill>
              </a:rPr>
              <a:t>HigherA</a:t>
            </a:r>
            <a:r>
              <a:rPr lang="en-GB" b="1" dirty="0">
                <a:solidFill>
                  <a:schemeClr val="tx1"/>
                </a:solidFill>
              </a:rPr>
              <a:t>* to C</a:t>
            </a:r>
          </a:p>
        </p:txBody>
      </p:sp>
    </p:spTree>
    <p:extLst>
      <p:ext uri="{BB962C8B-B14F-4D97-AF65-F5344CB8AC3E}">
        <p14:creationId xmlns:p14="http://schemas.microsoft.com/office/powerpoint/2010/main" val="3157664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1000"/>
                            </p:stCondLst>
                            <p:childTnLst>
                              <p:par>
                                <p:cTn id="9" presetID="22" presetClass="entr" presetSubtype="8" fill="hold" grpId="0" nodeType="afterEffect">
                                  <p:stCondLst>
                                    <p:cond delay="50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wipe(left)">
                                      <p:cBhvr>
                                        <p:cTn id="1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Round 1 – Number (non-calculator)</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20000"/>
              </a:bodyPr>
              <a:lstStyle/>
              <a:p>
                <a:pPr marL="514350" indent="-514350">
                  <a:buFont typeface="+mj-lt"/>
                  <a:buAutoNum type="arabicPeriod"/>
                </a:pPr>
                <a:r>
                  <a:rPr lang="en-GB" dirty="0"/>
                  <a:t>Calculate </a:t>
                </a:r>
                <a14:m>
                  <m:oMath xmlns:m="http://schemas.openxmlformats.org/officeDocument/2006/math">
                    <m:r>
                      <a:rPr lang="en-GB" b="0" i="1" smtClean="0">
                        <a:latin typeface="Cambria Math"/>
                      </a:rPr>
                      <m:t>5</m:t>
                    </m:r>
                    <m:r>
                      <a:rPr lang="en-GB" b="0" i="1" smtClean="0">
                        <a:latin typeface="Cambria Math"/>
                        <a:ea typeface="Cambria Math"/>
                      </a:rPr>
                      <m:t>×</m:t>
                    </m:r>
                    <m:sSup>
                      <m:sSupPr>
                        <m:ctrlPr>
                          <a:rPr lang="en-GB" b="0" i="1" smtClean="0">
                            <a:latin typeface="Cambria Math" panose="02040503050406030204" pitchFamily="18" charset="0"/>
                            <a:ea typeface="Cambria Math"/>
                          </a:rPr>
                        </m:ctrlPr>
                      </m:sSupPr>
                      <m:e>
                        <m:r>
                          <a:rPr lang="en-GB" b="0" i="1" smtClean="0">
                            <a:latin typeface="Cambria Math"/>
                            <a:ea typeface="Cambria Math"/>
                          </a:rPr>
                          <m:t>2</m:t>
                        </m:r>
                      </m:e>
                      <m:sup>
                        <m:r>
                          <a:rPr lang="en-GB" b="0" i="1" smtClean="0">
                            <a:latin typeface="Cambria Math"/>
                            <a:ea typeface="Cambria Math"/>
                          </a:rPr>
                          <m:t>3</m:t>
                        </m:r>
                      </m:sup>
                    </m:sSup>
                    <m:r>
                      <a:rPr lang="en-GB" b="0" i="1" smtClean="0">
                        <a:latin typeface="Cambria Math"/>
                        <a:ea typeface="Cambria Math"/>
                      </a:rPr>
                      <m:t>+24÷6.</m:t>
                    </m:r>
                  </m:oMath>
                </a14:m>
                <a:endParaRPr lang="en-GB" dirty="0"/>
              </a:p>
              <a:p>
                <a:pPr marL="514350" indent="-514350">
                  <a:buFont typeface="+mj-lt"/>
                  <a:buAutoNum type="arabicPeriod"/>
                </a:pPr>
                <a:r>
                  <a:rPr lang="en-GB" dirty="0"/>
                  <a:t>Evaluate </a:t>
                </a:r>
                <a14:m>
                  <m:oMath xmlns:m="http://schemas.openxmlformats.org/officeDocument/2006/math">
                    <m:sSup>
                      <m:sSupPr>
                        <m:ctrlPr>
                          <a:rPr lang="en-GB" i="1" smtClean="0">
                            <a:latin typeface="Cambria Math" panose="02040503050406030204" pitchFamily="18" charset="0"/>
                          </a:rPr>
                        </m:ctrlPr>
                      </m:sSupPr>
                      <m:e>
                        <m:r>
                          <a:rPr lang="en-GB" b="0" i="1" smtClean="0">
                            <a:latin typeface="Cambria Math"/>
                          </a:rPr>
                          <m:t>27</m:t>
                        </m:r>
                      </m:e>
                      <m:sup>
                        <m:r>
                          <a:rPr lang="en-GB" b="0" i="1" smtClean="0">
                            <a:latin typeface="Cambria Math"/>
                          </a:rPr>
                          <m:t>−</m:t>
                        </m:r>
                        <m:f>
                          <m:fPr>
                            <m:ctrlPr>
                              <a:rPr lang="en-GB" b="0" i="1" smtClean="0">
                                <a:latin typeface="Cambria Math" panose="02040503050406030204" pitchFamily="18" charset="0"/>
                              </a:rPr>
                            </m:ctrlPr>
                          </m:fPr>
                          <m:num>
                            <m:r>
                              <a:rPr lang="en-GB" b="0" i="1" smtClean="0">
                                <a:latin typeface="Cambria Math"/>
                              </a:rPr>
                              <m:t>2</m:t>
                            </m:r>
                          </m:num>
                          <m:den>
                            <m:r>
                              <a:rPr lang="en-GB" b="0" i="1" smtClean="0">
                                <a:latin typeface="Cambria Math"/>
                              </a:rPr>
                              <m:t>3</m:t>
                            </m:r>
                          </m:den>
                        </m:f>
                      </m:sup>
                    </m:sSup>
                    <m:r>
                      <a:rPr lang="en-GB" b="0" i="1" smtClean="0">
                        <a:latin typeface="Cambria Math"/>
                      </a:rPr>
                      <m:t>.</m:t>
                    </m:r>
                  </m:oMath>
                </a14:m>
                <a:endParaRPr lang="en-GB" dirty="0"/>
              </a:p>
              <a:p>
                <a:pPr marL="514350" indent="-514350">
                  <a:buFont typeface="+mj-lt"/>
                  <a:buAutoNum type="arabicPeriod"/>
                </a:pPr>
                <a:r>
                  <a:rPr lang="en-GB" dirty="0"/>
                  <a:t>A recipe for 6 cup cakes requires 200g of flour. I have 1100g of flour. What is the largest number of cup cakes I can bake?</a:t>
                </a:r>
              </a:p>
              <a:p>
                <a:pPr marL="514350" indent="-514350">
                  <a:buFont typeface="+mj-lt"/>
                  <a:buAutoNum type="arabicPeriod"/>
                </a:pPr>
                <a:r>
                  <a:rPr lang="en-GB" dirty="0"/>
                  <a:t>The capacity of a sports stadium increased from 40,000 to 48,000. What was the percentage increase in capacity?</a:t>
                </a:r>
              </a:p>
              <a:p>
                <a:pPr marL="514350" indent="-514350">
                  <a:buFont typeface="+mj-lt"/>
                  <a:buAutoNum type="arabicPeriod"/>
                </a:pPr>
                <a:r>
                  <a:rPr lang="en-GB" dirty="0"/>
                  <a:t>Calculate </a:t>
                </a:r>
                <a14:m>
                  <m:oMath xmlns:m="http://schemas.openxmlformats.org/officeDocument/2006/math">
                    <m:r>
                      <a:rPr lang="en-GB" b="0" i="1" smtClean="0">
                        <a:latin typeface="Cambria Math"/>
                      </a:rPr>
                      <m:t>2</m:t>
                    </m:r>
                    <m:f>
                      <m:fPr>
                        <m:ctrlPr>
                          <a:rPr lang="en-GB" b="0" i="1" smtClean="0">
                            <a:latin typeface="Cambria Math" panose="02040503050406030204" pitchFamily="18" charset="0"/>
                          </a:rPr>
                        </m:ctrlPr>
                      </m:fPr>
                      <m:num>
                        <m:r>
                          <a:rPr lang="en-GB" b="0" i="1" smtClean="0">
                            <a:latin typeface="Cambria Math"/>
                          </a:rPr>
                          <m:t>3</m:t>
                        </m:r>
                      </m:num>
                      <m:den>
                        <m:r>
                          <a:rPr lang="en-GB" b="0" i="1" smtClean="0">
                            <a:latin typeface="Cambria Math"/>
                          </a:rPr>
                          <m:t>4</m:t>
                        </m:r>
                      </m:den>
                    </m:f>
                    <m:r>
                      <a:rPr lang="en-GB" b="0" i="1" smtClean="0">
                        <a:latin typeface="Cambria Math"/>
                        <a:ea typeface="Cambria Math"/>
                      </a:rPr>
                      <m:t>÷1</m:t>
                    </m:r>
                    <m:f>
                      <m:fPr>
                        <m:ctrlPr>
                          <a:rPr lang="en-GB" b="0" i="1" smtClean="0">
                            <a:latin typeface="Cambria Math" panose="02040503050406030204" pitchFamily="18" charset="0"/>
                            <a:ea typeface="Cambria Math"/>
                          </a:rPr>
                        </m:ctrlPr>
                      </m:fPr>
                      <m:num>
                        <m:r>
                          <a:rPr lang="en-GB" b="0" i="1" smtClean="0">
                            <a:latin typeface="Cambria Math"/>
                            <a:ea typeface="Cambria Math"/>
                          </a:rPr>
                          <m:t>5</m:t>
                        </m:r>
                      </m:num>
                      <m:den>
                        <m:r>
                          <a:rPr lang="en-GB" b="0" i="1" smtClean="0">
                            <a:latin typeface="Cambria Math"/>
                            <a:ea typeface="Cambria Math"/>
                          </a:rPr>
                          <m:t>8</m:t>
                        </m:r>
                      </m:den>
                    </m:f>
                    <m:r>
                      <a:rPr lang="en-GB" b="0" i="1" smtClean="0">
                        <a:latin typeface="Cambria Math"/>
                        <a:ea typeface="Cambria Math"/>
                      </a:rPr>
                      <m:t>.</m:t>
                    </m:r>
                  </m:oMath>
                </a14:m>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704" t="-3639" r="-889"/>
                </a:stretch>
              </a:blipFill>
            </p:spPr>
            <p:txBody>
              <a:bodyPr/>
              <a:lstStyle/>
              <a:p>
                <a:r>
                  <a:rPr lang="en-GB">
                    <a:noFill/>
                  </a:rPr>
                  <a:t> </a:t>
                </a:r>
              </a:p>
            </p:txBody>
          </p:sp>
        </mc:Fallback>
      </mc:AlternateContent>
      <p:sp>
        <p:nvSpPr>
          <p:cNvPr id="4" name="5-Point Star 3"/>
          <p:cNvSpPr/>
          <p:nvPr/>
        </p:nvSpPr>
        <p:spPr>
          <a:xfrm>
            <a:off x="7956376" y="5733256"/>
            <a:ext cx="1008112" cy="936104"/>
          </a:xfrm>
          <a:prstGeom prst="star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spTree>
    <p:extLst>
      <p:ext uri="{BB962C8B-B14F-4D97-AF65-F5344CB8AC3E}">
        <p14:creationId xmlns:p14="http://schemas.microsoft.com/office/powerpoint/2010/main" val="3793597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lstStyle/>
          <a:p>
            <a:r>
              <a:rPr lang="en-GB" b="1" dirty="0"/>
              <a:t>Round 1 - Number</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340768"/>
                <a:ext cx="8229600" cy="5184576"/>
              </a:xfrm>
            </p:spPr>
            <p:txBody>
              <a:bodyPr>
                <a:normAutofit fontScale="92500" lnSpcReduction="20000"/>
              </a:bodyPr>
              <a:lstStyle/>
              <a:p>
                <a:pPr marL="514350" indent="-514350">
                  <a:buFont typeface="+mj-lt"/>
                  <a:buAutoNum type="arabicPeriod" startAt="6"/>
                </a:pPr>
                <a:r>
                  <a:rPr lang="en-GB" dirty="0"/>
                  <a:t>A television is £487.50 in a sale with 35% off. What is the full price of the television?</a:t>
                </a:r>
              </a:p>
              <a:p>
                <a:pPr marL="514350" indent="-514350">
                  <a:buFont typeface="+mj-lt"/>
                  <a:buAutoNum type="arabicPeriod" startAt="6"/>
                </a:pPr>
                <a:r>
                  <a:rPr lang="en-GB" dirty="0"/>
                  <a:t>Calculate </a:t>
                </a:r>
                <a14:m>
                  <m:oMath xmlns:m="http://schemas.openxmlformats.org/officeDocument/2006/math">
                    <m:r>
                      <a:rPr lang="en-GB" b="0" i="1" smtClean="0">
                        <a:latin typeface="Cambria Math"/>
                      </a:rPr>
                      <m:t>3.2</m:t>
                    </m:r>
                    <m:r>
                      <a:rPr lang="en-GB" b="0" i="1" smtClean="0">
                        <a:latin typeface="Cambria Math"/>
                        <a:ea typeface="Cambria Math"/>
                      </a:rPr>
                      <m:t>×</m:t>
                    </m:r>
                    <m:sSup>
                      <m:sSupPr>
                        <m:ctrlPr>
                          <a:rPr lang="en-GB" b="0" i="1" smtClean="0">
                            <a:latin typeface="Cambria Math" panose="02040503050406030204" pitchFamily="18" charset="0"/>
                            <a:ea typeface="Cambria Math"/>
                          </a:rPr>
                        </m:ctrlPr>
                      </m:sSupPr>
                      <m:e>
                        <m:r>
                          <a:rPr lang="en-GB" b="0" i="1" smtClean="0">
                            <a:latin typeface="Cambria Math"/>
                            <a:ea typeface="Cambria Math"/>
                          </a:rPr>
                          <m:t>10</m:t>
                        </m:r>
                      </m:e>
                      <m:sup>
                        <m:r>
                          <a:rPr lang="en-GB" b="0" i="1" smtClean="0">
                            <a:latin typeface="Cambria Math"/>
                            <a:ea typeface="Cambria Math"/>
                          </a:rPr>
                          <m:t>5</m:t>
                        </m:r>
                      </m:sup>
                    </m:sSup>
                    <m:r>
                      <a:rPr lang="en-GB" i="1">
                        <a:latin typeface="Cambria Math"/>
                        <a:ea typeface="Cambria Math"/>
                      </a:rPr>
                      <m:t>÷</m:t>
                    </m:r>
                    <m:r>
                      <a:rPr lang="en-GB" b="0" i="1" smtClean="0">
                        <a:latin typeface="Cambria Math"/>
                        <a:ea typeface="Cambria Math"/>
                      </a:rPr>
                      <m:t>8×</m:t>
                    </m:r>
                    <m:sSup>
                      <m:sSupPr>
                        <m:ctrlPr>
                          <a:rPr lang="en-GB" b="0" i="1" smtClean="0">
                            <a:latin typeface="Cambria Math" panose="02040503050406030204" pitchFamily="18" charset="0"/>
                            <a:ea typeface="Cambria Math"/>
                          </a:rPr>
                        </m:ctrlPr>
                      </m:sSupPr>
                      <m:e>
                        <m:r>
                          <a:rPr lang="en-GB" b="0" i="1" smtClean="0">
                            <a:latin typeface="Cambria Math"/>
                            <a:ea typeface="Cambria Math"/>
                          </a:rPr>
                          <m:t>10</m:t>
                        </m:r>
                      </m:e>
                      <m:sup>
                        <m:r>
                          <a:rPr lang="en-GB" b="0" i="1" smtClean="0">
                            <a:latin typeface="Cambria Math"/>
                            <a:ea typeface="Cambria Math"/>
                          </a:rPr>
                          <m:t>2</m:t>
                        </m:r>
                      </m:sup>
                    </m:sSup>
                  </m:oMath>
                </a14:m>
                <a:r>
                  <a:rPr lang="en-GB" dirty="0"/>
                  <a:t>. Give your answer in standard form.</a:t>
                </a:r>
              </a:p>
              <a:p>
                <a:pPr marL="514350" indent="-514350">
                  <a:buFont typeface="+mj-lt"/>
                  <a:buAutoNum type="arabicPeriod" startAt="6"/>
                </a:pPr>
                <a:r>
                  <a:rPr lang="en-GB" dirty="0"/>
                  <a:t>Write </a:t>
                </a:r>
                <a14:m>
                  <m:oMath xmlns:m="http://schemas.openxmlformats.org/officeDocument/2006/math">
                    <m:r>
                      <a:rPr lang="en-GB" b="0" i="1" smtClean="0">
                        <a:latin typeface="Cambria Math"/>
                      </a:rPr>
                      <m:t>0.3</m:t>
                    </m:r>
                    <m:acc>
                      <m:accPr>
                        <m:chr m:val="̇"/>
                        <m:ctrlPr>
                          <a:rPr lang="en-GB" b="0" i="1" smtClean="0">
                            <a:latin typeface="Cambria Math" panose="02040503050406030204" pitchFamily="18" charset="0"/>
                          </a:rPr>
                        </m:ctrlPr>
                      </m:accPr>
                      <m:e>
                        <m:r>
                          <a:rPr lang="en-GB" b="0" i="1" smtClean="0">
                            <a:latin typeface="Cambria Math"/>
                          </a:rPr>
                          <m:t>2</m:t>
                        </m:r>
                      </m:e>
                    </m:acc>
                    <m:acc>
                      <m:accPr>
                        <m:chr m:val="̇"/>
                        <m:ctrlPr>
                          <a:rPr lang="en-GB" b="0" i="1" smtClean="0">
                            <a:latin typeface="Cambria Math" panose="02040503050406030204" pitchFamily="18" charset="0"/>
                          </a:rPr>
                        </m:ctrlPr>
                      </m:accPr>
                      <m:e>
                        <m:r>
                          <a:rPr lang="en-GB" b="0" i="1" smtClean="0">
                            <a:latin typeface="Cambria Math"/>
                          </a:rPr>
                          <m:t>6</m:t>
                        </m:r>
                      </m:e>
                    </m:acc>
                  </m:oMath>
                </a14:m>
                <a:r>
                  <a:rPr lang="en-GB" dirty="0"/>
                  <a:t> as a fraction in its lowest terms.</a:t>
                </a:r>
              </a:p>
              <a:p>
                <a:pPr marL="514350" indent="-514350">
                  <a:buFont typeface="+mj-lt"/>
                  <a:buAutoNum type="arabicPeriod" startAt="6"/>
                </a:pPr>
                <a:r>
                  <a:rPr lang="en-GB" dirty="0"/>
                  <a:t>I invest £2000 in a bank account that pays 3% compound interest per annum. Assuming that I don’t touch the money, how much will be in the account after 5 years?</a:t>
                </a:r>
              </a:p>
              <a:p>
                <a:pPr marL="514350" indent="-514350">
                  <a:buFont typeface="+mj-lt"/>
                  <a:buAutoNum type="arabicPeriod" startAt="6"/>
                </a:pPr>
                <a:r>
                  <a:rPr lang="en-GB" dirty="0"/>
                  <a:t>I run 200 metres (rounded to the nearest metre) in 22.3 seconds (to the nearest 0.1 seconds). What is the upper bound of my average speed?</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340768"/>
                <a:ext cx="8229600" cy="5184576"/>
              </a:xfrm>
              <a:blipFill rotWithShape="1">
                <a:blip r:embed="rId2"/>
                <a:stretch>
                  <a:fillRect l="-1704" t="-3176" r="-1926"/>
                </a:stretch>
              </a:blipFill>
            </p:spPr>
            <p:txBody>
              <a:bodyPr/>
              <a:lstStyle/>
              <a:p>
                <a:r>
                  <a:rPr lang="en-GB">
                    <a:noFill/>
                  </a:rPr>
                  <a:t> </a:t>
                </a:r>
              </a:p>
            </p:txBody>
          </p:sp>
        </mc:Fallback>
      </mc:AlternateContent>
      <p:sp>
        <p:nvSpPr>
          <p:cNvPr id="4" name="5-Point Star 3"/>
          <p:cNvSpPr/>
          <p:nvPr/>
        </p:nvSpPr>
        <p:spPr>
          <a:xfrm>
            <a:off x="8028384" y="5805264"/>
            <a:ext cx="1008112" cy="936104"/>
          </a:xfrm>
          <a:prstGeom prst="star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spTree>
    <p:extLst>
      <p:ext uri="{BB962C8B-B14F-4D97-AF65-F5344CB8AC3E}">
        <p14:creationId xmlns:p14="http://schemas.microsoft.com/office/powerpoint/2010/main" val="653360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lstStyle/>
          <a:p>
            <a:r>
              <a:rPr lang="en-GB" b="1" dirty="0"/>
              <a:t>Answers - Number</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124744"/>
                <a:ext cx="8229600" cy="5544616"/>
              </a:xfrm>
            </p:spPr>
            <p:txBody>
              <a:bodyPr>
                <a:normAutofit fontScale="92500" lnSpcReduction="20000"/>
              </a:bodyPr>
              <a:lstStyle/>
              <a:p>
                <a:pPr marL="514350" indent="-514350">
                  <a:buFont typeface="+mj-lt"/>
                  <a:buAutoNum type="arabicPeriod"/>
                </a:pPr>
                <a:r>
                  <a:rPr lang="en-GB" dirty="0"/>
                  <a:t>44</a:t>
                </a:r>
              </a:p>
              <a:p>
                <a:pPr marL="514350" indent="-514350">
                  <a:buFont typeface="+mj-lt"/>
                  <a:buAutoNum type="arabicPeriod"/>
                </a:pPr>
                <a:r>
                  <a:rPr lang="en-GB" dirty="0"/>
                  <a:t> </a:t>
                </a:r>
                <a14:m>
                  <m:oMath xmlns:m="http://schemas.openxmlformats.org/officeDocument/2006/math">
                    <m:f>
                      <m:fPr>
                        <m:ctrlPr>
                          <a:rPr lang="en-GB" i="1" smtClean="0">
                            <a:latin typeface="Cambria Math" panose="02040503050406030204" pitchFamily="18" charset="0"/>
                          </a:rPr>
                        </m:ctrlPr>
                      </m:fPr>
                      <m:num>
                        <m:r>
                          <a:rPr lang="en-GB" b="0" i="1" smtClean="0">
                            <a:latin typeface="Cambria Math"/>
                          </a:rPr>
                          <m:t>1</m:t>
                        </m:r>
                      </m:num>
                      <m:den>
                        <m:r>
                          <a:rPr lang="en-GB" b="0" i="1" smtClean="0">
                            <a:latin typeface="Cambria Math"/>
                          </a:rPr>
                          <m:t>9</m:t>
                        </m:r>
                      </m:den>
                    </m:f>
                  </m:oMath>
                </a14:m>
                <a:endParaRPr lang="en-GB" dirty="0"/>
              </a:p>
              <a:p>
                <a:pPr marL="514350" indent="-514350">
                  <a:buFont typeface="+mj-lt"/>
                  <a:buAutoNum type="arabicPeriod"/>
                </a:pPr>
                <a:r>
                  <a:rPr lang="en-GB" dirty="0"/>
                  <a:t>33</a:t>
                </a:r>
              </a:p>
              <a:p>
                <a:pPr marL="514350" indent="-514350">
                  <a:buFont typeface="+mj-lt"/>
                  <a:buAutoNum type="arabicPeriod"/>
                </a:pPr>
                <a:r>
                  <a:rPr lang="en-GB" dirty="0"/>
                  <a:t>20%</a:t>
                </a:r>
              </a:p>
              <a:p>
                <a:pPr marL="514350" indent="-514350">
                  <a:buFont typeface="+mj-lt"/>
                  <a:buAutoNum type="arabicPeriod"/>
                </a:pPr>
                <a:r>
                  <a:rPr lang="en-GB" dirty="0"/>
                  <a:t> </a:t>
                </a:r>
                <a14:m>
                  <m:oMath xmlns:m="http://schemas.openxmlformats.org/officeDocument/2006/math">
                    <m:r>
                      <a:rPr lang="en-GB" b="0" i="1" smtClean="0">
                        <a:latin typeface="Cambria Math"/>
                      </a:rPr>
                      <m:t>1</m:t>
                    </m:r>
                    <m:f>
                      <m:fPr>
                        <m:ctrlPr>
                          <a:rPr lang="en-GB" b="0" i="1" smtClean="0">
                            <a:latin typeface="Cambria Math" panose="02040503050406030204" pitchFamily="18" charset="0"/>
                          </a:rPr>
                        </m:ctrlPr>
                      </m:fPr>
                      <m:num>
                        <m:r>
                          <a:rPr lang="en-GB" b="0" i="1" smtClean="0">
                            <a:latin typeface="Cambria Math"/>
                          </a:rPr>
                          <m:t>9</m:t>
                        </m:r>
                      </m:num>
                      <m:den>
                        <m:r>
                          <a:rPr lang="en-GB" b="0" i="1" smtClean="0">
                            <a:latin typeface="Cambria Math"/>
                          </a:rPr>
                          <m:t>13</m:t>
                        </m:r>
                      </m:den>
                    </m:f>
                  </m:oMath>
                </a14:m>
                <a:endParaRPr lang="en-GB" dirty="0"/>
              </a:p>
              <a:p>
                <a:pPr marL="514350" indent="-514350">
                  <a:buFont typeface="+mj-lt"/>
                  <a:buAutoNum type="arabicPeriod"/>
                </a:pPr>
                <a:r>
                  <a:rPr lang="en-GB" dirty="0"/>
                  <a:t>£750</a:t>
                </a:r>
              </a:p>
              <a:p>
                <a:pPr marL="514350" indent="-514350">
                  <a:buFont typeface="+mj-lt"/>
                  <a:buAutoNum type="arabicPeriod"/>
                </a:pPr>
                <a:r>
                  <a:rPr lang="en-GB" dirty="0"/>
                  <a:t> </a:t>
                </a:r>
                <a14:m>
                  <m:oMath xmlns:m="http://schemas.openxmlformats.org/officeDocument/2006/math">
                    <m:r>
                      <a:rPr lang="en-GB" b="0" i="1" smtClean="0">
                        <a:latin typeface="Cambria Math"/>
                      </a:rPr>
                      <m:t>4</m:t>
                    </m:r>
                    <m:r>
                      <a:rPr lang="en-GB" b="0" i="1" smtClean="0">
                        <a:latin typeface="Cambria Math"/>
                        <a:ea typeface="Cambria Math"/>
                      </a:rPr>
                      <m:t>×</m:t>
                    </m:r>
                    <m:sSup>
                      <m:sSupPr>
                        <m:ctrlPr>
                          <a:rPr lang="en-GB" b="0" i="1" smtClean="0">
                            <a:latin typeface="Cambria Math" panose="02040503050406030204" pitchFamily="18" charset="0"/>
                            <a:ea typeface="Cambria Math"/>
                          </a:rPr>
                        </m:ctrlPr>
                      </m:sSupPr>
                      <m:e>
                        <m:r>
                          <a:rPr lang="en-GB" b="0" i="1" smtClean="0">
                            <a:latin typeface="Cambria Math"/>
                            <a:ea typeface="Cambria Math"/>
                          </a:rPr>
                          <m:t>10</m:t>
                        </m:r>
                      </m:e>
                      <m:sup>
                        <m:r>
                          <a:rPr lang="en-GB" b="0" i="1" smtClean="0">
                            <a:latin typeface="Cambria Math"/>
                            <a:ea typeface="Cambria Math"/>
                          </a:rPr>
                          <m:t>2</m:t>
                        </m:r>
                      </m:sup>
                    </m:sSup>
                  </m:oMath>
                </a14:m>
                <a:endParaRPr lang="en-GB" dirty="0"/>
              </a:p>
              <a:p>
                <a:pPr marL="514350" indent="-514350">
                  <a:buFont typeface="+mj-lt"/>
                  <a:buAutoNum type="arabicPeriod"/>
                </a:pPr>
                <a:r>
                  <a:rPr lang="en-GB" dirty="0"/>
                  <a:t> </a:t>
                </a:r>
                <a14:m>
                  <m:oMath xmlns:m="http://schemas.openxmlformats.org/officeDocument/2006/math">
                    <m:f>
                      <m:fPr>
                        <m:ctrlPr>
                          <a:rPr lang="en-GB" i="1" smtClean="0">
                            <a:latin typeface="Cambria Math" panose="02040503050406030204" pitchFamily="18" charset="0"/>
                          </a:rPr>
                        </m:ctrlPr>
                      </m:fPr>
                      <m:num>
                        <m:r>
                          <a:rPr lang="en-GB" b="0" i="1" smtClean="0">
                            <a:latin typeface="Cambria Math"/>
                          </a:rPr>
                          <m:t>323</m:t>
                        </m:r>
                      </m:num>
                      <m:den>
                        <m:r>
                          <a:rPr lang="en-GB" b="0" i="1" smtClean="0">
                            <a:latin typeface="Cambria Math"/>
                          </a:rPr>
                          <m:t>990</m:t>
                        </m:r>
                      </m:den>
                    </m:f>
                  </m:oMath>
                </a14:m>
                <a:endParaRPr lang="en-GB" dirty="0"/>
              </a:p>
              <a:p>
                <a:pPr marL="514350" indent="-514350">
                  <a:buFont typeface="+mj-lt"/>
                  <a:buAutoNum type="arabicPeriod"/>
                </a:pPr>
                <a:r>
                  <a:rPr lang="en-GB" dirty="0"/>
                  <a:t>£2318.55</a:t>
                </a:r>
              </a:p>
              <a:p>
                <a:pPr marL="514350" indent="-514350">
                  <a:buFont typeface="+mj-lt"/>
                  <a:buAutoNum type="arabicPeriod"/>
                </a:pPr>
                <a:r>
                  <a:rPr lang="en-GB" dirty="0"/>
                  <a:t> </a:t>
                </a:r>
                <a14:m>
                  <m:oMath xmlns:m="http://schemas.openxmlformats.org/officeDocument/2006/math">
                    <m:f>
                      <m:fPr>
                        <m:ctrlPr>
                          <a:rPr lang="en-GB" i="1" smtClean="0">
                            <a:latin typeface="Cambria Math" panose="02040503050406030204" pitchFamily="18" charset="0"/>
                          </a:rPr>
                        </m:ctrlPr>
                      </m:fPr>
                      <m:num>
                        <m:r>
                          <a:rPr lang="en-GB" b="0" i="1" smtClean="0">
                            <a:latin typeface="Cambria Math"/>
                          </a:rPr>
                          <m:t>200.5</m:t>
                        </m:r>
                      </m:num>
                      <m:den>
                        <m:r>
                          <a:rPr lang="en-GB" b="0" i="1" smtClean="0">
                            <a:latin typeface="Cambria Math"/>
                          </a:rPr>
                          <m:t>22.25</m:t>
                        </m:r>
                      </m:den>
                    </m:f>
                    <m:r>
                      <a:rPr lang="en-GB" b="0" i="1" smtClean="0">
                        <a:latin typeface="Cambria Math"/>
                      </a:rPr>
                      <m:t>=9.01</m:t>
                    </m:r>
                    <m:sSup>
                      <m:sSupPr>
                        <m:ctrlPr>
                          <a:rPr lang="en-GB" b="0" i="1" smtClean="0">
                            <a:latin typeface="Cambria Math" panose="02040503050406030204" pitchFamily="18" charset="0"/>
                          </a:rPr>
                        </m:ctrlPr>
                      </m:sSupPr>
                      <m:e>
                        <m:r>
                          <a:rPr lang="en-GB" b="0" i="1" smtClean="0">
                            <a:latin typeface="Cambria Math"/>
                          </a:rPr>
                          <m:t>𝑚𝑠</m:t>
                        </m:r>
                      </m:e>
                      <m:sup>
                        <m:r>
                          <a:rPr lang="en-GB" b="0" i="1" smtClean="0">
                            <a:latin typeface="Cambria Math"/>
                          </a:rPr>
                          <m:t>−1</m:t>
                        </m:r>
                      </m:sup>
                    </m:sSup>
                  </m:oMath>
                </a14:m>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124744"/>
                <a:ext cx="8229600" cy="5544616"/>
              </a:xfrm>
              <a:blipFill rotWithShape="1">
                <a:blip r:embed="rId2"/>
                <a:stretch>
                  <a:fillRect l="-1704" t="-2970"/>
                </a:stretch>
              </a:blipFill>
            </p:spPr>
            <p:txBody>
              <a:bodyPr/>
              <a:lstStyle/>
              <a:p>
                <a:r>
                  <a:rPr lang="en-GB">
                    <a:noFill/>
                  </a:rPr>
                  <a:t> </a:t>
                </a:r>
              </a:p>
            </p:txBody>
          </p:sp>
        </mc:Fallback>
      </mc:AlternateContent>
      <p:sp>
        <p:nvSpPr>
          <p:cNvPr id="4" name="5-Point Star 3"/>
          <p:cNvSpPr/>
          <p:nvPr/>
        </p:nvSpPr>
        <p:spPr>
          <a:xfrm>
            <a:off x="7956376" y="5733256"/>
            <a:ext cx="1008112" cy="936104"/>
          </a:xfrm>
          <a:prstGeom prst="star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b="4571"/>
          <a:stretch/>
        </p:blipFill>
        <p:spPr>
          <a:xfrm>
            <a:off x="6156176" y="2103334"/>
            <a:ext cx="2486000" cy="2477794"/>
          </a:xfrm>
          <a:prstGeom prst="rect">
            <a:avLst/>
          </a:prstGeom>
        </p:spPr>
      </p:pic>
    </p:spTree>
    <p:extLst>
      <p:ext uri="{BB962C8B-B14F-4D97-AF65-F5344CB8AC3E}">
        <p14:creationId xmlns:p14="http://schemas.microsoft.com/office/powerpoint/2010/main" val="1812413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left)">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left)">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ipe(left)">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Round 2 – Algebra (non-calculator)</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514350" indent="-514350">
                  <a:buFont typeface="+mj-lt"/>
                  <a:buAutoNum type="arabicPeriod"/>
                </a:pPr>
                <a:r>
                  <a:rPr lang="en-GB" dirty="0"/>
                  <a:t>Factorise fully </a:t>
                </a:r>
                <a14:m>
                  <m:oMath xmlns:m="http://schemas.openxmlformats.org/officeDocument/2006/math">
                    <m:sSup>
                      <m:sSupPr>
                        <m:ctrlPr>
                          <a:rPr lang="en-GB" i="1" smtClean="0">
                            <a:latin typeface="Cambria Math" panose="02040503050406030204" pitchFamily="18" charset="0"/>
                          </a:rPr>
                        </m:ctrlPr>
                      </m:sSupPr>
                      <m:e>
                        <m:r>
                          <a:rPr lang="en-GB" b="0" i="1" smtClean="0">
                            <a:latin typeface="Cambria Math"/>
                          </a:rPr>
                          <m:t>8</m:t>
                        </m:r>
                        <m:r>
                          <a:rPr lang="en-GB" b="0" i="1" smtClean="0">
                            <a:latin typeface="Cambria Math"/>
                          </a:rPr>
                          <m:t>𝑥</m:t>
                        </m:r>
                      </m:e>
                      <m:sup>
                        <m:r>
                          <a:rPr lang="en-GB" b="0" i="1" smtClean="0">
                            <a:latin typeface="Cambria Math"/>
                          </a:rPr>
                          <m:t>2</m:t>
                        </m:r>
                      </m:sup>
                    </m:sSup>
                    <m:r>
                      <a:rPr lang="en-GB" b="0" i="1" smtClean="0">
                        <a:latin typeface="Cambria Math"/>
                      </a:rPr>
                      <m:t>−12</m:t>
                    </m:r>
                    <m:r>
                      <a:rPr lang="en-GB" b="0" i="1" smtClean="0">
                        <a:latin typeface="Cambria Math"/>
                      </a:rPr>
                      <m:t>𝑥</m:t>
                    </m:r>
                  </m:oMath>
                </a14:m>
                <a:r>
                  <a:rPr lang="en-GB" dirty="0"/>
                  <a:t>.</a:t>
                </a:r>
              </a:p>
              <a:p>
                <a:pPr marL="514350" indent="-514350">
                  <a:buFont typeface="+mj-lt"/>
                  <a:buAutoNum type="arabicPeriod"/>
                </a:pPr>
                <a:r>
                  <a:rPr lang="en-GB" dirty="0"/>
                  <a:t>A rectangle has sides of length </a:t>
                </a:r>
                <a14:m>
                  <m:oMath xmlns:m="http://schemas.openxmlformats.org/officeDocument/2006/math">
                    <m:r>
                      <a:rPr lang="en-GB" b="0" i="1" smtClean="0">
                        <a:latin typeface="Cambria Math"/>
                      </a:rPr>
                      <m:t>3</m:t>
                    </m:r>
                    <m:r>
                      <a:rPr lang="en-GB" b="0" i="1" smtClean="0">
                        <a:latin typeface="Cambria Math"/>
                      </a:rPr>
                      <m:t>𝑥</m:t>
                    </m:r>
                    <m:r>
                      <a:rPr lang="en-GB" b="0" i="1" smtClean="0">
                        <a:latin typeface="Cambria Math"/>
                      </a:rPr>
                      <m:t>+2</m:t>
                    </m:r>
                  </m:oMath>
                </a14:m>
                <a:r>
                  <a:rPr lang="en-GB" dirty="0"/>
                  <a:t> and </a:t>
                </a:r>
                <a14:m>
                  <m:oMath xmlns:m="http://schemas.openxmlformats.org/officeDocument/2006/math">
                    <m:r>
                      <a:rPr lang="en-GB" b="0" i="1" smtClean="0">
                        <a:latin typeface="Cambria Math"/>
                      </a:rPr>
                      <m:t>4</m:t>
                    </m:r>
                    <m:r>
                      <a:rPr lang="en-GB" b="0" i="1" smtClean="0">
                        <a:latin typeface="Cambria Math"/>
                      </a:rPr>
                      <m:t>𝑥</m:t>
                    </m:r>
                  </m:oMath>
                </a14:m>
                <a:r>
                  <a:rPr lang="en-GB" dirty="0"/>
                  <a:t>. The perimeter of the rectangle </a:t>
                </a:r>
                <a14:m>
                  <m:oMath xmlns:m="http://schemas.openxmlformats.org/officeDocument/2006/math">
                    <m:r>
                      <a:rPr lang="en-GB" b="0" i="1" smtClean="0">
                        <a:latin typeface="Cambria Math"/>
                      </a:rPr>
                      <m:t>46</m:t>
                    </m:r>
                    <m:r>
                      <a:rPr lang="en-GB" b="0" i="1" smtClean="0">
                        <a:latin typeface="Cambria Math"/>
                      </a:rPr>
                      <m:t>𝑐𝑚</m:t>
                    </m:r>
                  </m:oMath>
                </a14:m>
                <a:r>
                  <a:rPr lang="en-GB" dirty="0"/>
                  <a:t>. What is the area of the rectangle?</a:t>
                </a:r>
              </a:p>
              <a:p>
                <a:pPr marL="514350" indent="-514350">
                  <a:buFont typeface="+mj-lt"/>
                  <a:buAutoNum type="arabicPeriod"/>
                </a:pPr>
                <a:r>
                  <a:rPr lang="en-GB" dirty="0"/>
                  <a:t>Simplify fully </a:t>
                </a:r>
                <a14:m>
                  <m:oMath xmlns:m="http://schemas.openxmlformats.org/officeDocument/2006/math">
                    <m:f>
                      <m:fPr>
                        <m:ctrlPr>
                          <a:rPr lang="en-GB" i="1" smtClean="0">
                            <a:latin typeface="Cambria Math" panose="02040503050406030204" pitchFamily="18" charset="0"/>
                          </a:rPr>
                        </m:ctrlPr>
                      </m:fPr>
                      <m:num>
                        <m:r>
                          <a:rPr lang="en-GB" b="0" i="1" smtClean="0">
                            <a:latin typeface="Cambria Math"/>
                          </a:rPr>
                          <m:t>18</m:t>
                        </m:r>
                        <m:sSup>
                          <m:sSupPr>
                            <m:ctrlPr>
                              <a:rPr lang="en-GB" b="0" i="1" smtClean="0">
                                <a:latin typeface="Cambria Math" panose="02040503050406030204" pitchFamily="18" charset="0"/>
                              </a:rPr>
                            </m:ctrlPr>
                          </m:sSupPr>
                          <m:e>
                            <m:r>
                              <a:rPr lang="en-GB" b="0" i="1" smtClean="0">
                                <a:latin typeface="Cambria Math"/>
                              </a:rPr>
                              <m:t>𝑎</m:t>
                            </m:r>
                          </m:e>
                          <m:sup>
                            <m:r>
                              <a:rPr lang="en-GB" b="0" i="1" smtClean="0">
                                <a:latin typeface="Cambria Math"/>
                              </a:rPr>
                              <m:t>5</m:t>
                            </m:r>
                          </m:sup>
                        </m:sSup>
                        <m:sSup>
                          <m:sSupPr>
                            <m:ctrlPr>
                              <a:rPr lang="en-GB" b="0" i="1" smtClean="0">
                                <a:latin typeface="Cambria Math" panose="02040503050406030204" pitchFamily="18" charset="0"/>
                              </a:rPr>
                            </m:ctrlPr>
                          </m:sSupPr>
                          <m:e>
                            <m:r>
                              <a:rPr lang="en-GB" b="0" i="1" smtClean="0">
                                <a:latin typeface="Cambria Math"/>
                              </a:rPr>
                              <m:t>𝑏</m:t>
                            </m:r>
                          </m:e>
                          <m:sup>
                            <m:r>
                              <a:rPr lang="en-GB" b="0" i="1" smtClean="0">
                                <a:latin typeface="Cambria Math"/>
                              </a:rPr>
                              <m:t>2</m:t>
                            </m:r>
                          </m:sup>
                        </m:sSup>
                      </m:num>
                      <m:den>
                        <m:r>
                          <a:rPr lang="en-GB" b="0" i="1" smtClean="0">
                            <a:latin typeface="Cambria Math"/>
                          </a:rPr>
                          <m:t>6</m:t>
                        </m:r>
                        <m:r>
                          <a:rPr lang="en-GB" b="0" i="1" smtClean="0">
                            <a:latin typeface="Cambria Math"/>
                          </a:rPr>
                          <m:t>𝑎</m:t>
                        </m:r>
                        <m:sSup>
                          <m:sSupPr>
                            <m:ctrlPr>
                              <a:rPr lang="en-GB" b="0" i="1" smtClean="0">
                                <a:latin typeface="Cambria Math" panose="02040503050406030204" pitchFamily="18" charset="0"/>
                              </a:rPr>
                            </m:ctrlPr>
                          </m:sSupPr>
                          <m:e>
                            <m:r>
                              <a:rPr lang="en-GB" b="0" i="1" smtClean="0">
                                <a:latin typeface="Cambria Math"/>
                              </a:rPr>
                              <m:t>𝑏</m:t>
                            </m:r>
                          </m:e>
                          <m:sup>
                            <m:r>
                              <a:rPr lang="en-GB" b="0" i="1" smtClean="0">
                                <a:latin typeface="Cambria Math"/>
                              </a:rPr>
                              <m:t>4</m:t>
                            </m:r>
                          </m:sup>
                        </m:sSup>
                      </m:den>
                    </m:f>
                  </m:oMath>
                </a14:m>
                <a:r>
                  <a:rPr lang="en-GB" dirty="0"/>
                  <a:t>.</a:t>
                </a:r>
              </a:p>
              <a:p>
                <a:pPr marL="514350" indent="-514350">
                  <a:buFont typeface="+mj-lt"/>
                  <a:buAutoNum type="arabicPeriod"/>
                </a:pPr>
                <a:r>
                  <a:rPr lang="en-GB" dirty="0"/>
                  <a:t>Factorise </a:t>
                </a:r>
                <a14:m>
                  <m:oMath xmlns:m="http://schemas.openxmlformats.org/officeDocument/2006/math">
                    <m:r>
                      <a:rPr lang="en-GB" b="0" i="1" smtClean="0">
                        <a:latin typeface="Cambria Math"/>
                      </a:rPr>
                      <m:t>25</m:t>
                    </m:r>
                    <m:sSup>
                      <m:sSupPr>
                        <m:ctrlPr>
                          <a:rPr lang="en-GB" b="0" i="1" smtClean="0">
                            <a:latin typeface="Cambria Math" panose="02040503050406030204" pitchFamily="18" charset="0"/>
                          </a:rPr>
                        </m:ctrlPr>
                      </m:sSupPr>
                      <m:e>
                        <m:r>
                          <a:rPr lang="en-GB" b="0" i="1" smtClean="0">
                            <a:latin typeface="Cambria Math"/>
                          </a:rPr>
                          <m:t>𝑥</m:t>
                        </m:r>
                      </m:e>
                      <m:sup>
                        <m:r>
                          <a:rPr lang="en-GB" b="0" i="1" smtClean="0">
                            <a:latin typeface="Cambria Math"/>
                          </a:rPr>
                          <m:t>2</m:t>
                        </m:r>
                      </m:sup>
                    </m:sSup>
                    <m:r>
                      <a:rPr lang="en-GB" b="0" i="1" smtClean="0">
                        <a:latin typeface="Cambria Math"/>
                      </a:rPr>
                      <m:t>−9</m:t>
                    </m:r>
                    <m:sSup>
                      <m:sSupPr>
                        <m:ctrlPr>
                          <a:rPr lang="en-GB" b="0" i="1" smtClean="0">
                            <a:latin typeface="Cambria Math" panose="02040503050406030204" pitchFamily="18" charset="0"/>
                          </a:rPr>
                        </m:ctrlPr>
                      </m:sSupPr>
                      <m:e>
                        <m:r>
                          <a:rPr lang="en-GB" b="0" i="1" smtClean="0">
                            <a:latin typeface="Cambria Math"/>
                          </a:rPr>
                          <m:t>𝑦</m:t>
                        </m:r>
                      </m:e>
                      <m:sup>
                        <m:r>
                          <a:rPr lang="en-GB" b="0" i="1" smtClean="0">
                            <a:latin typeface="Cambria Math"/>
                          </a:rPr>
                          <m:t>2</m:t>
                        </m:r>
                      </m:sup>
                    </m:sSup>
                  </m:oMath>
                </a14:m>
                <a:r>
                  <a:rPr lang="en-GB" dirty="0"/>
                  <a:t>.</a:t>
                </a:r>
              </a:p>
              <a:p>
                <a:pPr marL="514350" indent="-514350">
                  <a:buFont typeface="+mj-lt"/>
                  <a:buAutoNum type="arabicPeriod"/>
                </a:pPr>
                <a:r>
                  <a:rPr lang="en-GB" dirty="0"/>
                  <a:t>Solve </a:t>
                </a:r>
                <a14:m>
                  <m:oMath xmlns:m="http://schemas.openxmlformats.org/officeDocument/2006/math">
                    <m:r>
                      <a:rPr lang="en-GB" b="0" i="1" smtClean="0">
                        <a:latin typeface="Cambria Math"/>
                      </a:rPr>
                      <m:t>3</m:t>
                    </m:r>
                    <m:d>
                      <m:dPr>
                        <m:ctrlPr>
                          <a:rPr lang="en-GB" b="0" i="1" smtClean="0">
                            <a:latin typeface="Cambria Math" panose="02040503050406030204" pitchFamily="18" charset="0"/>
                          </a:rPr>
                        </m:ctrlPr>
                      </m:dPr>
                      <m:e>
                        <m:r>
                          <a:rPr lang="en-GB" b="0" i="1" smtClean="0">
                            <a:latin typeface="Cambria Math"/>
                          </a:rPr>
                          <m:t>𝑥</m:t>
                        </m:r>
                        <m:r>
                          <a:rPr lang="en-GB" b="0" i="1" smtClean="0">
                            <a:latin typeface="Cambria Math"/>
                          </a:rPr>
                          <m:t>+5</m:t>
                        </m:r>
                      </m:e>
                    </m:d>
                    <m:r>
                      <a:rPr lang="en-GB" b="0" i="1" smtClean="0">
                        <a:latin typeface="Cambria Math"/>
                      </a:rPr>
                      <m:t>=2(15−</m:t>
                    </m:r>
                    <m:r>
                      <a:rPr lang="en-GB" b="0" i="1" smtClean="0">
                        <a:latin typeface="Cambria Math"/>
                      </a:rPr>
                      <m:t>𝑥</m:t>
                    </m:r>
                    <m:r>
                      <a:rPr lang="en-GB" b="0" i="1" smtClean="0">
                        <a:latin typeface="Cambria Math"/>
                      </a:rPr>
                      <m:t>)</m:t>
                    </m:r>
                  </m:oMath>
                </a14:m>
                <a:r>
                  <a:rPr lang="en-GB" dirty="0"/>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926" t="-1887"/>
                </a:stretch>
              </a:blipFill>
            </p:spPr>
            <p:txBody>
              <a:bodyPr/>
              <a:lstStyle/>
              <a:p>
                <a:r>
                  <a:rPr lang="en-GB">
                    <a:noFill/>
                  </a:rPr>
                  <a:t> </a:t>
                </a:r>
              </a:p>
            </p:txBody>
          </p:sp>
        </mc:Fallback>
      </mc:AlternateContent>
      <p:sp>
        <p:nvSpPr>
          <p:cNvPr id="4" name="5-Point Star 3"/>
          <p:cNvSpPr/>
          <p:nvPr/>
        </p:nvSpPr>
        <p:spPr>
          <a:xfrm>
            <a:off x="7956376" y="5733256"/>
            <a:ext cx="1008112" cy="936104"/>
          </a:xfrm>
          <a:prstGeom prst="star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spTree>
    <p:extLst>
      <p:ext uri="{BB962C8B-B14F-4D97-AF65-F5344CB8AC3E}">
        <p14:creationId xmlns:p14="http://schemas.microsoft.com/office/powerpoint/2010/main" val="1425269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Round 2 - Algebra</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514350" indent="-514350">
                  <a:buFont typeface="+mj-lt"/>
                  <a:buAutoNum type="arabicPeriod" startAt="6"/>
                </a:pPr>
                <a:r>
                  <a:rPr lang="en-GB" dirty="0"/>
                  <a:t>Solve </a:t>
                </a:r>
                <a14:m>
                  <m:oMath xmlns:m="http://schemas.openxmlformats.org/officeDocument/2006/math">
                    <m:sSup>
                      <m:sSupPr>
                        <m:ctrlPr>
                          <a:rPr lang="en-GB" i="1" smtClean="0">
                            <a:latin typeface="Cambria Math" panose="02040503050406030204" pitchFamily="18" charset="0"/>
                          </a:rPr>
                        </m:ctrlPr>
                      </m:sSupPr>
                      <m:e>
                        <m:r>
                          <a:rPr lang="en-GB" b="0" i="1" smtClean="0">
                            <a:latin typeface="Cambria Math"/>
                          </a:rPr>
                          <m:t>6</m:t>
                        </m:r>
                        <m:r>
                          <a:rPr lang="en-GB" b="0" i="1" smtClean="0">
                            <a:latin typeface="Cambria Math"/>
                          </a:rPr>
                          <m:t>𝑥</m:t>
                        </m:r>
                      </m:e>
                      <m:sup>
                        <m:r>
                          <a:rPr lang="en-GB" b="0" i="1" smtClean="0">
                            <a:latin typeface="Cambria Math"/>
                          </a:rPr>
                          <m:t>2</m:t>
                        </m:r>
                      </m:sup>
                    </m:sSup>
                    <m:r>
                      <a:rPr lang="en-GB" b="0" i="1" smtClean="0">
                        <a:latin typeface="Cambria Math"/>
                      </a:rPr>
                      <m:t>−5</m:t>
                    </m:r>
                    <m:r>
                      <a:rPr lang="en-GB" b="0" i="1" smtClean="0">
                        <a:latin typeface="Cambria Math"/>
                      </a:rPr>
                      <m:t>𝑥</m:t>
                    </m:r>
                    <m:r>
                      <a:rPr lang="en-GB" b="0" i="1" smtClean="0">
                        <a:latin typeface="Cambria Math"/>
                      </a:rPr>
                      <m:t>−8=0</m:t>
                    </m:r>
                  </m:oMath>
                </a14:m>
                <a:r>
                  <a:rPr lang="en-GB" dirty="0"/>
                  <a:t>, giving your answers correct to 3 sf.</a:t>
                </a:r>
              </a:p>
              <a:p>
                <a:pPr marL="514350" indent="-514350">
                  <a:buFont typeface="+mj-lt"/>
                  <a:buAutoNum type="arabicPeriod" startAt="6"/>
                </a:pPr>
                <a:r>
                  <a:rPr lang="en-GB" dirty="0"/>
                  <a:t>A trip to the cinema cost 1 adult and 3 children £13.50. At the same cinema a group of 2 adults and 5 children cost £24. Find the cost of 1 adult tick and 1 child ticket.</a:t>
                </a:r>
              </a:p>
              <a:p>
                <a:pPr marL="514350" indent="-514350">
                  <a:buFont typeface="+mj-lt"/>
                  <a:buAutoNum type="arabicPeriod" startAt="6"/>
                </a:pPr>
                <a:r>
                  <a:rPr lang="en-GB" dirty="0"/>
                  <a:t>I have the curve </a:t>
                </a:r>
                <a14:m>
                  <m:oMath xmlns:m="http://schemas.openxmlformats.org/officeDocument/2006/math">
                    <m:r>
                      <a:rPr lang="en-GB" b="0" i="1" smtClean="0">
                        <a:latin typeface="Cambria Math"/>
                      </a:rPr>
                      <m:t>𝑦</m:t>
                    </m:r>
                    <m:r>
                      <a:rPr lang="en-GB" b="0" i="1" smtClean="0">
                        <a:latin typeface="Cambria Math"/>
                      </a:rPr>
                      <m:t>=</m:t>
                    </m:r>
                    <m:sSup>
                      <m:sSupPr>
                        <m:ctrlPr>
                          <a:rPr lang="en-GB" b="0" i="1" smtClean="0">
                            <a:latin typeface="Cambria Math" panose="02040503050406030204" pitchFamily="18" charset="0"/>
                          </a:rPr>
                        </m:ctrlPr>
                      </m:sSupPr>
                      <m:e>
                        <m:r>
                          <a:rPr lang="en-GB" b="0" i="1" smtClean="0">
                            <a:latin typeface="Cambria Math"/>
                          </a:rPr>
                          <m:t>𝑥</m:t>
                        </m:r>
                      </m:e>
                      <m:sup>
                        <m:r>
                          <a:rPr lang="en-GB" b="0" i="1" smtClean="0">
                            <a:latin typeface="Cambria Math"/>
                          </a:rPr>
                          <m:t>2</m:t>
                        </m:r>
                      </m:sup>
                    </m:sSup>
                    <m:r>
                      <a:rPr lang="en-GB" b="0" i="1" smtClean="0">
                        <a:latin typeface="Cambria Math"/>
                      </a:rPr>
                      <m:t>−6</m:t>
                    </m:r>
                    <m:r>
                      <a:rPr lang="en-GB" b="0" i="1" smtClean="0">
                        <a:latin typeface="Cambria Math"/>
                      </a:rPr>
                      <m:t>𝑥</m:t>
                    </m:r>
                  </m:oMath>
                </a14:m>
                <a:r>
                  <a:rPr lang="en-GB" dirty="0"/>
                  <a:t>. Give the co-ordinate of its turning point.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926" t="-1887" r="-2148"/>
                </a:stretch>
              </a:blipFill>
            </p:spPr>
            <p:txBody>
              <a:bodyPr/>
              <a:lstStyle/>
              <a:p>
                <a:r>
                  <a:rPr lang="en-GB">
                    <a:noFill/>
                  </a:rPr>
                  <a:t> </a:t>
                </a:r>
              </a:p>
            </p:txBody>
          </p:sp>
        </mc:Fallback>
      </mc:AlternateContent>
      <p:sp>
        <p:nvSpPr>
          <p:cNvPr id="4" name="5-Point Star 3"/>
          <p:cNvSpPr/>
          <p:nvPr/>
        </p:nvSpPr>
        <p:spPr>
          <a:xfrm>
            <a:off x="7956376" y="5733256"/>
            <a:ext cx="1008112" cy="936104"/>
          </a:xfrm>
          <a:prstGeom prst="star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spTree>
    <p:extLst>
      <p:ext uri="{BB962C8B-B14F-4D97-AF65-F5344CB8AC3E}">
        <p14:creationId xmlns:p14="http://schemas.microsoft.com/office/powerpoint/2010/main" val="3301200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Round 2 - Algebra</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514350" indent="-514350">
                  <a:buFont typeface="+mj-lt"/>
                  <a:buAutoNum type="arabicPeriod" startAt="9"/>
                </a:pPr>
                <a:r>
                  <a:rPr lang="en-GB" dirty="0"/>
                  <a:t>Simplify fully </a:t>
                </a:r>
                <a14:m>
                  <m:oMath xmlns:m="http://schemas.openxmlformats.org/officeDocument/2006/math">
                    <m:f>
                      <m:fPr>
                        <m:ctrlPr>
                          <a:rPr lang="en-GB" i="1" smtClean="0">
                            <a:latin typeface="Cambria Math" panose="02040503050406030204" pitchFamily="18" charset="0"/>
                          </a:rPr>
                        </m:ctrlPr>
                      </m:fPr>
                      <m:num>
                        <m:r>
                          <a:rPr lang="en-GB" b="0" i="1" smtClean="0">
                            <a:latin typeface="Cambria Math"/>
                          </a:rPr>
                          <m:t>5</m:t>
                        </m:r>
                      </m:num>
                      <m:den>
                        <m:r>
                          <a:rPr lang="en-GB" b="0" i="1" smtClean="0">
                            <a:latin typeface="Cambria Math"/>
                          </a:rPr>
                          <m:t>𝑥</m:t>
                        </m:r>
                        <m:r>
                          <a:rPr lang="en-GB" b="0" i="1" smtClean="0">
                            <a:latin typeface="Cambria Math"/>
                          </a:rPr>
                          <m:t>−2</m:t>
                        </m:r>
                      </m:den>
                    </m:f>
                    <m:r>
                      <a:rPr lang="en-GB" b="0" i="1" smtClean="0">
                        <a:latin typeface="Cambria Math"/>
                      </a:rPr>
                      <m:t>−</m:t>
                    </m:r>
                    <m:f>
                      <m:fPr>
                        <m:ctrlPr>
                          <a:rPr lang="en-GB" b="0" i="1" smtClean="0">
                            <a:latin typeface="Cambria Math" panose="02040503050406030204" pitchFamily="18" charset="0"/>
                          </a:rPr>
                        </m:ctrlPr>
                      </m:fPr>
                      <m:num>
                        <m:r>
                          <a:rPr lang="en-GB" b="0" i="1" smtClean="0">
                            <a:latin typeface="Cambria Math"/>
                          </a:rPr>
                          <m:t>3</m:t>
                        </m:r>
                      </m:num>
                      <m:den>
                        <m:r>
                          <a:rPr lang="en-GB" b="0" i="1" smtClean="0">
                            <a:latin typeface="Cambria Math"/>
                          </a:rPr>
                          <m:t>𝑥</m:t>
                        </m:r>
                        <m:r>
                          <a:rPr lang="en-GB" b="0" i="1" smtClean="0">
                            <a:latin typeface="Cambria Math"/>
                          </a:rPr>
                          <m:t>+5</m:t>
                        </m:r>
                      </m:den>
                    </m:f>
                  </m:oMath>
                </a14:m>
                <a:r>
                  <a:rPr lang="en-GB" dirty="0"/>
                  <a:t>.</a:t>
                </a:r>
              </a:p>
              <a:p>
                <a:pPr marL="514350" indent="-514350">
                  <a:buFont typeface="+mj-lt"/>
                  <a:buAutoNum type="arabicPeriod" startAt="9"/>
                </a:pPr>
                <a:endParaRPr lang="en-GB" dirty="0"/>
              </a:p>
              <a:p>
                <a:pPr marL="514350" indent="-514350">
                  <a:buFont typeface="+mj-lt"/>
                  <a:buAutoNum type="arabicPeriod" startAt="9"/>
                </a:pPr>
                <a:r>
                  <a:rPr lang="en-GB" dirty="0"/>
                  <a:t>Give the co-ordinates of where the graphs of </a:t>
                </a:r>
                <a14:m>
                  <m:oMath xmlns:m="http://schemas.openxmlformats.org/officeDocument/2006/math">
                    <m:r>
                      <a:rPr lang="en-GB" b="0" i="1" smtClean="0">
                        <a:latin typeface="Cambria Math"/>
                      </a:rPr>
                      <m:t>𝑦</m:t>
                    </m:r>
                    <m:r>
                      <a:rPr lang="en-GB" b="0" i="1" smtClean="0">
                        <a:latin typeface="Cambria Math"/>
                      </a:rPr>
                      <m:t>=</m:t>
                    </m:r>
                    <m:r>
                      <a:rPr lang="en-GB" b="0" i="1" smtClean="0">
                        <a:latin typeface="Cambria Math"/>
                      </a:rPr>
                      <m:t>𝑥</m:t>
                    </m:r>
                    <m:r>
                      <a:rPr lang="en-GB" b="0" i="1" smtClean="0">
                        <a:latin typeface="Cambria Math"/>
                      </a:rPr>
                      <m:t>−1</m:t>
                    </m:r>
                  </m:oMath>
                </a14:m>
                <a:r>
                  <a:rPr lang="en-GB" dirty="0"/>
                  <a:t> and </a:t>
                </a:r>
                <a14:m>
                  <m:oMath xmlns:m="http://schemas.openxmlformats.org/officeDocument/2006/math">
                    <m:sSup>
                      <m:sSupPr>
                        <m:ctrlPr>
                          <a:rPr lang="en-GB" i="1" smtClean="0">
                            <a:latin typeface="Cambria Math" panose="02040503050406030204" pitchFamily="18" charset="0"/>
                          </a:rPr>
                        </m:ctrlPr>
                      </m:sSupPr>
                      <m:e>
                        <m:r>
                          <a:rPr lang="en-GB" b="0" i="1" smtClean="0">
                            <a:latin typeface="Cambria Math"/>
                          </a:rPr>
                          <m:t>𝑥</m:t>
                        </m:r>
                      </m:e>
                      <m:sup>
                        <m:r>
                          <a:rPr lang="en-GB" b="0" i="1" smtClean="0">
                            <a:latin typeface="Cambria Math"/>
                          </a:rPr>
                          <m:t>2</m:t>
                        </m:r>
                      </m:sup>
                    </m:sSup>
                    <m:r>
                      <a:rPr lang="en-GB" b="0" i="1" smtClean="0">
                        <a:latin typeface="Cambria Math"/>
                      </a:rPr>
                      <m:t>+2</m:t>
                    </m:r>
                    <m:r>
                      <a:rPr lang="en-GB" b="0" i="1" smtClean="0">
                        <a:latin typeface="Cambria Math"/>
                      </a:rPr>
                      <m:t>𝑦</m:t>
                    </m:r>
                    <m:r>
                      <a:rPr lang="en-GB" b="0" i="1" smtClean="0">
                        <a:latin typeface="Cambria Math"/>
                      </a:rPr>
                      <m:t>=1</m:t>
                    </m:r>
                  </m:oMath>
                </a14:m>
                <a:r>
                  <a:rPr lang="en-GB" dirty="0"/>
                  <a:t> cross?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926" r="-1111"/>
                </a:stretch>
              </a:blipFill>
            </p:spPr>
            <p:txBody>
              <a:bodyPr/>
              <a:lstStyle/>
              <a:p>
                <a:r>
                  <a:rPr lang="en-GB">
                    <a:noFill/>
                  </a:rPr>
                  <a:t> </a:t>
                </a:r>
              </a:p>
            </p:txBody>
          </p:sp>
        </mc:Fallback>
      </mc:AlternateContent>
      <p:sp>
        <p:nvSpPr>
          <p:cNvPr id="4" name="5-Point Star 3"/>
          <p:cNvSpPr/>
          <p:nvPr/>
        </p:nvSpPr>
        <p:spPr>
          <a:xfrm>
            <a:off x="7956376" y="5733256"/>
            <a:ext cx="1008112" cy="936104"/>
          </a:xfrm>
          <a:prstGeom prst="star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spTree>
    <p:extLst>
      <p:ext uri="{BB962C8B-B14F-4D97-AF65-F5344CB8AC3E}">
        <p14:creationId xmlns:p14="http://schemas.microsoft.com/office/powerpoint/2010/main" val="1476780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lstStyle/>
          <a:p>
            <a:r>
              <a:rPr lang="en-GB" b="1" dirty="0"/>
              <a:t>Answers - Algebra</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1052736"/>
                <a:ext cx="8229600" cy="5688632"/>
              </a:xfrm>
            </p:spPr>
            <p:txBody>
              <a:bodyPr>
                <a:normAutofit fontScale="92500" lnSpcReduction="10000"/>
              </a:bodyPr>
              <a:lstStyle/>
              <a:p>
                <a:pPr marL="514350" indent="-514350">
                  <a:buFont typeface="+mj-lt"/>
                  <a:buAutoNum type="arabicPeriod"/>
                </a:pPr>
                <a:r>
                  <a:rPr lang="en-GB" dirty="0"/>
                  <a:t> </a:t>
                </a:r>
                <a14:m>
                  <m:oMath xmlns:m="http://schemas.openxmlformats.org/officeDocument/2006/math">
                    <m:r>
                      <a:rPr lang="en-GB" b="0" i="1" smtClean="0">
                        <a:latin typeface="Cambria Math"/>
                      </a:rPr>
                      <m:t>4</m:t>
                    </m:r>
                    <m:r>
                      <a:rPr lang="en-GB" b="0" i="1" smtClean="0">
                        <a:latin typeface="Cambria Math"/>
                      </a:rPr>
                      <m:t>𝑥</m:t>
                    </m:r>
                    <m:r>
                      <a:rPr lang="en-GB" b="0" i="1" smtClean="0">
                        <a:latin typeface="Cambria Math"/>
                      </a:rPr>
                      <m:t>(2</m:t>
                    </m:r>
                    <m:r>
                      <a:rPr lang="en-GB" b="0" i="1" smtClean="0">
                        <a:latin typeface="Cambria Math"/>
                      </a:rPr>
                      <m:t>𝑥</m:t>
                    </m:r>
                    <m:r>
                      <a:rPr lang="en-GB" b="0" i="1" smtClean="0">
                        <a:latin typeface="Cambria Math"/>
                      </a:rPr>
                      <m:t>−3)</m:t>
                    </m:r>
                  </m:oMath>
                </a14:m>
                <a:endParaRPr lang="en-GB" dirty="0"/>
              </a:p>
              <a:p>
                <a:pPr marL="514350" indent="-514350">
                  <a:buFont typeface="+mj-lt"/>
                  <a:buAutoNum type="arabicPeriod"/>
                </a:pPr>
                <a:r>
                  <a:rPr lang="en-GB" dirty="0"/>
                  <a:t> Area = 132cm² (</a:t>
                </a:r>
                <a14:m>
                  <m:oMath xmlns:m="http://schemas.openxmlformats.org/officeDocument/2006/math">
                    <m:r>
                      <a:rPr lang="en-GB" b="0" i="1" smtClean="0">
                        <a:latin typeface="Cambria Math"/>
                      </a:rPr>
                      <m:t>𝑥</m:t>
                    </m:r>
                    <m:r>
                      <a:rPr lang="en-GB" b="0" i="1" smtClean="0">
                        <a:latin typeface="Cambria Math"/>
                      </a:rPr>
                      <m:t>=3</m:t>
                    </m:r>
                  </m:oMath>
                </a14:m>
                <a:r>
                  <a:rPr lang="en-GB" dirty="0"/>
                  <a:t>)</a:t>
                </a:r>
              </a:p>
              <a:p>
                <a:pPr marL="514350" indent="-514350">
                  <a:buFont typeface="+mj-lt"/>
                  <a:buAutoNum type="arabicPeriod"/>
                </a:pPr>
                <a:r>
                  <a:rPr lang="en-GB" dirty="0"/>
                  <a:t> </a:t>
                </a:r>
                <a14:m>
                  <m:oMath xmlns:m="http://schemas.openxmlformats.org/officeDocument/2006/math">
                    <m:f>
                      <m:fPr>
                        <m:ctrlPr>
                          <a:rPr lang="en-GB" i="1" smtClean="0">
                            <a:latin typeface="Cambria Math" panose="02040503050406030204" pitchFamily="18" charset="0"/>
                          </a:rPr>
                        </m:ctrlPr>
                      </m:fPr>
                      <m:num>
                        <m:sSup>
                          <m:sSupPr>
                            <m:ctrlPr>
                              <a:rPr lang="en-GB" i="1" smtClean="0">
                                <a:latin typeface="Cambria Math" panose="02040503050406030204" pitchFamily="18" charset="0"/>
                              </a:rPr>
                            </m:ctrlPr>
                          </m:sSupPr>
                          <m:e>
                            <m:r>
                              <a:rPr lang="en-GB" b="0" i="1" smtClean="0">
                                <a:latin typeface="Cambria Math"/>
                              </a:rPr>
                              <m:t>3</m:t>
                            </m:r>
                            <m:r>
                              <a:rPr lang="en-GB" b="0" i="1" smtClean="0">
                                <a:latin typeface="Cambria Math"/>
                              </a:rPr>
                              <m:t>𝑎</m:t>
                            </m:r>
                          </m:e>
                          <m:sup>
                            <m:r>
                              <a:rPr lang="en-GB" b="0" i="1" smtClean="0">
                                <a:latin typeface="Cambria Math"/>
                              </a:rPr>
                              <m:t>4</m:t>
                            </m:r>
                          </m:sup>
                        </m:sSup>
                      </m:num>
                      <m:den>
                        <m:sSup>
                          <m:sSupPr>
                            <m:ctrlPr>
                              <a:rPr lang="en-GB" i="1" smtClean="0">
                                <a:latin typeface="Cambria Math" panose="02040503050406030204" pitchFamily="18" charset="0"/>
                              </a:rPr>
                            </m:ctrlPr>
                          </m:sSupPr>
                          <m:e>
                            <m:r>
                              <a:rPr lang="en-GB" b="0" i="1" smtClean="0">
                                <a:latin typeface="Cambria Math"/>
                              </a:rPr>
                              <m:t>𝑏</m:t>
                            </m:r>
                          </m:e>
                          <m:sup>
                            <m:r>
                              <a:rPr lang="en-GB" b="0" i="1" smtClean="0">
                                <a:latin typeface="Cambria Math"/>
                              </a:rPr>
                              <m:t>2</m:t>
                            </m:r>
                          </m:sup>
                        </m:sSup>
                      </m:den>
                    </m:f>
                  </m:oMath>
                </a14:m>
                <a:r>
                  <a:rPr lang="en-GB" dirty="0"/>
                  <a:t>  or </a:t>
                </a:r>
                <a14:m>
                  <m:oMath xmlns:m="http://schemas.openxmlformats.org/officeDocument/2006/math">
                    <m:r>
                      <a:rPr lang="en-GB" b="0" i="1" smtClean="0">
                        <a:latin typeface="Cambria Math"/>
                      </a:rPr>
                      <m:t>3</m:t>
                    </m:r>
                    <m:sSup>
                      <m:sSupPr>
                        <m:ctrlPr>
                          <a:rPr lang="en-GB" b="0" i="1" smtClean="0">
                            <a:latin typeface="Cambria Math" panose="02040503050406030204" pitchFamily="18" charset="0"/>
                          </a:rPr>
                        </m:ctrlPr>
                      </m:sSupPr>
                      <m:e>
                        <m:r>
                          <a:rPr lang="en-GB" b="0" i="1" smtClean="0">
                            <a:latin typeface="Cambria Math"/>
                          </a:rPr>
                          <m:t>𝑎</m:t>
                        </m:r>
                      </m:e>
                      <m:sup>
                        <m:r>
                          <a:rPr lang="en-GB" b="0" i="1" smtClean="0">
                            <a:latin typeface="Cambria Math"/>
                          </a:rPr>
                          <m:t>4</m:t>
                        </m:r>
                      </m:sup>
                    </m:sSup>
                    <m:sSup>
                      <m:sSupPr>
                        <m:ctrlPr>
                          <a:rPr lang="en-GB" b="0" i="1" smtClean="0">
                            <a:latin typeface="Cambria Math" panose="02040503050406030204" pitchFamily="18" charset="0"/>
                          </a:rPr>
                        </m:ctrlPr>
                      </m:sSupPr>
                      <m:e>
                        <m:r>
                          <a:rPr lang="en-GB" b="0" i="1" smtClean="0">
                            <a:latin typeface="Cambria Math"/>
                          </a:rPr>
                          <m:t>𝑏</m:t>
                        </m:r>
                      </m:e>
                      <m:sup>
                        <m:r>
                          <a:rPr lang="en-GB" b="0" i="1" smtClean="0">
                            <a:latin typeface="Cambria Math"/>
                          </a:rPr>
                          <m:t>−2</m:t>
                        </m:r>
                      </m:sup>
                    </m:sSup>
                  </m:oMath>
                </a14:m>
                <a:endParaRPr lang="en-GB" dirty="0"/>
              </a:p>
              <a:p>
                <a:pPr marL="514350" indent="-514350">
                  <a:buFont typeface="+mj-lt"/>
                  <a:buAutoNum type="arabicPeriod"/>
                </a:pPr>
                <a:r>
                  <a:rPr lang="en-GB" dirty="0"/>
                  <a:t> </a:t>
                </a:r>
                <a14:m>
                  <m:oMath xmlns:m="http://schemas.openxmlformats.org/officeDocument/2006/math">
                    <m:r>
                      <a:rPr lang="en-GB" b="0" i="1" smtClean="0">
                        <a:latin typeface="Cambria Math"/>
                      </a:rPr>
                      <m:t>(5</m:t>
                    </m:r>
                    <m:r>
                      <a:rPr lang="en-GB" b="0" i="1" smtClean="0">
                        <a:latin typeface="Cambria Math"/>
                      </a:rPr>
                      <m:t>𝑥</m:t>
                    </m:r>
                    <m:r>
                      <a:rPr lang="en-GB" b="0" i="1" smtClean="0">
                        <a:latin typeface="Cambria Math"/>
                      </a:rPr>
                      <m:t>+3</m:t>
                    </m:r>
                    <m:r>
                      <a:rPr lang="en-GB" b="0" i="1" smtClean="0">
                        <a:latin typeface="Cambria Math"/>
                      </a:rPr>
                      <m:t>𝑦</m:t>
                    </m:r>
                    <m:r>
                      <a:rPr lang="en-GB" b="0" i="1" smtClean="0">
                        <a:latin typeface="Cambria Math"/>
                      </a:rPr>
                      <m:t>)(5</m:t>
                    </m:r>
                    <m:r>
                      <a:rPr lang="en-GB" b="0" i="1" smtClean="0">
                        <a:latin typeface="Cambria Math"/>
                      </a:rPr>
                      <m:t>𝑥</m:t>
                    </m:r>
                    <m:r>
                      <a:rPr lang="en-GB" b="0" i="1" smtClean="0">
                        <a:latin typeface="Cambria Math"/>
                      </a:rPr>
                      <m:t>−3</m:t>
                    </m:r>
                    <m:r>
                      <a:rPr lang="en-GB" b="0" i="1" smtClean="0">
                        <a:latin typeface="Cambria Math"/>
                      </a:rPr>
                      <m:t>𝑦</m:t>
                    </m:r>
                    <m:r>
                      <a:rPr lang="en-GB" b="0" i="1" smtClean="0">
                        <a:latin typeface="Cambria Math"/>
                      </a:rPr>
                      <m:t>)</m:t>
                    </m:r>
                  </m:oMath>
                </a14:m>
                <a:endParaRPr lang="en-GB" dirty="0"/>
              </a:p>
              <a:p>
                <a:pPr marL="514350" indent="-514350">
                  <a:buFont typeface="+mj-lt"/>
                  <a:buAutoNum type="arabicPeriod"/>
                </a:pPr>
                <a:r>
                  <a:rPr lang="en-GB" dirty="0"/>
                  <a:t> </a:t>
                </a:r>
                <a14:m>
                  <m:oMath xmlns:m="http://schemas.openxmlformats.org/officeDocument/2006/math">
                    <m:r>
                      <a:rPr lang="en-GB" b="0" i="1" smtClean="0">
                        <a:latin typeface="Cambria Math"/>
                      </a:rPr>
                      <m:t>𝑥</m:t>
                    </m:r>
                    <m:r>
                      <a:rPr lang="en-GB" b="0" i="1" smtClean="0">
                        <a:latin typeface="Cambria Math"/>
                      </a:rPr>
                      <m:t>=3</m:t>
                    </m:r>
                  </m:oMath>
                </a14:m>
                <a:endParaRPr lang="en-GB" dirty="0"/>
              </a:p>
              <a:p>
                <a:pPr marL="514350" indent="-514350">
                  <a:buFont typeface="+mj-lt"/>
                  <a:buAutoNum type="arabicPeriod"/>
                </a:pPr>
                <a:r>
                  <a:rPr lang="en-GB" dirty="0"/>
                  <a:t> </a:t>
                </a:r>
                <a14:m>
                  <m:oMath xmlns:m="http://schemas.openxmlformats.org/officeDocument/2006/math">
                    <m:r>
                      <a:rPr lang="en-GB" b="0" i="1" smtClean="0">
                        <a:latin typeface="Cambria Math"/>
                      </a:rPr>
                      <m:t>𝑥</m:t>
                    </m:r>
                    <m:r>
                      <a:rPr lang="en-GB" b="0" i="1" smtClean="0">
                        <a:latin typeface="Cambria Math"/>
                      </a:rPr>
                      <m:t>=1.64 </m:t>
                    </m:r>
                    <m:r>
                      <a:rPr lang="en-GB" b="0" i="1" smtClean="0">
                        <a:latin typeface="Cambria Math"/>
                      </a:rPr>
                      <m:t>𝑎𝑛𝑑</m:t>
                    </m:r>
                    <m:r>
                      <a:rPr lang="en-GB" b="0" i="1" smtClean="0">
                        <a:latin typeface="Cambria Math"/>
                      </a:rPr>
                      <m:t> −0.811</m:t>
                    </m:r>
                  </m:oMath>
                </a14:m>
                <a:endParaRPr lang="en-GB" dirty="0"/>
              </a:p>
              <a:p>
                <a:pPr marL="514350" indent="-514350">
                  <a:buFont typeface="+mj-lt"/>
                  <a:buAutoNum type="arabicPeriod"/>
                </a:pPr>
                <a:r>
                  <a:rPr lang="en-GB" dirty="0"/>
                  <a:t> Adult = £4.50 and Child = £3</a:t>
                </a:r>
              </a:p>
              <a:p>
                <a:pPr marL="514350" indent="-514350">
                  <a:buFont typeface="+mj-lt"/>
                  <a:buAutoNum type="arabicPeriod"/>
                </a:pPr>
                <a:r>
                  <a:rPr lang="en-GB" dirty="0"/>
                  <a:t>(3, -9)</a:t>
                </a:r>
              </a:p>
              <a:p>
                <a:pPr marL="514350" indent="-514350">
                  <a:buFont typeface="+mj-lt"/>
                  <a:buAutoNum type="arabicPeriod"/>
                </a:pPr>
                <a:r>
                  <a:rPr lang="en-GB" dirty="0"/>
                  <a:t> </a:t>
                </a:r>
                <a14:m>
                  <m:oMath xmlns:m="http://schemas.openxmlformats.org/officeDocument/2006/math">
                    <m:f>
                      <m:fPr>
                        <m:ctrlPr>
                          <a:rPr lang="en-GB" i="1" smtClean="0">
                            <a:latin typeface="Cambria Math" panose="02040503050406030204" pitchFamily="18" charset="0"/>
                          </a:rPr>
                        </m:ctrlPr>
                      </m:fPr>
                      <m:num>
                        <m:r>
                          <a:rPr lang="en-GB" b="0" i="1" smtClean="0">
                            <a:latin typeface="Cambria Math"/>
                          </a:rPr>
                          <m:t>2</m:t>
                        </m:r>
                        <m:r>
                          <a:rPr lang="en-GB" b="0" i="1" smtClean="0">
                            <a:latin typeface="Cambria Math"/>
                          </a:rPr>
                          <m:t>𝑥</m:t>
                        </m:r>
                        <m:r>
                          <a:rPr lang="en-GB" b="0" i="1" smtClean="0">
                            <a:latin typeface="Cambria Math"/>
                          </a:rPr>
                          <m:t>+31</m:t>
                        </m:r>
                      </m:num>
                      <m:den>
                        <m:r>
                          <a:rPr lang="en-GB" b="0" i="1" smtClean="0">
                            <a:latin typeface="Cambria Math"/>
                          </a:rPr>
                          <m:t>(</m:t>
                        </m:r>
                        <m:r>
                          <a:rPr lang="en-GB" b="0" i="1" smtClean="0">
                            <a:latin typeface="Cambria Math"/>
                          </a:rPr>
                          <m:t>𝑥</m:t>
                        </m:r>
                        <m:r>
                          <a:rPr lang="en-GB" b="0" i="1" smtClean="0">
                            <a:latin typeface="Cambria Math"/>
                          </a:rPr>
                          <m:t>−2)(</m:t>
                        </m:r>
                        <m:r>
                          <a:rPr lang="en-GB" b="0" i="1" smtClean="0">
                            <a:latin typeface="Cambria Math"/>
                          </a:rPr>
                          <m:t>𝑥</m:t>
                        </m:r>
                        <m:r>
                          <a:rPr lang="en-GB" b="0" i="1" smtClean="0">
                            <a:latin typeface="Cambria Math"/>
                          </a:rPr>
                          <m:t>+5)</m:t>
                        </m:r>
                      </m:den>
                    </m:f>
                    <m:r>
                      <a:rPr lang="en-GB" b="0" i="1" smtClean="0">
                        <a:latin typeface="Cambria Math"/>
                      </a:rPr>
                      <m:t> </m:t>
                    </m:r>
                    <m:r>
                      <a:rPr lang="en-GB" b="0" i="1" smtClean="0">
                        <a:latin typeface="Cambria Math"/>
                      </a:rPr>
                      <m:t>𝑜𝑟</m:t>
                    </m:r>
                    <m:r>
                      <a:rPr lang="en-GB" b="0" i="1" smtClean="0">
                        <a:latin typeface="Cambria Math"/>
                      </a:rPr>
                      <m:t> </m:t>
                    </m:r>
                    <m:f>
                      <m:fPr>
                        <m:ctrlPr>
                          <a:rPr lang="en-GB" b="0" i="1" smtClean="0">
                            <a:latin typeface="Cambria Math" panose="02040503050406030204" pitchFamily="18" charset="0"/>
                          </a:rPr>
                        </m:ctrlPr>
                      </m:fPr>
                      <m:num>
                        <m:r>
                          <a:rPr lang="en-GB" b="0" i="1" smtClean="0">
                            <a:latin typeface="Cambria Math"/>
                          </a:rPr>
                          <m:t>2</m:t>
                        </m:r>
                        <m:r>
                          <a:rPr lang="en-GB" b="0" i="1" smtClean="0">
                            <a:latin typeface="Cambria Math"/>
                          </a:rPr>
                          <m:t>𝑥</m:t>
                        </m:r>
                        <m:r>
                          <a:rPr lang="en-GB" b="0" i="1" smtClean="0">
                            <a:latin typeface="Cambria Math"/>
                          </a:rPr>
                          <m:t>+31</m:t>
                        </m:r>
                      </m:num>
                      <m:den>
                        <m:sSup>
                          <m:sSupPr>
                            <m:ctrlPr>
                              <a:rPr lang="en-GB" b="0" i="1" smtClean="0">
                                <a:latin typeface="Cambria Math" panose="02040503050406030204" pitchFamily="18" charset="0"/>
                              </a:rPr>
                            </m:ctrlPr>
                          </m:sSupPr>
                          <m:e>
                            <m:r>
                              <a:rPr lang="en-GB" b="0" i="1" smtClean="0">
                                <a:latin typeface="Cambria Math"/>
                              </a:rPr>
                              <m:t>𝑥</m:t>
                            </m:r>
                          </m:e>
                          <m:sup>
                            <m:r>
                              <a:rPr lang="en-GB" b="0" i="1" smtClean="0">
                                <a:latin typeface="Cambria Math"/>
                              </a:rPr>
                              <m:t>2</m:t>
                            </m:r>
                          </m:sup>
                        </m:sSup>
                        <m:r>
                          <a:rPr lang="en-GB" b="0" i="1" smtClean="0">
                            <a:latin typeface="Cambria Math"/>
                          </a:rPr>
                          <m:t>+3</m:t>
                        </m:r>
                        <m:r>
                          <a:rPr lang="en-GB" b="0" i="1" smtClean="0">
                            <a:latin typeface="Cambria Math"/>
                          </a:rPr>
                          <m:t>𝑥</m:t>
                        </m:r>
                        <m:r>
                          <a:rPr lang="en-GB" b="0" i="1" smtClean="0">
                            <a:latin typeface="Cambria Math"/>
                          </a:rPr>
                          <m:t>−10</m:t>
                        </m:r>
                      </m:den>
                    </m:f>
                  </m:oMath>
                </a14:m>
                <a:endParaRPr lang="en-GB" dirty="0"/>
              </a:p>
              <a:p>
                <a:pPr marL="514350" indent="-514350">
                  <a:buFont typeface="+mj-lt"/>
                  <a:buAutoNum type="arabicPeriod"/>
                </a:pPr>
                <a:r>
                  <a:rPr lang="en-GB"/>
                  <a:t>(-3, -4) and (1, </a:t>
                </a:r>
                <a:r>
                  <a:rPr lang="en-GB"/>
                  <a:t>0</a:t>
                </a:r>
                <a:r>
                  <a:rPr lang="en-GB"/>
                  <a:t>)</a:t>
                </a:r>
                <a:endParaRPr lang="en-GB"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1052736"/>
                <a:ext cx="8229600" cy="5688632"/>
              </a:xfrm>
              <a:blipFill>
                <a:blip r:embed="rId2"/>
                <a:stretch>
                  <a:fillRect l="-1778" t="-2358" b="-1608"/>
                </a:stretch>
              </a:blipFill>
            </p:spPr>
            <p:txBody>
              <a:bodyPr/>
              <a:lstStyle/>
              <a:p>
                <a:r>
                  <a:rPr lang="en-GB">
                    <a:noFill/>
                  </a:rPr>
                  <a:t> </a:t>
                </a:r>
              </a:p>
            </p:txBody>
          </p:sp>
        </mc:Fallback>
      </mc:AlternateContent>
      <p:sp>
        <p:nvSpPr>
          <p:cNvPr id="4" name="5-Point Star 3"/>
          <p:cNvSpPr/>
          <p:nvPr/>
        </p:nvSpPr>
        <p:spPr>
          <a:xfrm>
            <a:off x="7956376" y="5733256"/>
            <a:ext cx="1008112" cy="936104"/>
          </a:xfrm>
          <a:prstGeom prst="star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4168" y="2535361"/>
            <a:ext cx="2590800" cy="1762125"/>
          </a:xfrm>
          <a:prstGeom prst="rect">
            <a:avLst/>
          </a:prstGeom>
        </p:spPr>
      </p:pic>
    </p:spTree>
    <p:extLst>
      <p:ext uri="{BB962C8B-B14F-4D97-AF65-F5344CB8AC3E}">
        <p14:creationId xmlns:p14="http://schemas.microsoft.com/office/powerpoint/2010/main" val="3976213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left)">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left)">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ipe(left)">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noAutofit/>
          </a:bodyPr>
          <a:lstStyle/>
          <a:p>
            <a:r>
              <a:rPr lang="en-GB" sz="3200" b="1" dirty="0"/>
              <a:t>Round 3 – Shape and Space (non-calculator)</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32756"/>
                <a:ext cx="8229600" cy="5220580"/>
              </a:xfrm>
            </p:spPr>
            <p:txBody>
              <a:bodyPr>
                <a:normAutofit fontScale="85000" lnSpcReduction="20000"/>
              </a:bodyPr>
              <a:lstStyle/>
              <a:p>
                <a:pPr marL="514350" indent="-514350">
                  <a:buFont typeface="+mj-lt"/>
                  <a:buAutoNum type="arabicPeriod"/>
                </a:pPr>
                <a:r>
                  <a:rPr lang="en-GB" dirty="0"/>
                  <a:t>I have a cylinder with a diameter of 12cm and a height of 10cm. What is its volume in terms of </a:t>
                </a:r>
                <a14:m>
                  <m:oMath xmlns:m="http://schemas.openxmlformats.org/officeDocument/2006/math">
                    <m:r>
                      <a:rPr lang="en-GB" i="1" smtClean="0">
                        <a:latin typeface="Cambria Math"/>
                        <a:ea typeface="Cambria Math"/>
                      </a:rPr>
                      <m:t>𝜋</m:t>
                    </m:r>
                    <m:r>
                      <a:rPr lang="en-GB" b="0" i="1" smtClean="0">
                        <a:latin typeface="Cambria Math"/>
                        <a:ea typeface="Cambria Math"/>
                      </a:rPr>
                      <m:t>?</m:t>
                    </m:r>
                  </m:oMath>
                </a14:m>
                <a:endParaRPr lang="en-GB" b="0" dirty="0">
                  <a:ea typeface="Cambria Math"/>
                </a:endParaRPr>
              </a:p>
              <a:p>
                <a:pPr marL="514350" indent="-514350">
                  <a:buFont typeface="+mj-lt"/>
                  <a:buAutoNum type="arabicPeriod"/>
                </a:pPr>
                <a:r>
                  <a:rPr lang="en-GB" dirty="0"/>
                  <a:t>I have a regular pentagon. What is the size of one interior angle?</a:t>
                </a:r>
              </a:p>
              <a:p>
                <a:pPr marL="514350" indent="-514350">
                  <a:buFont typeface="+mj-lt"/>
                  <a:buAutoNum type="arabicPeriod"/>
                </a:pPr>
                <a:r>
                  <a:rPr lang="en-GB" dirty="0"/>
                  <a:t>I have a box of 50 multilink cubes. I want to make a larger cube with the multilink. How long are the sides of the largest cube I can make with the box of small cubes?</a:t>
                </a:r>
              </a:p>
              <a:p>
                <a:pPr marL="514350" indent="-514350">
                  <a:buFont typeface="+mj-lt"/>
                  <a:buAutoNum type="arabicPeriod"/>
                </a:pPr>
                <a:r>
                  <a:rPr lang="en-GB" dirty="0"/>
                  <a:t>I have a rectangle with an area of 12cm². I enlarge it by scale factor 3. What is the area of the enlarged rectangle?</a:t>
                </a:r>
              </a:p>
              <a:p>
                <a:pPr marL="514350" indent="-514350">
                  <a:buFont typeface="+mj-lt"/>
                  <a:buAutoNum type="arabicPeriod"/>
                </a:pPr>
                <a:r>
                  <a:rPr lang="en-GB" dirty="0"/>
                  <a:t>Name the shape being described: I am a quadrilateral with 4 equal sides and two pairs of equal angles.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32756"/>
                <a:ext cx="8229600" cy="5220580"/>
              </a:xfrm>
              <a:blipFill rotWithShape="1">
                <a:blip r:embed="rId2"/>
                <a:stretch>
                  <a:fillRect l="-1407" t="-2567" r="-963"/>
                </a:stretch>
              </a:blipFill>
            </p:spPr>
            <p:txBody>
              <a:bodyPr/>
              <a:lstStyle/>
              <a:p>
                <a:r>
                  <a:rPr lang="en-GB">
                    <a:noFill/>
                  </a:rPr>
                  <a:t> </a:t>
                </a:r>
              </a:p>
            </p:txBody>
          </p:sp>
        </mc:Fallback>
      </mc:AlternateContent>
      <p:sp>
        <p:nvSpPr>
          <p:cNvPr id="4" name="5-Point Star 3"/>
          <p:cNvSpPr/>
          <p:nvPr/>
        </p:nvSpPr>
        <p:spPr>
          <a:xfrm>
            <a:off x="7956376" y="5733256"/>
            <a:ext cx="1008112" cy="936104"/>
          </a:xfrm>
          <a:prstGeom prst="star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spTree>
    <p:extLst>
      <p:ext uri="{BB962C8B-B14F-4D97-AF65-F5344CB8AC3E}">
        <p14:creationId xmlns:p14="http://schemas.microsoft.com/office/powerpoint/2010/main" val="2368374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Round 3 – Shape and Space</a:t>
            </a:r>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startAt="6"/>
            </a:pPr>
            <a:r>
              <a:rPr lang="en-GB" dirty="0"/>
              <a:t>I have a triangle with the sides 8cm, 9cm and 4cm. Does my triangle contain a right angle? Explain your answer.</a:t>
            </a:r>
          </a:p>
          <a:p>
            <a:pPr marL="514350" indent="-514350">
              <a:buFont typeface="+mj-lt"/>
              <a:buAutoNum type="arabicPeriod" startAt="6"/>
            </a:pPr>
            <a:r>
              <a:rPr lang="en-GB" dirty="0"/>
              <a:t>A 3.5 metre ladder leans against a wall. The base of the ladder is 1.3 metres from the base of the wall. To be considered safe, the angle of elevation of the ladder must be between 70⁰ and 80⁰. Is the ladder safe? Explain your answer.</a:t>
            </a:r>
          </a:p>
          <a:p>
            <a:pPr marL="514350" indent="-514350">
              <a:buFont typeface="+mj-lt"/>
              <a:buAutoNum type="arabicPeriod" startAt="6"/>
            </a:pPr>
            <a:endParaRPr lang="en-GB" dirty="0"/>
          </a:p>
        </p:txBody>
      </p:sp>
      <p:sp>
        <p:nvSpPr>
          <p:cNvPr id="4" name="5-Point Star 3"/>
          <p:cNvSpPr/>
          <p:nvPr/>
        </p:nvSpPr>
        <p:spPr>
          <a:xfrm>
            <a:off x="7956376" y="5733256"/>
            <a:ext cx="1008112" cy="936104"/>
          </a:xfrm>
          <a:prstGeom prst="star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spTree>
    <p:extLst>
      <p:ext uri="{BB962C8B-B14F-4D97-AF65-F5344CB8AC3E}">
        <p14:creationId xmlns:p14="http://schemas.microsoft.com/office/powerpoint/2010/main" val="2384379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lstStyle/>
          <a:p>
            <a:r>
              <a:rPr lang="en-GB" b="1" dirty="0"/>
              <a:t>Round 3 – Shape and Space</a:t>
            </a:r>
          </a:p>
        </p:txBody>
      </p:sp>
      <p:sp>
        <p:nvSpPr>
          <p:cNvPr id="3" name="Content Placeholder 2"/>
          <p:cNvSpPr>
            <a:spLocks noGrp="1"/>
          </p:cNvSpPr>
          <p:nvPr>
            <p:ph idx="1"/>
          </p:nvPr>
        </p:nvSpPr>
        <p:spPr>
          <a:xfrm>
            <a:off x="457200" y="4005064"/>
            <a:ext cx="8229600" cy="2121099"/>
          </a:xfrm>
        </p:spPr>
        <p:txBody>
          <a:bodyPr/>
          <a:lstStyle/>
          <a:p>
            <a:pPr marL="514350" indent="-514350">
              <a:buFont typeface="+mj-lt"/>
              <a:buAutoNum type="arabicPeriod" startAt="8"/>
            </a:pPr>
            <a:r>
              <a:rPr lang="en-GB" dirty="0"/>
              <a:t>What is the bearing of B from A?</a:t>
            </a:r>
          </a:p>
          <a:p>
            <a:pPr marL="514350" indent="-514350">
              <a:buFont typeface="+mj-lt"/>
              <a:buAutoNum type="arabicPeriod" startAt="8"/>
            </a:pPr>
            <a:r>
              <a:rPr lang="en-GB" dirty="0"/>
              <a:t>What is the bearing of C from B?</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0633" y="980728"/>
            <a:ext cx="3453575" cy="2919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5-Point Star 4"/>
          <p:cNvSpPr/>
          <p:nvPr/>
        </p:nvSpPr>
        <p:spPr>
          <a:xfrm>
            <a:off x="7956376" y="5733256"/>
            <a:ext cx="1008112" cy="936104"/>
          </a:xfrm>
          <a:prstGeom prst="star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spTree>
    <p:extLst>
      <p:ext uri="{BB962C8B-B14F-4D97-AF65-F5344CB8AC3E}">
        <p14:creationId xmlns:p14="http://schemas.microsoft.com/office/powerpoint/2010/main" val="3670614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500" fill="hold"/>
                                        <p:tgtEl>
                                          <p:spTgt spid="3074"/>
                                        </p:tgtEl>
                                        <p:attrNameLst>
                                          <p:attrName>ppt_w</p:attrName>
                                        </p:attrNameLst>
                                      </p:cBhvr>
                                      <p:tavLst>
                                        <p:tav tm="0">
                                          <p:val>
                                            <p:fltVal val="0"/>
                                          </p:val>
                                        </p:tav>
                                        <p:tav tm="100000">
                                          <p:val>
                                            <p:strVal val="#ppt_w"/>
                                          </p:val>
                                        </p:tav>
                                      </p:tavLst>
                                    </p:anim>
                                    <p:anim calcmode="lin" valueType="num">
                                      <p:cBhvr>
                                        <p:cTn id="8" dur="500" fill="hold"/>
                                        <p:tgtEl>
                                          <p:spTgt spid="3074"/>
                                        </p:tgtEl>
                                        <p:attrNameLst>
                                          <p:attrName>ppt_h</p:attrName>
                                        </p:attrNameLst>
                                      </p:cBhvr>
                                      <p:tavLst>
                                        <p:tav tm="0">
                                          <p:val>
                                            <p:fltVal val="0"/>
                                          </p:val>
                                        </p:tav>
                                        <p:tav tm="100000">
                                          <p:val>
                                            <p:strVal val="#ppt_h"/>
                                          </p:val>
                                        </p:tav>
                                      </p:tavLst>
                                    </p:anim>
                                    <p:animEffect transition="in" filter="fade">
                                      <p:cBhvr>
                                        <p:cTn id="9" dur="500"/>
                                        <p:tgtEl>
                                          <p:spTgt spid="307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left)">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left)">
                                      <p:cBhvr>
                                        <p:cTn id="1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lstStyle/>
          <a:p>
            <a:r>
              <a:rPr lang="en-GB" b="1" dirty="0"/>
              <a:t>Round 3 – Shape and Space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95536" y="1105985"/>
                <a:ext cx="8229600" cy="1184995"/>
              </a:xfrm>
            </p:spPr>
            <p:txBody>
              <a:bodyPr/>
              <a:lstStyle/>
              <a:p>
                <a:pPr marL="514350" indent="-514350">
                  <a:buFont typeface="+mj-lt"/>
                  <a:buAutoNum type="arabicPeriod" startAt="10"/>
                </a:pPr>
                <a:r>
                  <a:rPr lang="en-GB" dirty="0"/>
                  <a:t>Find angles </a:t>
                </a:r>
                <a14:m>
                  <m:oMath xmlns:m="http://schemas.openxmlformats.org/officeDocument/2006/math">
                    <m:r>
                      <a:rPr lang="en-GB" b="0" i="1" smtClean="0">
                        <a:latin typeface="Cambria Math"/>
                      </a:rPr>
                      <m:t>𝑥</m:t>
                    </m:r>
                    <m:r>
                      <a:rPr lang="en-GB" b="0" i="1" smtClean="0">
                        <a:latin typeface="Cambria Math"/>
                      </a:rPr>
                      <m:t> </m:t>
                    </m:r>
                  </m:oMath>
                </a14:m>
                <a:r>
                  <a:rPr lang="en-GB" dirty="0"/>
                  <a:t>and </a:t>
                </a:r>
                <a14:m>
                  <m:oMath xmlns:m="http://schemas.openxmlformats.org/officeDocument/2006/math">
                    <m:r>
                      <a:rPr lang="en-GB" b="0" i="1" smtClean="0">
                        <a:latin typeface="Cambria Math"/>
                      </a:rPr>
                      <m:t>𝑦</m:t>
                    </m:r>
                  </m:oMath>
                </a14:m>
                <a:r>
                  <a:rPr lang="en-GB" dirty="0"/>
                  <a:t> giving reason for your answers.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95536" y="1105985"/>
                <a:ext cx="8229600" cy="1184995"/>
              </a:xfrm>
              <a:blipFill rotWithShape="1">
                <a:blip r:embed="rId2"/>
                <a:stretch>
                  <a:fillRect l="-2000" t="-7179" b="-6667"/>
                </a:stretch>
              </a:blipFill>
            </p:spPr>
            <p:txBody>
              <a:bodyPr/>
              <a:lstStyle/>
              <a:p>
                <a:r>
                  <a:rPr lang="en-GB">
                    <a:noFill/>
                  </a:rPr>
                  <a:t> </a:t>
                </a:r>
              </a:p>
            </p:txBody>
          </p:sp>
        </mc:Fallback>
      </mc:AlternateContent>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800" y="2207695"/>
            <a:ext cx="3732237" cy="3597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5-Point Star 4"/>
          <p:cNvSpPr/>
          <p:nvPr/>
        </p:nvSpPr>
        <p:spPr>
          <a:xfrm>
            <a:off x="7956376" y="5733256"/>
            <a:ext cx="1008112" cy="936104"/>
          </a:xfrm>
          <a:prstGeom prst="star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spTree>
    <p:extLst>
      <p:ext uri="{BB962C8B-B14F-4D97-AF65-F5344CB8AC3E}">
        <p14:creationId xmlns:p14="http://schemas.microsoft.com/office/powerpoint/2010/main" val="1138304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098"/>
                                        </p:tgtEl>
                                        <p:attrNameLst>
                                          <p:attrName>style.visibility</p:attrName>
                                        </p:attrNameLst>
                                      </p:cBhvr>
                                      <p:to>
                                        <p:strVal val="visible"/>
                                      </p:to>
                                    </p:set>
                                    <p:anim calcmode="lin" valueType="num">
                                      <p:cBhvr>
                                        <p:cTn id="11" dur="500" fill="hold"/>
                                        <p:tgtEl>
                                          <p:spTgt spid="4098"/>
                                        </p:tgtEl>
                                        <p:attrNameLst>
                                          <p:attrName>ppt_w</p:attrName>
                                        </p:attrNameLst>
                                      </p:cBhvr>
                                      <p:tavLst>
                                        <p:tav tm="0">
                                          <p:val>
                                            <p:fltVal val="0"/>
                                          </p:val>
                                        </p:tav>
                                        <p:tav tm="100000">
                                          <p:val>
                                            <p:strVal val="#ppt_w"/>
                                          </p:val>
                                        </p:tav>
                                      </p:tavLst>
                                    </p:anim>
                                    <p:anim calcmode="lin" valueType="num">
                                      <p:cBhvr>
                                        <p:cTn id="12" dur="500" fill="hold"/>
                                        <p:tgtEl>
                                          <p:spTgt spid="4098"/>
                                        </p:tgtEl>
                                        <p:attrNameLst>
                                          <p:attrName>ppt_h</p:attrName>
                                        </p:attrNameLst>
                                      </p:cBhvr>
                                      <p:tavLst>
                                        <p:tav tm="0">
                                          <p:val>
                                            <p:fltVal val="0"/>
                                          </p:val>
                                        </p:tav>
                                        <p:tav tm="100000">
                                          <p:val>
                                            <p:strVal val="#ppt_h"/>
                                          </p:val>
                                        </p:tav>
                                      </p:tavLst>
                                    </p:anim>
                                    <p:animEffect transition="in" filter="fade">
                                      <p:cBhvr>
                                        <p:cTn id="13"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747"/>
            <a:ext cx="8229600" cy="1143000"/>
          </a:xfrm>
        </p:spPr>
        <p:txBody>
          <a:bodyPr/>
          <a:lstStyle/>
          <a:p>
            <a:r>
              <a:rPr lang="en-GB" b="1" dirty="0"/>
              <a:t>Answers – Shape and Space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052736"/>
                <a:ext cx="8229600" cy="5616623"/>
              </a:xfrm>
            </p:spPr>
            <p:txBody>
              <a:bodyPr>
                <a:normAutofit fontScale="92500" lnSpcReduction="20000"/>
              </a:bodyPr>
              <a:lstStyle/>
              <a:p>
                <a:pPr marL="514350" indent="-514350">
                  <a:buFont typeface="+mj-lt"/>
                  <a:buAutoNum type="arabicPeriod"/>
                </a:pPr>
                <a:r>
                  <a:rPr lang="en-GB" b="0" dirty="0"/>
                  <a:t> </a:t>
                </a:r>
                <a14:m>
                  <m:oMath xmlns:m="http://schemas.openxmlformats.org/officeDocument/2006/math">
                    <m:r>
                      <a:rPr lang="en-GB" b="0" i="1" smtClean="0">
                        <a:latin typeface="Cambria Math"/>
                      </a:rPr>
                      <m:t>360</m:t>
                    </m:r>
                    <m:r>
                      <a:rPr lang="en-GB" b="0" i="1" smtClean="0">
                        <a:latin typeface="Cambria Math"/>
                        <a:ea typeface="Cambria Math"/>
                      </a:rPr>
                      <m:t>𝜋</m:t>
                    </m:r>
                  </m:oMath>
                </a14:m>
                <a:endParaRPr lang="en-GB" dirty="0"/>
              </a:p>
              <a:p>
                <a:pPr marL="514350" indent="-514350">
                  <a:buFont typeface="+mj-lt"/>
                  <a:buAutoNum type="arabicPeriod"/>
                </a:pPr>
                <a:r>
                  <a:rPr lang="en-GB" dirty="0"/>
                  <a:t>108⁰</a:t>
                </a:r>
              </a:p>
              <a:p>
                <a:pPr marL="514350" indent="-514350">
                  <a:buFont typeface="+mj-lt"/>
                  <a:buAutoNum type="arabicPeriod"/>
                </a:pPr>
                <a:r>
                  <a:rPr lang="en-GB" dirty="0"/>
                  <a:t>3 cubes long</a:t>
                </a:r>
              </a:p>
              <a:p>
                <a:pPr marL="514350" indent="-514350">
                  <a:buFont typeface="+mj-lt"/>
                  <a:buAutoNum type="arabicPeriod"/>
                </a:pPr>
                <a:r>
                  <a:rPr lang="en-GB" dirty="0"/>
                  <a:t>108cm²</a:t>
                </a:r>
              </a:p>
              <a:p>
                <a:pPr marL="514350" indent="-514350">
                  <a:buFont typeface="+mj-lt"/>
                  <a:buAutoNum type="arabicPeriod"/>
                </a:pPr>
                <a:r>
                  <a:rPr lang="en-GB" dirty="0"/>
                  <a:t>Rhombus</a:t>
                </a:r>
              </a:p>
              <a:p>
                <a:pPr marL="514350" indent="-514350">
                  <a:buFont typeface="+mj-lt"/>
                  <a:buAutoNum type="arabicPeriod"/>
                </a:pPr>
                <a:r>
                  <a:rPr lang="en-GB" dirty="0"/>
                  <a:t>No because 4² + 8² = 80, not 81</a:t>
                </a:r>
              </a:p>
              <a:p>
                <a:pPr marL="514350" indent="-514350">
                  <a:buFont typeface="+mj-lt"/>
                  <a:buAutoNum type="arabicPeriod"/>
                </a:pPr>
                <a:r>
                  <a:rPr lang="en-GB" dirty="0"/>
                  <a:t>No, the angle is 68.2⁰</a:t>
                </a:r>
              </a:p>
              <a:p>
                <a:pPr marL="514350" indent="-514350">
                  <a:buFont typeface="+mj-lt"/>
                  <a:buAutoNum type="arabicPeriod"/>
                </a:pPr>
                <a:r>
                  <a:rPr lang="en-GB" dirty="0"/>
                  <a:t>070⁰</a:t>
                </a:r>
              </a:p>
              <a:p>
                <a:pPr marL="514350" indent="-514350">
                  <a:buFont typeface="+mj-lt"/>
                  <a:buAutoNum type="arabicPeriod"/>
                </a:pPr>
                <a:r>
                  <a:rPr lang="en-GB" dirty="0"/>
                  <a:t>282⁰</a:t>
                </a:r>
              </a:p>
              <a:p>
                <a:pPr marL="514350" indent="-514350">
                  <a:buFont typeface="+mj-lt"/>
                  <a:buAutoNum type="arabicPeriod"/>
                </a:pPr>
                <a:r>
                  <a:rPr lang="en-GB" b="0" dirty="0"/>
                  <a:t> </a:t>
                </a:r>
                <a14:m>
                  <m:oMath xmlns:m="http://schemas.openxmlformats.org/officeDocument/2006/math">
                    <m:r>
                      <a:rPr lang="en-GB" b="0" i="1" smtClean="0">
                        <a:latin typeface="Cambria Math"/>
                      </a:rPr>
                      <m:t>𝑥</m:t>
                    </m:r>
                    <m:r>
                      <a:rPr lang="en-GB" b="0" i="1" smtClean="0">
                        <a:latin typeface="Cambria Math"/>
                      </a:rPr>
                      <m:t>=140°</m:t>
                    </m:r>
                  </m:oMath>
                </a14:m>
                <a:r>
                  <a:rPr lang="en-GB" dirty="0"/>
                  <a:t> (double the angle at the circumference) and </a:t>
                </a:r>
                <a14:m>
                  <m:oMath xmlns:m="http://schemas.openxmlformats.org/officeDocument/2006/math">
                    <m:r>
                      <a:rPr lang="en-GB" b="0" i="1" smtClean="0">
                        <a:latin typeface="Cambria Math"/>
                      </a:rPr>
                      <m:t>𝑦</m:t>
                    </m:r>
                    <m:r>
                      <a:rPr lang="en-GB" b="0" i="1" smtClean="0">
                        <a:latin typeface="Cambria Math"/>
                      </a:rPr>
                      <m:t>=110°</m:t>
                    </m:r>
                  </m:oMath>
                </a14:m>
                <a:r>
                  <a:rPr lang="en-GB" dirty="0"/>
                  <a:t> (cyclic quadrilateral – opposite angles add to 180⁰)</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052736"/>
                <a:ext cx="8229600" cy="5616623"/>
              </a:xfrm>
              <a:blipFill rotWithShape="1">
                <a:blip r:embed="rId2"/>
                <a:stretch>
                  <a:fillRect l="-1704" t="-2932"/>
                </a:stretch>
              </a:blipFill>
            </p:spPr>
            <p:txBody>
              <a:bodyPr/>
              <a:lstStyle/>
              <a:p>
                <a:r>
                  <a:rPr lang="en-GB">
                    <a:noFill/>
                  </a:rPr>
                  <a:t> </a:t>
                </a:r>
              </a:p>
            </p:txBody>
          </p:sp>
        </mc:Fallback>
      </mc:AlternateContent>
      <p:sp>
        <p:nvSpPr>
          <p:cNvPr id="4" name="5-Point Star 3"/>
          <p:cNvSpPr/>
          <p:nvPr/>
        </p:nvSpPr>
        <p:spPr>
          <a:xfrm>
            <a:off x="7956376" y="5733256"/>
            <a:ext cx="1008112" cy="936104"/>
          </a:xfrm>
          <a:prstGeom prst="star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6216" y="2276872"/>
            <a:ext cx="2143125" cy="2133600"/>
          </a:xfrm>
          <a:prstGeom prst="rect">
            <a:avLst/>
          </a:prstGeom>
        </p:spPr>
      </p:pic>
    </p:spTree>
    <p:extLst>
      <p:ext uri="{BB962C8B-B14F-4D97-AF65-F5344CB8AC3E}">
        <p14:creationId xmlns:p14="http://schemas.microsoft.com/office/powerpoint/2010/main" val="2946252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left)">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left)">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ipe(left)">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a:t>Round 4 – Data Handling (non-calculator)</a:t>
            </a:r>
          </a:p>
        </p:txBody>
      </p:sp>
      <p:sp>
        <p:nvSpPr>
          <p:cNvPr id="3" name="Content Placeholder 2"/>
          <p:cNvSpPr>
            <a:spLocks noGrp="1"/>
          </p:cNvSpPr>
          <p:nvPr>
            <p:ph idx="1"/>
          </p:nvPr>
        </p:nvSpPr>
        <p:spPr>
          <a:xfrm>
            <a:off x="467544" y="1484784"/>
            <a:ext cx="8229600" cy="4997152"/>
          </a:xfrm>
        </p:spPr>
        <p:txBody>
          <a:bodyPr>
            <a:normAutofit fontScale="92500" lnSpcReduction="10000"/>
          </a:bodyPr>
          <a:lstStyle/>
          <a:p>
            <a:pPr marL="514350" indent="-514350">
              <a:buFont typeface="+mj-lt"/>
              <a:buAutoNum type="arabicPeriod"/>
            </a:pPr>
            <a:r>
              <a:rPr lang="en-GB" dirty="0"/>
              <a:t>A basketball team averages 82 points per game after 5 games. After 6 games their average fell to 80 points per game. How many points did they score in their sixth game?</a:t>
            </a:r>
          </a:p>
          <a:p>
            <a:pPr marL="514350" indent="-514350">
              <a:buFont typeface="+mj-lt"/>
              <a:buAutoNum type="arabicPeriod"/>
            </a:pPr>
            <a:r>
              <a:rPr lang="en-GB" dirty="0"/>
              <a:t>Sandra is doing a questionnaire on how much music people buy. She asked her maths class this question:</a:t>
            </a:r>
          </a:p>
          <a:p>
            <a:pPr marL="0" indent="0" algn="ctr">
              <a:buNone/>
            </a:pPr>
            <a:r>
              <a:rPr lang="en-GB" i="1" dirty="0"/>
              <a:t>How many songs do you download?</a:t>
            </a:r>
          </a:p>
          <a:p>
            <a:pPr marL="0" indent="0" algn="ctr">
              <a:buNone/>
            </a:pPr>
            <a:r>
              <a:rPr lang="en-GB" i="1" dirty="0"/>
              <a:t>0 to 10        10 to 20       20 to 30       More than 30</a:t>
            </a:r>
          </a:p>
          <a:p>
            <a:pPr marL="0" indent="0" algn="ctr">
              <a:buNone/>
            </a:pPr>
            <a:r>
              <a:rPr lang="en-GB" dirty="0"/>
              <a:t>Give two ways in which Sandra’s question can be improved.</a:t>
            </a:r>
          </a:p>
        </p:txBody>
      </p:sp>
      <p:sp>
        <p:nvSpPr>
          <p:cNvPr id="4" name="5-Point Star 3"/>
          <p:cNvSpPr/>
          <p:nvPr/>
        </p:nvSpPr>
        <p:spPr>
          <a:xfrm>
            <a:off x="7956376" y="5733256"/>
            <a:ext cx="1008112" cy="936104"/>
          </a:xfrm>
          <a:prstGeom prst="star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spTree>
    <p:extLst>
      <p:ext uri="{BB962C8B-B14F-4D97-AF65-F5344CB8AC3E}">
        <p14:creationId xmlns:p14="http://schemas.microsoft.com/office/powerpoint/2010/main" val="2029291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left)">
                                      <p:cBhvr>
                                        <p:cTn id="16" dur="500"/>
                                        <p:tgtEl>
                                          <p:spTgt spid="3">
                                            <p:txEl>
                                              <p:pRg st="2" end="2"/>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left)">
                                      <p:cBhvr>
                                        <p:cTn id="19" dur="500"/>
                                        <p:tgtEl>
                                          <p:spTgt spid="3">
                                            <p:txEl>
                                              <p:pRg st="3" end="3"/>
                                            </p:txEl>
                                          </p:spTgt>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left)">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143000"/>
          </a:xfrm>
        </p:spPr>
        <p:txBody>
          <a:bodyPr>
            <a:normAutofit/>
          </a:bodyPr>
          <a:lstStyle/>
          <a:p>
            <a:r>
              <a:rPr lang="en-GB" sz="3600" b="1" dirty="0"/>
              <a:t>Round 4 – Data Handling (non-calculator)</a:t>
            </a:r>
          </a:p>
        </p:txBody>
      </p:sp>
      <p:sp>
        <p:nvSpPr>
          <p:cNvPr id="3" name="Content Placeholder 2"/>
          <p:cNvSpPr>
            <a:spLocks noGrp="1"/>
          </p:cNvSpPr>
          <p:nvPr>
            <p:ph idx="1"/>
          </p:nvPr>
        </p:nvSpPr>
        <p:spPr>
          <a:xfrm>
            <a:off x="467544" y="1182762"/>
            <a:ext cx="8229600" cy="1512168"/>
          </a:xfrm>
        </p:spPr>
        <p:txBody>
          <a:bodyPr>
            <a:normAutofit lnSpcReduction="10000"/>
          </a:bodyPr>
          <a:lstStyle/>
          <a:p>
            <a:pPr marL="514350" indent="-514350">
              <a:buFont typeface="+mj-lt"/>
              <a:buAutoNum type="arabicPeriod" startAt="3"/>
            </a:pPr>
            <a:r>
              <a:rPr lang="en-GB" dirty="0"/>
              <a:t>Find the median price from the graph below.</a:t>
            </a:r>
          </a:p>
          <a:p>
            <a:pPr marL="514350" indent="-514350">
              <a:buFont typeface="+mj-lt"/>
              <a:buAutoNum type="arabicPeriod" startAt="3"/>
            </a:pPr>
            <a:r>
              <a:rPr lang="en-GB" dirty="0"/>
              <a:t>Find the inter-quartile range from the graph below.</a:t>
            </a: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2338388"/>
            <a:ext cx="5056698" cy="4402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5-Point Star 4"/>
          <p:cNvSpPr/>
          <p:nvPr/>
        </p:nvSpPr>
        <p:spPr>
          <a:xfrm>
            <a:off x="7956376" y="5733256"/>
            <a:ext cx="1008112" cy="936104"/>
          </a:xfrm>
          <a:prstGeom prst="star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spTree>
    <p:extLst>
      <p:ext uri="{BB962C8B-B14F-4D97-AF65-F5344CB8AC3E}">
        <p14:creationId xmlns:p14="http://schemas.microsoft.com/office/powerpoint/2010/main" val="3151198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 calcmode="lin" valueType="num">
                                      <p:cBhvr>
                                        <p:cTn id="7" dur="500" fill="hold"/>
                                        <p:tgtEl>
                                          <p:spTgt spid="3075"/>
                                        </p:tgtEl>
                                        <p:attrNameLst>
                                          <p:attrName>ppt_w</p:attrName>
                                        </p:attrNameLst>
                                      </p:cBhvr>
                                      <p:tavLst>
                                        <p:tav tm="0">
                                          <p:val>
                                            <p:fltVal val="0"/>
                                          </p:val>
                                        </p:tav>
                                        <p:tav tm="100000">
                                          <p:val>
                                            <p:strVal val="#ppt_w"/>
                                          </p:val>
                                        </p:tav>
                                      </p:tavLst>
                                    </p:anim>
                                    <p:anim calcmode="lin" valueType="num">
                                      <p:cBhvr>
                                        <p:cTn id="8" dur="500" fill="hold"/>
                                        <p:tgtEl>
                                          <p:spTgt spid="3075"/>
                                        </p:tgtEl>
                                        <p:attrNameLst>
                                          <p:attrName>ppt_h</p:attrName>
                                        </p:attrNameLst>
                                      </p:cBhvr>
                                      <p:tavLst>
                                        <p:tav tm="0">
                                          <p:val>
                                            <p:fltVal val="0"/>
                                          </p:val>
                                        </p:tav>
                                        <p:tav tm="100000">
                                          <p:val>
                                            <p:strVal val="#ppt_h"/>
                                          </p:val>
                                        </p:tav>
                                      </p:tavLst>
                                    </p:anim>
                                    <p:animEffect transition="in" filter="fade">
                                      <p:cBhvr>
                                        <p:cTn id="9" dur="500"/>
                                        <p:tgtEl>
                                          <p:spTgt spid="307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down)">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1"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wipe(left)">
                                      <p:cBhvr>
                                        <p:cTn id="24" dur="500"/>
                                        <p:tgtEl>
                                          <p:spTgt spid="3">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1"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Effect transition="in" filter="wipe(left)">
                                      <p:cBhvr>
                                        <p:cTn id="2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a:t>Round 4 – Data Handling (non-calculator)</a:t>
            </a:r>
          </a:p>
        </p:txBody>
      </p:sp>
      <p:sp>
        <p:nvSpPr>
          <p:cNvPr id="3" name="Content Placeholder 2"/>
          <p:cNvSpPr>
            <a:spLocks noGrp="1"/>
          </p:cNvSpPr>
          <p:nvPr>
            <p:ph idx="1"/>
          </p:nvPr>
        </p:nvSpPr>
        <p:spPr>
          <a:xfrm>
            <a:off x="467544" y="1484784"/>
            <a:ext cx="8229600" cy="864096"/>
          </a:xfrm>
        </p:spPr>
        <p:txBody>
          <a:bodyPr>
            <a:normAutofit/>
          </a:bodyPr>
          <a:lstStyle/>
          <a:p>
            <a:pPr marL="514350" indent="-514350">
              <a:buFont typeface="+mj-lt"/>
              <a:buAutoNum type="arabicPeriod" startAt="5"/>
            </a:pPr>
            <a:r>
              <a:rPr lang="en-GB" dirty="0"/>
              <a:t>Give two comparisons of the data below.</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852" y="2276474"/>
            <a:ext cx="8995644" cy="3859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5-Point Star 4"/>
          <p:cNvSpPr/>
          <p:nvPr/>
        </p:nvSpPr>
        <p:spPr>
          <a:xfrm>
            <a:off x="7956376" y="5733256"/>
            <a:ext cx="1008112" cy="936104"/>
          </a:xfrm>
          <a:prstGeom prst="star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spTree>
    <p:extLst>
      <p:ext uri="{BB962C8B-B14F-4D97-AF65-F5344CB8AC3E}">
        <p14:creationId xmlns:p14="http://schemas.microsoft.com/office/powerpoint/2010/main" val="3928200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050"/>
                                        </p:tgtEl>
                                        <p:attrNameLst>
                                          <p:attrName>style.visibility</p:attrName>
                                        </p:attrNameLst>
                                      </p:cBhvr>
                                      <p:to>
                                        <p:strVal val="visible"/>
                                      </p:to>
                                    </p:set>
                                    <p:anim calcmode="lin" valueType="num">
                                      <p:cBhvr>
                                        <p:cTn id="11" dur="500" fill="hold"/>
                                        <p:tgtEl>
                                          <p:spTgt spid="2050"/>
                                        </p:tgtEl>
                                        <p:attrNameLst>
                                          <p:attrName>ppt_w</p:attrName>
                                        </p:attrNameLst>
                                      </p:cBhvr>
                                      <p:tavLst>
                                        <p:tav tm="0">
                                          <p:val>
                                            <p:fltVal val="0"/>
                                          </p:val>
                                        </p:tav>
                                        <p:tav tm="100000">
                                          <p:val>
                                            <p:strVal val="#ppt_w"/>
                                          </p:val>
                                        </p:tav>
                                      </p:tavLst>
                                    </p:anim>
                                    <p:anim calcmode="lin" valueType="num">
                                      <p:cBhvr>
                                        <p:cTn id="12" dur="500" fill="hold"/>
                                        <p:tgtEl>
                                          <p:spTgt spid="2050"/>
                                        </p:tgtEl>
                                        <p:attrNameLst>
                                          <p:attrName>ppt_h</p:attrName>
                                        </p:attrNameLst>
                                      </p:cBhvr>
                                      <p:tavLst>
                                        <p:tav tm="0">
                                          <p:val>
                                            <p:fltVal val="0"/>
                                          </p:val>
                                        </p:tav>
                                        <p:tav tm="100000">
                                          <p:val>
                                            <p:strVal val="#ppt_h"/>
                                          </p:val>
                                        </p:tav>
                                      </p:tavLst>
                                    </p:anim>
                                    <p:animEffect transition="in" filter="fade">
                                      <p:cBhvr>
                                        <p:cTn id="13"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Round 4 – Data Handling</a:t>
            </a:r>
          </a:p>
        </p:txBody>
      </p:sp>
      <p:sp>
        <p:nvSpPr>
          <p:cNvPr id="3" name="Content Placeholder 2"/>
          <p:cNvSpPr>
            <a:spLocks noGrp="1"/>
          </p:cNvSpPr>
          <p:nvPr>
            <p:ph idx="1"/>
          </p:nvPr>
        </p:nvSpPr>
        <p:spPr>
          <a:xfrm>
            <a:off x="395536" y="4077072"/>
            <a:ext cx="8229600" cy="1656184"/>
          </a:xfrm>
        </p:spPr>
        <p:txBody>
          <a:bodyPr>
            <a:normAutofit/>
          </a:bodyPr>
          <a:lstStyle/>
          <a:p>
            <a:pPr marL="514350" indent="-514350">
              <a:buFont typeface="+mj-lt"/>
              <a:buAutoNum type="arabicPeriod" startAt="6"/>
            </a:pPr>
            <a:r>
              <a:rPr lang="en-GB" dirty="0"/>
              <a:t>What is the modal group from the table?</a:t>
            </a:r>
          </a:p>
          <a:p>
            <a:pPr marL="514350" indent="-514350">
              <a:buFont typeface="+mj-lt"/>
              <a:buAutoNum type="arabicPeriod" startAt="6"/>
            </a:pPr>
            <a:r>
              <a:rPr lang="en-GB" dirty="0"/>
              <a:t>Estimate the mean of the data in the table.</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1463" b="15936"/>
          <a:stretch/>
        </p:blipFill>
        <p:spPr bwMode="auto">
          <a:xfrm>
            <a:off x="107504" y="1484784"/>
            <a:ext cx="8989377"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5-Point Star 4"/>
          <p:cNvSpPr/>
          <p:nvPr/>
        </p:nvSpPr>
        <p:spPr>
          <a:xfrm>
            <a:off x="7956376" y="5733256"/>
            <a:ext cx="1008112" cy="936104"/>
          </a:xfrm>
          <a:prstGeom prst="star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spTree>
    <p:extLst>
      <p:ext uri="{BB962C8B-B14F-4D97-AF65-F5344CB8AC3E}">
        <p14:creationId xmlns:p14="http://schemas.microsoft.com/office/powerpoint/2010/main" val="266616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 fill="hold"/>
                                        <p:tgtEl>
                                          <p:spTgt spid="1026"/>
                                        </p:tgtEl>
                                        <p:attrNameLst>
                                          <p:attrName>ppt_w</p:attrName>
                                        </p:attrNameLst>
                                      </p:cBhvr>
                                      <p:tavLst>
                                        <p:tav tm="0">
                                          <p:val>
                                            <p:fltVal val="0"/>
                                          </p:val>
                                        </p:tav>
                                        <p:tav tm="100000">
                                          <p:val>
                                            <p:strVal val="#ppt_w"/>
                                          </p:val>
                                        </p:tav>
                                      </p:tavLst>
                                    </p:anim>
                                    <p:anim calcmode="lin" valueType="num">
                                      <p:cBhvr>
                                        <p:cTn id="8" dur="500" fill="hold"/>
                                        <p:tgtEl>
                                          <p:spTgt spid="1026"/>
                                        </p:tgtEl>
                                        <p:attrNameLst>
                                          <p:attrName>ppt_h</p:attrName>
                                        </p:attrNameLst>
                                      </p:cBhvr>
                                      <p:tavLst>
                                        <p:tav tm="0">
                                          <p:val>
                                            <p:fltVal val="0"/>
                                          </p:val>
                                        </p:tav>
                                        <p:tav tm="100000">
                                          <p:val>
                                            <p:strVal val="#ppt_h"/>
                                          </p:val>
                                        </p:tav>
                                      </p:tavLst>
                                    </p:anim>
                                    <p:animEffect transition="in" filter="fade">
                                      <p:cBhvr>
                                        <p:cTn id="9" dur="500"/>
                                        <p:tgtEl>
                                          <p:spTgt spid="102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left)">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left)">
                                      <p:cBhvr>
                                        <p:cTn id="1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Round 4 – Data Handling</a:t>
            </a:r>
          </a:p>
        </p:txBody>
      </p:sp>
      <p:sp>
        <p:nvSpPr>
          <p:cNvPr id="3" name="Content Placeholder 2"/>
          <p:cNvSpPr>
            <a:spLocks noGrp="1"/>
          </p:cNvSpPr>
          <p:nvPr>
            <p:ph idx="1"/>
          </p:nvPr>
        </p:nvSpPr>
        <p:spPr>
          <a:xfrm>
            <a:off x="457200" y="1484784"/>
            <a:ext cx="8229600" cy="4641379"/>
          </a:xfrm>
        </p:spPr>
        <p:txBody>
          <a:bodyPr/>
          <a:lstStyle/>
          <a:p>
            <a:pPr marL="514350" indent="-514350">
              <a:buFont typeface="+mj-lt"/>
              <a:buAutoNum type="arabicPeriod" startAt="8"/>
            </a:pPr>
            <a:r>
              <a:rPr lang="en-GB" dirty="0"/>
              <a:t>A company plans to do a stratified sample of 60 employees in a factory. Below is the breakdown of each type of employee:</a:t>
            </a:r>
          </a:p>
          <a:p>
            <a:pPr marL="514350" indent="-514350">
              <a:buFont typeface="+mj-lt"/>
              <a:buAutoNum type="arabicPeriod" startAt="8"/>
            </a:pPr>
            <a:endParaRPr lang="en-GB" dirty="0"/>
          </a:p>
          <a:p>
            <a:pPr marL="514350" indent="-514350">
              <a:buFont typeface="+mj-lt"/>
              <a:buAutoNum type="arabicPeriod" startAt="8"/>
            </a:pPr>
            <a:endParaRPr lang="en-GB" dirty="0"/>
          </a:p>
          <a:p>
            <a:pPr marL="514350" indent="-514350">
              <a:buFont typeface="+mj-lt"/>
              <a:buAutoNum type="arabicPeriod" startAt="8"/>
            </a:pPr>
            <a:endParaRPr lang="en-GB" dirty="0"/>
          </a:p>
          <a:p>
            <a:pPr marL="0" indent="0" algn="ctr">
              <a:buNone/>
            </a:pPr>
            <a:r>
              <a:rPr lang="en-GB" dirty="0"/>
              <a:t>How many </a:t>
            </a:r>
            <a:r>
              <a:rPr lang="en-GB" u="sng" dirty="0"/>
              <a:t>female factory floor workers</a:t>
            </a:r>
            <a:r>
              <a:rPr lang="en-GB" dirty="0"/>
              <a:t> should they select?</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124" y="3140967"/>
            <a:ext cx="8944372" cy="1447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5-Point Star 4"/>
          <p:cNvSpPr/>
          <p:nvPr/>
        </p:nvSpPr>
        <p:spPr>
          <a:xfrm>
            <a:off x="7956376" y="5733256"/>
            <a:ext cx="1008112" cy="936104"/>
          </a:xfrm>
          <a:prstGeom prst="star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spTree>
    <p:extLst>
      <p:ext uri="{BB962C8B-B14F-4D97-AF65-F5344CB8AC3E}">
        <p14:creationId xmlns:p14="http://schemas.microsoft.com/office/powerpoint/2010/main" val="791733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p:cTn id="11" dur="500" fill="hold"/>
                                        <p:tgtEl>
                                          <p:spTgt spid="1026"/>
                                        </p:tgtEl>
                                        <p:attrNameLst>
                                          <p:attrName>ppt_w</p:attrName>
                                        </p:attrNameLst>
                                      </p:cBhvr>
                                      <p:tavLst>
                                        <p:tav tm="0">
                                          <p:val>
                                            <p:fltVal val="0"/>
                                          </p:val>
                                        </p:tav>
                                        <p:tav tm="100000">
                                          <p:val>
                                            <p:strVal val="#ppt_w"/>
                                          </p:val>
                                        </p:tav>
                                      </p:tavLst>
                                    </p:anim>
                                    <p:anim calcmode="lin" valueType="num">
                                      <p:cBhvr>
                                        <p:cTn id="12" dur="500" fill="hold"/>
                                        <p:tgtEl>
                                          <p:spTgt spid="1026"/>
                                        </p:tgtEl>
                                        <p:attrNameLst>
                                          <p:attrName>ppt_h</p:attrName>
                                        </p:attrNameLst>
                                      </p:cBhvr>
                                      <p:tavLst>
                                        <p:tav tm="0">
                                          <p:val>
                                            <p:fltVal val="0"/>
                                          </p:val>
                                        </p:tav>
                                        <p:tav tm="100000">
                                          <p:val>
                                            <p:strVal val="#ppt_h"/>
                                          </p:val>
                                        </p:tav>
                                      </p:tavLst>
                                    </p:anim>
                                    <p:animEffect transition="in" filter="fade">
                                      <p:cBhvr>
                                        <p:cTn id="13" dur="500"/>
                                        <p:tgtEl>
                                          <p:spTgt spid="1026"/>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left)">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Round 4 – Data Handling</a:t>
            </a:r>
          </a:p>
        </p:txBody>
      </p:sp>
      <p:sp>
        <p:nvSpPr>
          <p:cNvPr id="3" name="Content Placeholder 2"/>
          <p:cNvSpPr>
            <a:spLocks noGrp="1"/>
          </p:cNvSpPr>
          <p:nvPr>
            <p:ph idx="1"/>
          </p:nvPr>
        </p:nvSpPr>
        <p:spPr>
          <a:xfrm>
            <a:off x="457200" y="4404245"/>
            <a:ext cx="8229600" cy="1833067"/>
          </a:xfrm>
        </p:spPr>
        <p:txBody>
          <a:bodyPr/>
          <a:lstStyle/>
          <a:p>
            <a:pPr marL="514350" indent="-514350">
              <a:buFont typeface="+mj-lt"/>
              <a:buAutoNum type="arabicPeriod" startAt="9"/>
            </a:pPr>
            <a:r>
              <a:rPr lang="en-GB" dirty="0"/>
              <a:t>Complete the table.</a:t>
            </a:r>
          </a:p>
          <a:p>
            <a:pPr marL="514350" indent="-514350">
              <a:buFont typeface="+mj-lt"/>
              <a:buAutoNum type="arabicPeriod" startAt="9"/>
            </a:pPr>
            <a:r>
              <a:rPr lang="en-GB" dirty="0"/>
              <a:t>Estimate how many people were older than 30.</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579" y="1268759"/>
            <a:ext cx="8838909" cy="31587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5-Point Star 4"/>
          <p:cNvSpPr/>
          <p:nvPr/>
        </p:nvSpPr>
        <p:spPr>
          <a:xfrm>
            <a:off x="7956376" y="5733256"/>
            <a:ext cx="1008112" cy="936104"/>
          </a:xfrm>
          <a:prstGeom prst="star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spTree>
    <p:extLst>
      <p:ext uri="{BB962C8B-B14F-4D97-AF65-F5344CB8AC3E}">
        <p14:creationId xmlns:p14="http://schemas.microsoft.com/office/powerpoint/2010/main" val="314340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500" fill="hold"/>
                                        <p:tgtEl>
                                          <p:spTgt spid="2050"/>
                                        </p:tgtEl>
                                        <p:attrNameLst>
                                          <p:attrName>ppt_w</p:attrName>
                                        </p:attrNameLst>
                                      </p:cBhvr>
                                      <p:tavLst>
                                        <p:tav tm="0">
                                          <p:val>
                                            <p:fltVal val="0"/>
                                          </p:val>
                                        </p:tav>
                                        <p:tav tm="100000">
                                          <p:val>
                                            <p:strVal val="#ppt_w"/>
                                          </p:val>
                                        </p:tav>
                                      </p:tavLst>
                                    </p:anim>
                                    <p:anim calcmode="lin" valueType="num">
                                      <p:cBhvr>
                                        <p:cTn id="8" dur="500" fill="hold"/>
                                        <p:tgtEl>
                                          <p:spTgt spid="2050"/>
                                        </p:tgtEl>
                                        <p:attrNameLst>
                                          <p:attrName>ppt_h</p:attrName>
                                        </p:attrNameLst>
                                      </p:cBhvr>
                                      <p:tavLst>
                                        <p:tav tm="0">
                                          <p:val>
                                            <p:fltVal val="0"/>
                                          </p:val>
                                        </p:tav>
                                        <p:tav tm="100000">
                                          <p:val>
                                            <p:strVal val="#ppt_h"/>
                                          </p:val>
                                        </p:tav>
                                      </p:tavLst>
                                    </p:anim>
                                    <p:animEffect transition="in" filter="fade">
                                      <p:cBhvr>
                                        <p:cTn id="9" dur="500"/>
                                        <p:tgtEl>
                                          <p:spTgt spid="2050"/>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left)">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left)">
                                      <p:cBhvr>
                                        <p:cTn id="1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8614"/>
            <a:ext cx="8229600" cy="1143000"/>
          </a:xfrm>
        </p:spPr>
        <p:txBody>
          <a:bodyPr/>
          <a:lstStyle/>
          <a:p>
            <a:r>
              <a:rPr lang="en-GB" b="1" dirty="0"/>
              <a:t>Answers – Data Handling</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052736"/>
                <a:ext cx="8229600" cy="5472608"/>
              </a:xfrm>
            </p:spPr>
            <p:txBody>
              <a:bodyPr>
                <a:normAutofit fontScale="92500" lnSpcReduction="10000"/>
              </a:bodyPr>
              <a:lstStyle/>
              <a:p>
                <a:pPr marL="514350" indent="-514350">
                  <a:buFont typeface="+mj-lt"/>
                  <a:buAutoNum type="arabicPeriod"/>
                </a:pPr>
                <a:r>
                  <a:rPr lang="en-GB" dirty="0"/>
                  <a:t>70</a:t>
                </a:r>
              </a:p>
              <a:p>
                <a:pPr marL="514350" indent="-514350">
                  <a:buFont typeface="+mj-lt"/>
                  <a:buAutoNum type="arabicPeriod"/>
                </a:pPr>
                <a:r>
                  <a:rPr lang="en-GB" dirty="0"/>
                  <a:t>No overlapping groups and time frame.</a:t>
                </a:r>
              </a:p>
              <a:p>
                <a:pPr marL="514350" indent="-514350">
                  <a:buFont typeface="+mj-lt"/>
                  <a:buAutoNum type="arabicPeriod"/>
                </a:pPr>
                <a:r>
                  <a:rPr lang="en-GB" dirty="0"/>
                  <a:t>£6000 ± £500</a:t>
                </a:r>
              </a:p>
              <a:p>
                <a:pPr marL="514350" indent="-514350">
                  <a:buFont typeface="+mj-lt"/>
                  <a:buAutoNum type="arabicPeriod"/>
                </a:pPr>
                <a:r>
                  <a:rPr lang="en-GB" dirty="0"/>
                  <a:t>£3500 ± £500</a:t>
                </a:r>
              </a:p>
              <a:p>
                <a:pPr marL="514350" indent="-514350">
                  <a:buFont typeface="+mj-lt"/>
                  <a:buAutoNum type="arabicPeriod"/>
                </a:pPr>
                <a:r>
                  <a:rPr lang="en-GB" dirty="0"/>
                  <a:t>John’s garage has a higher median price and a larger range/IQR.</a:t>
                </a:r>
              </a:p>
              <a:p>
                <a:pPr marL="514350" indent="-514350">
                  <a:buFont typeface="+mj-lt"/>
                  <a:buAutoNum type="arabicPeriod"/>
                </a:pPr>
                <a:r>
                  <a:rPr lang="en-GB" dirty="0"/>
                  <a:t> </a:t>
                </a:r>
                <a14:m>
                  <m:oMath xmlns:m="http://schemas.openxmlformats.org/officeDocument/2006/math">
                    <m:r>
                      <a:rPr lang="en-GB" b="0" i="1" smtClean="0">
                        <a:latin typeface="Cambria Math"/>
                      </a:rPr>
                      <m:t>10</m:t>
                    </m:r>
                    <m:r>
                      <a:rPr lang="en-GB" i="1">
                        <a:latin typeface="Cambria Math"/>
                        <a:ea typeface="Cambria Math"/>
                      </a:rPr>
                      <m:t>&lt;</m:t>
                    </m:r>
                    <m:r>
                      <a:rPr lang="en-GB" b="0" i="1" smtClean="0">
                        <a:latin typeface="Cambria Math"/>
                        <a:ea typeface="Cambria Math"/>
                      </a:rPr>
                      <m:t>𝑥</m:t>
                    </m:r>
                    <m:r>
                      <a:rPr lang="en-GB" b="0" i="1" smtClean="0">
                        <a:latin typeface="Cambria Math"/>
                        <a:ea typeface="Cambria Math"/>
                      </a:rPr>
                      <m:t>≤20</m:t>
                    </m:r>
                  </m:oMath>
                </a14:m>
                <a:endParaRPr lang="en-GB" dirty="0"/>
              </a:p>
              <a:p>
                <a:pPr marL="514350" indent="-514350">
                  <a:buFont typeface="+mj-lt"/>
                  <a:buAutoNum type="arabicPeriod"/>
                </a:pPr>
                <a:r>
                  <a:rPr lang="en-GB" dirty="0"/>
                  <a:t>37.3</a:t>
                </a:r>
              </a:p>
              <a:p>
                <a:pPr marL="514350" indent="-514350">
                  <a:buFont typeface="+mj-lt"/>
                  <a:buAutoNum type="arabicPeriod"/>
                </a:pPr>
                <a:r>
                  <a:rPr lang="en-GB" dirty="0"/>
                  <a:t>17</a:t>
                </a:r>
              </a:p>
              <a:p>
                <a:pPr marL="514350" indent="-514350">
                  <a:buFont typeface="+mj-lt"/>
                  <a:buAutoNum type="arabicPeriod"/>
                </a:pPr>
                <a:r>
                  <a:rPr lang="en-GB" dirty="0"/>
                  <a:t>50, 48, 60</a:t>
                </a:r>
              </a:p>
              <a:p>
                <a:pPr marL="514350" indent="-514350">
                  <a:buFont typeface="+mj-lt"/>
                  <a:buAutoNum type="arabicPeriod"/>
                </a:pPr>
                <a:r>
                  <a:rPr lang="en-GB" dirty="0"/>
                  <a:t>84</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052736"/>
                <a:ext cx="8229600" cy="5472608"/>
              </a:xfrm>
              <a:blipFill rotWithShape="1">
                <a:blip r:embed="rId2"/>
                <a:stretch>
                  <a:fillRect l="-1704" t="-2341" b="-3010"/>
                </a:stretch>
              </a:blipFill>
            </p:spPr>
            <p:txBody>
              <a:bodyPr/>
              <a:lstStyle/>
              <a:p>
                <a:r>
                  <a:rPr lang="en-GB">
                    <a:noFill/>
                  </a:rPr>
                  <a:t> </a:t>
                </a:r>
              </a:p>
            </p:txBody>
          </p:sp>
        </mc:Fallback>
      </mc:AlternateContent>
      <p:sp>
        <p:nvSpPr>
          <p:cNvPr id="4" name="5-Point Star 3"/>
          <p:cNvSpPr/>
          <p:nvPr/>
        </p:nvSpPr>
        <p:spPr>
          <a:xfrm>
            <a:off x="7956376" y="5733256"/>
            <a:ext cx="1008112" cy="936104"/>
          </a:xfrm>
          <a:prstGeom prst="star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9750" y="4293096"/>
            <a:ext cx="2095500" cy="2190750"/>
          </a:xfrm>
          <a:prstGeom prst="rect">
            <a:avLst/>
          </a:prstGeom>
        </p:spPr>
      </p:pic>
    </p:spTree>
    <p:extLst>
      <p:ext uri="{BB962C8B-B14F-4D97-AF65-F5344CB8AC3E}">
        <p14:creationId xmlns:p14="http://schemas.microsoft.com/office/powerpoint/2010/main" val="63435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left)">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left)">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ipe(left)">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143000"/>
          </a:xfrm>
        </p:spPr>
        <p:txBody>
          <a:bodyPr/>
          <a:lstStyle/>
          <a:p>
            <a:r>
              <a:rPr lang="en-GB" b="1" dirty="0"/>
              <a:t>Round 5 – Using and Applying</a:t>
            </a:r>
          </a:p>
        </p:txBody>
      </p:sp>
      <p:sp>
        <p:nvSpPr>
          <p:cNvPr id="3" name="Content Placeholder 2"/>
          <p:cNvSpPr>
            <a:spLocks noGrp="1"/>
          </p:cNvSpPr>
          <p:nvPr>
            <p:ph idx="1"/>
          </p:nvPr>
        </p:nvSpPr>
        <p:spPr>
          <a:xfrm>
            <a:off x="457200" y="1110754"/>
            <a:ext cx="8229600" cy="4525963"/>
          </a:xfrm>
        </p:spPr>
        <p:txBody>
          <a:bodyPr>
            <a:normAutofit/>
          </a:bodyPr>
          <a:lstStyle/>
          <a:p>
            <a:pPr marL="514350" indent="-514350">
              <a:buFont typeface="+mj-lt"/>
              <a:buAutoNum type="arabicPeriod"/>
            </a:pPr>
            <a:r>
              <a:rPr lang="en-GB" dirty="0"/>
              <a:t>A coffee machine dispenses 130 millilitres of black coffee into cups with a capacity of 175 millilitres. These values are accurate to 3 significant figures. Milk is supplied in small cartons which contain 21 millilitres, accurate to the nearest millilitre. Beryl likes milky coffee and always puts 2 cartons of milk in her coffee. Will Beryl’s cup ever overflow?</a:t>
            </a:r>
          </a:p>
          <a:p>
            <a:pPr marL="514350" indent="-514350">
              <a:buFont typeface="+mj-lt"/>
              <a:buAutoNum type="arabicPeriod"/>
            </a:pPr>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5085184"/>
            <a:ext cx="2232248" cy="1568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5-Point Star 4"/>
          <p:cNvSpPr/>
          <p:nvPr/>
        </p:nvSpPr>
        <p:spPr>
          <a:xfrm>
            <a:off x="7956376" y="5733256"/>
            <a:ext cx="1008112" cy="936104"/>
          </a:xfrm>
          <a:prstGeom prst="star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spTree>
    <p:extLst>
      <p:ext uri="{BB962C8B-B14F-4D97-AF65-F5344CB8AC3E}">
        <p14:creationId xmlns:p14="http://schemas.microsoft.com/office/powerpoint/2010/main" val="599274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p:cTn id="11" dur="500" fill="hold"/>
                                        <p:tgtEl>
                                          <p:spTgt spid="1026"/>
                                        </p:tgtEl>
                                        <p:attrNameLst>
                                          <p:attrName>ppt_w</p:attrName>
                                        </p:attrNameLst>
                                      </p:cBhvr>
                                      <p:tavLst>
                                        <p:tav tm="0">
                                          <p:val>
                                            <p:fltVal val="0"/>
                                          </p:val>
                                        </p:tav>
                                        <p:tav tm="100000">
                                          <p:val>
                                            <p:strVal val="#ppt_w"/>
                                          </p:val>
                                        </p:tav>
                                      </p:tavLst>
                                    </p:anim>
                                    <p:anim calcmode="lin" valueType="num">
                                      <p:cBhvr>
                                        <p:cTn id="12" dur="500" fill="hold"/>
                                        <p:tgtEl>
                                          <p:spTgt spid="1026"/>
                                        </p:tgtEl>
                                        <p:attrNameLst>
                                          <p:attrName>ppt_h</p:attrName>
                                        </p:attrNameLst>
                                      </p:cBhvr>
                                      <p:tavLst>
                                        <p:tav tm="0">
                                          <p:val>
                                            <p:fltVal val="0"/>
                                          </p:val>
                                        </p:tav>
                                        <p:tav tm="100000">
                                          <p:val>
                                            <p:strVal val="#ppt_h"/>
                                          </p:val>
                                        </p:tav>
                                      </p:tavLst>
                                    </p:anim>
                                    <p:animEffect transition="in" filter="fade">
                                      <p:cBhvr>
                                        <p:cTn id="13"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143000"/>
          </a:xfrm>
        </p:spPr>
        <p:txBody>
          <a:bodyPr/>
          <a:lstStyle/>
          <a:p>
            <a:r>
              <a:rPr lang="en-GB" b="1" dirty="0"/>
              <a:t>Round 5 – Using and Applying</a:t>
            </a:r>
          </a:p>
        </p:txBody>
      </p:sp>
      <p:sp>
        <p:nvSpPr>
          <p:cNvPr id="3" name="Content Placeholder 2"/>
          <p:cNvSpPr>
            <a:spLocks noGrp="1"/>
          </p:cNvSpPr>
          <p:nvPr>
            <p:ph idx="1"/>
          </p:nvPr>
        </p:nvSpPr>
        <p:spPr>
          <a:xfrm>
            <a:off x="457200" y="1110754"/>
            <a:ext cx="8229600" cy="5630614"/>
          </a:xfrm>
        </p:spPr>
        <p:txBody>
          <a:bodyPr>
            <a:normAutofit fontScale="92500" lnSpcReduction="10000"/>
          </a:bodyPr>
          <a:lstStyle/>
          <a:p>
            <a:pPr marL="514350" indent="-514350">
              <a:buFont typeface="+mj-lt"/>
              <a:buAutoNum type="arabicPeriod" startAt="2"/>
            </a:pPr>
            <a:r>
              <a:rPr lang="en-GB" dirty="0"/>
              <a:t>Two gas supply companies have different ways of charging for the gas they supply.</a:t>
            </a:r>
          </a:p>
          <a:p>
            <a:pPr marL="0" indent="0" algn="ctr">
              <a:buNone/>
            </a:pPr>
            <a:endParaRPr lang="en-GB" dirty="0"/>
          </a:p>
          <a:p>
            <a:pPr marL="0" indent="0" algn="ctr">
              <a:buNone/>
            </a:pPr>
            <a:endParaRPr lang="en-GB" dirty="0"/>
          </a:p>
          <a:p>
            <a:pPr marL="0" indent="0" algn="ctr">
              <a:buNone/>
            </a:pPr>
            <a:endParaRPr lang="en-GB" dirty="0"/>
          </a:p>
          <a:p>
            <a:pPr marL="0" indent="0" algn="ctr">
              <a:buNone/>
            </a:pPr>
            <a:endParaRPr lang="en-GB" dirty="0"/>
          </a:p>
          <a:p>
            <a:pPr marL="0" indent="0" algn="ctr">
              <a:buNone/>
            </a:pPr>
            <a:endParaRPr lang="en-GB" dirty="0"/>
          </a:p>
          <a:p>
            <a:pPr marL="0" indent="0" algn="ctr">
              <a:buNone/>
            </a:pPr>
            <a:endParaRPr lang="en-GB" dirty="0"/>
          </a:p>
          <a:p>
            <a:pPr marL="0" indent="0" algn="ctr">
              <a:buNone/>
            </a:pPr>
            <a:endParaRPr lang="en-GB" dirty="0"/>
          </a:p>
          <a:p>
            <a:pPr marL="0" indent="0">
              <a:buNone/>
            </a:pPr>
            <a:r>
              <a:rPr lang="en-GB" dirty="0"/>
              <a:t>Find the number of kilowatt hours after which Alpha </a:t>
            </a:r>
            <a:r>
              <a:rPr lang="en-GB" dirty="0" err="1"/>
              <a:t>gasCo</a:t>
            </a:r>
            <a:r>
              <a:rPr lang="en-GB" dirty="0"/>
              <a:t> becomes cheaper than Beta </a:t>
            </a:r>
            <a:r>
              <a:rPr lang="en-GB" dirty="0" err="1"/>
              <a:t>gasCo</a:t>
            </a:r>
            <a:r>
              <a:rPr lang="en-GB" dirty="0"/>
              <a:t>.</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9170" y="2060848"/>
            <a:ext cx="7083230"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5-Point Star 4"/>
          <p:cNvSpPr/>
          <p:nvPr/>
        </p:nvSpPr>
        <p:spPr>
          <a:xfrm>
            <a:off x="7956376" y="5733256"/>
            <a:ext cx="1008112" cy="936104"/>
          </a:xfrm>
          <a:prstGeom prst="star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spTree>
    <p:extLst>
      <p:ext uri="{BB962C8B-B14F-4D97-AF65-F5344CB8AC3E}">
        <p14:creationId xmlns:p14="http://schemas.microsoft.com/office/powerpoint/2010/main" val="4288518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050"/>
                                        </p:tgtEl>
                                        <p:attrNameLst>
                                          <p:attrName>style.visibility</p:attrName>
                                        </p:attrNameLst>
                                      </p:cBhvr>
                                      <p:to>
                                        <p:strVal val="visible"/>
                                      </p:to>
                                    </p:set>
                                    <p:anim calcmode="lin" valueType="num">
                                      <p:cBhvr>
                                        <p:cTn id="11" dur="500" fill="hold"/>
                                        <p:tgtEl>
                                          <p:spTgt spid="2050"/>
                                        </p:tgtEl>
                                        <p:attrNameLst>
                                          <p:attrName>ppt_w</p:attrName>
                                        </p:attrNameLst>
                                      </p:cBhvr>
                                      <p:tavLst>
                                        <p:tav tm="0">
                                          <p:val>
                                            <p:fltVal val="0"/>
                                          </p:val>
                                        </p:tav>
                                        <p:tav tm="100000">
                                          <p:val>
                                            <p:strVal val="#ppt_w"/>
                                          </p:val>
                                        </p:tav>
                                      </p:tavLst>
                                    </p:anim>
                                    <p:anim calcmode="lin" valueType="num">
                                      <p:cBhvr>
                                        <p:cTn id="12" dur="500" fill="hold"/>
                                        <p:tgtEl>
                                          <p:spTgt spid="2050"/>
                                        </p:tgtEl>
                                        <p:attrNameLst>
                                          <p:attrName>ppt_h</p:attrName>
                                        </p:attrNameLst>
                                      </p:cBhvr>
                                      <p:tavLst>
                                        <p:tav tm="0">
                                          <p:val>
                                            <p:fltVal val="0"/>
                                          </p:val>
                                        </p:tav>
                                        <p:tav tm="100000">
                                          <p:val>
                                            <p:strVal val="#ppt_h"/>
                                          </p:val>
                                        </p:tav>
                                      </p:tavLst>
                                    </p:anim>
                                    <p:animEffect transition="in" filter="fade">
                                      <p:cBhvr>
                                        <p:cTn id="13" dur="500"/>
                                        <p:tgtEl>
                                          <p:spTgt spid="2050"/>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animEffect transition="in" filter="wipe(left)">
                                      <p:cBhvr>
                                        <p:cTn id="1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143000"/>
          </a:xfrm>
        </p:spPr>
        <p:txBody>
          <a:bodyPr/>
          <a:lstStyle/>
          <a:p>
            <a:r>
              <a:rPr lang="en-GB" b="1" dirty="0"/>
              <a:t>Round 5 – Using and Applying</a:t>
            </a:r>
          </a:p>
        </p:txBody>
      </p:sp>
      <p:sp>
        <p:nvSpPr>
          <p:cNvPr id="3" name="Content Placeholder 2"/>
          <p:cNvSpPr>
            <a:spLocks noGrp="1"/>
          </p:cNvSpPr>
          <p:nvPr>
            <p:ph idx="1"/>
          </p:nvPr>
        </p:nvSpPr>
        <p:spPr>
          <a:xfrm>
            <a:off x="457200" y="908720"/>
            <a:ext cx="8229600" cy="5832648"/>
          </a:xfrm>
        </p:spPr>
        <p:txBody>
          <a:bodyPr>
            <a:normAutofit fontScale="92500" lnSpcReduction="10000"/>
          </a:bodyPr>
          <a:lstStyle/>
          <a:p>
            <a:pPr marL="514350" indent="-514350">
              <a:buFont typeface="+mj-lt"/>
              <a:buAutoNum type="arabicPeriod" startAt="3"/>
            </a:pPr>
            <a:r>
              <a:rPr lang="en-GB" dirty="0"/>
              <a:t>A solid cube has a square hole cut through horizontally and a circular hole cut through vertically. Both holes are cut centrally in the appropriate faces. The dimensions of the cube and the holes are as shown in the diagram.</a:t>
            </a:r>
          </a:p>
          <a:p>
            <a:pPr marL="514350" indent="-514350">
              <a:buFont typeface="+mj-lt"/>
              <a:buAutoNum type="arabicPeriod" startAt="3"/>
            </a:pPr>
            <a:endParaRPr lang="en-GB" dirty="0"/>
          </a:p>
          <a:p>
            <a:pPr marL="514350" indent="-514350">
              <a:buFont typeface="+mj-lt"/>
              <a:buAutoNum type="arabicPeriod" startAt="3"/>
            </a:pPr>
            <a:endParaRPr lang="en-GB" dirty="0"/>
          </a:p>
          <a:p>
            <a:pPr marL="514350" indent="-514350">
              <a:buFont typeface="+mj-lt"/>
              <a:buAutoNum type="arabicPeriod" startAt="3"/>
            </a:pPr>
            <a:endParaRPr lang="en-GB" dirty="0"/>
          </a:p>
          <a:p>
            <a:pPr marL="514350" indent="-514350">
              <a:buFont typeface="+mj-lt"/>
              <a:buAutoNum type="arabicPeriod" startAt="3"/>
            </a:pPr>
            <a:endParaRPr lang="en-GB" dirty="0"/>
          </a:p>
          <a:p>
            <a:pPr marL="514350" indent="-514350">
              <a:buFont typeface="+mj-lt"/>
              <a:buAutoNum type="arabicPeriod" startAt="3"/>
            </a:pPr>
            <a:endParaRPr lang="en-GB" dirty="0"/>
          </a:p>
          <a:p>
            <a:pPr marL="0" indent="0">
              <a:buNone/>
            </a:pPr>
            <a:r>
              <a:rPr lang="en-GB" dirty="0"/>
              <a:t>Calculate the volume remaining after the holes have been cut.</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1186" y="2996952"/>
            <a:ext cx="3274990"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5-Point Star 4"/>
          <p:cNvSpPr/>
          <p:nvPr/>
        </p:nvSpPr>
        <p:spPr>
          <a:xfrm>
            <a:off x="7956376" y="5733256"/>
            <a:ext cx="1008112" cy="936104"/>
          </a:xfrm>
          <a:prstGeom prst="star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spTree>
    <p:extLst>
      <p:ext uri="{BB962C8B-B14F-4D97-AF65-F5344CB8AC3E}">
        <p14:creationId xmlns:p14="http://schemas.microsoft.com/office/powerpoint/2010/main" val="2845168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cBhvr>
                                        <p:cTn id="11" dur="500" fill="hold"/>
                                        <p:tgtEl>
                                          <p:spTgt spid="3074"/>
                                        </p:tgtEl>
                                        <p:attrNameLst>
                                          <p:attrName>ppt_w</p:attrName>
                                        </p:attrNameLst>
                                      </p:cBhvr>
                                      <p:tavLst>
                                        <p:tav tm="0">
                                          <p:val>
                                            <p:fltVal val="0"/>
                                          </p:val>
                                        </p:tav>
                                        <p:tav tm="100000">
                                          <p:val>
                                            <p:strVal val="#ppt_w"/>
                                          </p:val>
                                        </p:tav>
                                      </p:tavLst>
                                    </p:anim>
                                    <p:anim calcmode="lin" valueType="num">
                                      <p:cBhvr>
                                        <p:cTn id="12" dur="500" fill="hold"/>
                                        <p:tgtEl>
                                          <p:spTgt spid="3074"/>
                                        </p:tgtEl>
                                        <p:attrNameLst>
                                          <p:attrName>ppt_h</p:attrName>
                                        </p:attrNameLst>
                                      </p:cBhvr>
                                      <p:tavLst>
                                        <p:tav tm="0">
                                          <p:val>
                                            <p:fltVal val="0"/>
                                          </p:val>
                                        </p:tav>
                                        <p:tav tm="100000">
                                          <p:val>
                                            <p:strVal val="#ppt_h"/>
                                          </p:val>
                                        </p:tav>
                                      </p:tavLst>
                                    </p:anim>
                                    <p:animEffect transition="in" filter="fade">
                                      <p:cBhvr>
                                        <p:cTn id="13" dur="500"/>
                                        <p:tgtEl>
                                          <p:spTgt spid="3074"/>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wipe(left)">
                                      <p:cBhvr>
                                        <p:cTn id="1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143000"/>
          </a:xfrm>
        </p:spPr>
        <p:txBody>
          <a:bodyPr/>
          <a:lstStyle/>
          <a:p>
            <a:r>
              <a:rPr lang="en-GB" b="1" dirty="0"/>
              <a:t>Round 5 – Using and Applying</a:t>
            </a:r>
          </a:p>
        </p:txBody>
      </p:sp>
      <p:sp>
        <p:nvSpPr>
          <p:cNvPr id="3" name="Content Placeholder 2"/>
          <p:cNvSpPr>
            <a:spLocks noGrp="1"/>
          </p:cNvSpPr>
          <p:nvPr>
            <p:ph idx="1"/>
          </p:nvPr>
        </p:nvSpPr>
        <p:spPr>
          <a:xfrm>
            <a:off x="457200" y="908720"/>
            <a:ext cx="8229600" cy="5760640"/>
          </a:xfrm>
        </p:spPr>
        <p:txBody>
          <a:bodyPr>
            <a:normAutofit fontScale="92500"/>
          </a:bodyPr>
          <a:lstStyle/>
          <a:p>
            <a:pPr marL="514350" indent="-514350">
              <a:buFont typeface="+mj-lt"/>
              <a:buAutoNum type="arabicPeriod" startAt="4"/>
            </a:pPr>
            <a:r>
              <a:rPr lang="en-GB" dirty="0"/>
              <a:t>A ruined tower is fenced off for safety reasons. To find the height of the tower Rashid stands at a point </a:t>
            </a:r>
            <a:r>
              <a:rPr lang="en-GB" i="1" dirty="0"/>
              <a:t>A</a:t>
            </a:r>
            <a:r>
              <a:rPr lang="en-GB" dirty="0"/>
              <a:t> and measures the angle of elevation as 18°. He then walks 20 metres directly towards the base of the tower to point </a:t>
            </a:r>
            <a:r>
              <a:rPr lang="en-GB" i="1" dirty="0"/>
              <a:t>B</a:t>
            </a:r>
            <a:r>
              <a:rPr lang="en-GB" dirty="0"/>
              <a:t> where the angle of elevation is 31°.</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r>
              <a:rPr lang="en-GB" dirty="0"/>
              <a:t>Calculate the height, </a:t>
            </a:r>
            <a:r>
              <a:rPr lang="en-GB" i="1" dirty="0"/>
              <a:t>h</a:t>
            </a:r>
            <a:r>
              <a:rPr lang="en-GB" dirty="0"/>
              <a:t>, of the tower.</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3356992"/>
            <a:ext cx="5184576" cy="2494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5-Point Star 4"/>
          <p:cNvSpPr/>
          <p:nvPr/>
        </p:nvSpPr>
        <p:spPr>
          <a:xfrm>
            <a:off x="7956376" y="5733256"/>
            <a:ext cx="1008112" cy="936104"/>
          </a:xfrm>
          <a:prstGeom prst="star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spTree>
    <p:extLst>
      <p:ext uri="{BB962C8B-B14F-4D97-AF65-F5344CB8AC3E}">
        <p14:creationId xmlns:p14="http://schemas.microsoft.com/office/powerpoint/2010/main" val="1848597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098"/>
                                        </p:tgtEl>
                                        <p:attrNameLst>
                                          <p:attrName>style.visibility</p:attrName>
                                        </p:attrNameLst>
                                      </p:cBhvr>
                                      <p:to>
                                        <p:strVal val="visible"/>
                                      </p:to>
                                    </p:set>
                                    <p:anim calcmode="lin" valueType="num">
                                      <p:cBhvr>
                                        <p:cTn id="11" dur="500" fill="hold"/>
                                        <p:tgtEl>
                                          <p:spTgt spid="4098"/>
                                        </p:tgtEl>
                                        <p:attrNameLst>
                                          <p:attrName>ppt_w</p:attrName>
                                        </p:attrNameLst>
                                      </p:cBhvr>
                                      <p:tavLst>
                                        <p:tav tm="0">
                                          <p:val>
                                            <p:fltVal val="0"/>
                                          </p:val>
                                        </p:tav>
                                        <p:tav tm="100000">
                                          <p:val>
                                            <p:strVal val="#ppt_w"/>
                                          </p:val>
                                        </p:tav>
                                      </p:tavLst>
                                    </p:anim>
                                    <p:anim calcmode="lin" valueType="num">
                                      <p:cBhvr>
                                        <p:cTn id="12" dur="500" fill="hold"/>
                                        <p:tgtEl>
                                          <p:spTgt spid="4098"/>
                                        </p:tgtEl>
                                        <p:attrNameLst>
                                          <p:attrName>ppt_h</p:attrName>
                                        </p:attrNameLst>
                                      </p:cBhvr>
                                      <p:tavLst>
                                        <p:tav tm="0">
                                          <p:val>
                                            <p:fltVal val="0"/>
                                          </p:val>
                                        </p:tav>
                                        <p:tav tm="100000">
                                          <p:val>
                                            <p:strVal val="#ppt_h"/>
                                          </p:val>
                                        </p:tav>
                                      </p:tavLst>
                                    </p:anim>
                                    <p:animEffect transition="in" filter="fade">
                                      <p:cBhvr>
                                        <p:cTn id="13" dur="500"/>
                                        <p:tgtEl>
                                          <p:spTgt spid="4098"/>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wipe(left)">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143000"/>
          </a:xfrm>
        </p:spPr>
        <p:txBody>
          <a:bodyPr/>
          <a:lstStyle/>
          <a:p>
            <a:r>
              <a:rPr lang="en-GB" b="1" dirty="0"/>
              <a:t>Round 5 – Using and Applying</a:t>
            </a:r>
          </a:p>
        </p:txBody>
      </p:sp>
      <p:sp>
        <p:nvSpPr>
          <p:cNvPr id="3" name="Content Placeholder 2"/>
          <p:cNvSpPr>
            <a:spLocks noGrp="1"/>
          </p:cNvSpPr>
          <p:nvPr>
            <p:ph idx="1"/>
          </p:nvPr>
        </p:nvSpPr>
        <p:spPr>
          <a:xfrm>
            <a:off x="457200" y="1110754"/>
            <a:ext cx="8229600" cy="5630614"/>
          </a:xfrm>
        </p:spPr>
        <p:txBody>
          <a:bodyPr>
            <a:normAutofit fontScale="92500" lnSpcReduction="10000"/>
          </a:bodyPr>
          <a:lstStyle/>
          <a:p>
            <a:pPr marL="514350" indent="-514350">
              <a:buFont typeface="+mj-lt"/>
              <a:buAutoNum type="arabicPeriod" startAt="5"/>
            </a:pPr>
            <a:r>
              <a:rPr lang="en-GB" dirty="0"/>
              <a:t>Ingrid has 12 picture cards.</a:t>
            </a:r>
            <a:br>
              <a:rPr lang="en-GB" dirty="0"/>
            </a:br>
            <a:r>
              <a:rPr lang="en-GB" dirty="0"/>
              <a:t>There are 2 apples, 3 pears and 7 bananas. </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r>
              <a:rPr lang="en-GB" dirty="0"/>
              <a:t>Ingrid chooses 2 cards at random. Calculate the probability that both cards are the same.</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2132856"/>
            <a:ext cx="7266420"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5-Point Star 4"/>
          <p:cNvSpPr/>
          <p:nvPr/>
        </p:nvSpPr>
        <p:spPr>
          <a:xfrm>
            <a:off x="7956376" y="5733256"/>
            <a:ext cx="1008112" cy="936104"/>
          </a:xfrm>
          <a:prstGeom prst="star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spTree>
    <p:extLst>
      <p:ext uri="{BB962C8B-B14F-4D97-AF65-F5344CB8AC3E}">
        <p14:creationId xmlns:p14="http://schemas.microsoft.com/office/powerpoint/2010/main" val="108605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122"/>
                                        </p:tgtEl>
                                        <p:attrNameLst>
                                          <p:attrName>style.visibility</p:attrName>
                                        </p:attrNameLst>
                                      </p:cBhvr>
                                      <p:to>
                                        <p:strVal val="visible"/>
                                      </p:to>
                                    </p:set>
                                    <p:anim calcmode="lin" valueType="num">
                                      <p:cBhvr>
                                        <p:cTn id="11" dur="500" fill="hold"/>
                                        <p:tgtEl>
                                          <p:spTgt spid="5122"/>
                                        </p:tgtEl>
                                        <p:attrNameLst>
                                          <p:attrName>ppt_w</p:attrName>
                                        </p:attrNameLst>
                                      </p:cBhvr>
                                      <p:tavLst>
                                        <p:tav tm="0">
                                          <p:val>
                                            <p:fltVal val="0"/>
                                          </p:val>
                                        </p:tav>
                                        <p:tav tm="100000">
                                          <p:val>
                                            <p:strVal val="#ppt_w"/>
                                          </p:val>
                                        </p:tav>
                                      </p:tavLst>
                                    </p:anim>
                                    <p:anim calcmode="lin" valueType="num">
                                      <p:cBhvr>
                                        <p:cTn id="12" dur="500" fill="hold"/>
                                        <p:tgtEl>
                                          <p:spTgt spid="5122"/>
                                        </p:tgtEl>
                                        <p:attrNameLst>
                                          <p:attrName>ppt_h</p:attrName>
                                        </p:attrNameLst>
                                      </p:cBhvr>
                                      <p:tavLst>
                                        <p:tav tm="0">
                                          <p:val>
                                            <p:fltVal val="0"/>
                                          </p:val>
                                        </p:tav>
                                        <p:tav tm="100000">
                                          <p:val>
                                            <p:strVal val="#ppt_h"/>
                                          </p:val>
                                        </p:tav>
                                      </p:tavLst>
                                    </p:anim>
                                    <p:animEffect transition="in" filter="fade">
                                      <p:cBhvr>
                                        <p:cTn id="13" dur="500"/>
                                        <p:tgtEl>
                                          <p:spTgt spid="5122"/>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animEffect transition="in" filter="wipe(left)">
                                      <p:cBhvr>
                                        <p:cTn id="1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lstStyle/>
          <a:p>
            <a:r>
              <a:rPr lang="en-GB" b="1" dirty="0"/>
              <a:t>Answers – Using and Applying</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124744"/>
                <a:ext cx="8229600" cy="5544616"/>
              </a:xfrm>
            </p:spPr>
            <p:txBody>
              <a:bodyPr>
                <a:normAutofit fontScale="92500" lnSpcReduction="10000"/>
              </a:bodyPr>
              <a:lstStyle/>
              <a:p>
                <a:pPr marL="514350" indent="-514350">
                  <a:buFont typeface="+mj-lt"/>
                  <a:buAutoNum type="arabicPeriod"/>
                </a:pPr>
                <a:r>
                  <a:rPr lang="en-GB" dirty="0"/>
                  <a:t>130.5ml and 174.5ml (</a:t>
                </a:r>
                <a:r>
                  <a:rPr lang="en-GB" dirty="0">
                    <a:solidFill>
                      <a:srgbClr val="FF0000"/>
                    </a:solidFill>
                  </a:rPr>
                  <a:t>1 mark</a:t>
                </a:r>
                <a:r>
                  <a:rPr lang="en-GB" dirty="0"/>
                  <a:t>); 2 × 21.5ml (</a:t>
                </a:r>
                <a:r>
                  <a:rPr lang="en-GB" dirty="0">
                    <a:solidFill>
                      <a:srgbClr val="FF0000"/>
                    </a:solidFill>
                  </a:rPr>
                  <a:t>1 mark</a:t>
                </a:r>
                <a:r>
                  <a:rPr lang="en-GB" dirty="0"/>
                  <a:t>); No (</a:t>
                </a:r>
                <a:r>
                  <a:rPr lang="en-GB" dirty="0">
                    <a:solidFill>
                      <a:srgbClr val="FF0000"/>
                    </a:solidFill>
                  </a:rPr>
                  <a:t>1 mark</a:t>
                </a:r>
                <a:r>
                  <a:rPr lang="en-GB" dirty="0"/>
                  <a:t>)</a:t>
                </a:r>
              </a:p>
              <a:p>
                <a:pPr marL="514350" indent="-514350">
                  <a:buFont typeface="+mj-lt"/>
                  <a:buAutoNum type="arabicPeriod"/>
                </a:pPr>
                <a14:m>
                  <m:oMath xmlns:m="http://schemas.openxmlformats.org/officeDocument/2006/math">
                    <m:r>
                      <a:rPr lang="en-GB" b="0" i="0" smtClean="0">
                        <a:latin typeface="Cambria Math"/>
                      </a:rPr>
                      <m:t> </m:t>
                    </m:r>
                    <m:r>
                      <a:rPr lang="en-GB" b="0" i="1" smtClean="0">
                        <a:latin typeface="Cambria Math"/>
                      </a:rPr>
                      <m:t>9.6+1.3(</m:t>
                    </m:r>
                    <m:r>
                      <a:rPr lang="en-GB" b="0" i="1" smtClean="0">
                        <a:latin typeface="Cambria Math"/>
                      </a:rPr>
                      <m:t>𝑥</m:t>
                    </m:r>
                    <m:r>
                      <a:rPr lang="en-GB" b="0" i="1" smtClean="0">
                        <a:latin typeface="Cambria Math"/>
                      </a:rPr>
                      <m:t>−5)</m:t>
                    </m:r>
                  </m:oMath>
                </a14:m>
                <a:r>
                  <a:rPr lang="en-GB" dirty="0"/>
                  <a:t> (</a:t>
                </a:r>
                <a:r>
                  <a:rPr lang="en-GB" dirty="0">
                    <a:solidFill>
                      <a:srgbClr val="FF0000"/>
                    </a:solidFill>
                  </a:rPr>
                  <a:t>1 mark</a:t>
                </a:r>
                <a:r>
                  <a:rPr lang="en-GB" dirty="0"/>
                  <a:t>); </a:t>
                </a:r>
                <a14:m>
                  <m:oMath xmlns:m="http://schemas.openxmlformats.org/officeDocument/2006/math">
                    <m:r>
                      <a:rPr lang="en-GB" b="0" i="1" smtClean="0">
                        <a:latin typeface="Cambria Math"/>
                      </a:rPr>
                      <m:t>1.5</m:t>
                    </m:r>
                    <m:r>
                      <a:rPr lang="en-GB" b="0" i="1" smtClean="0">
                        <a:latin typeface="Cambria Math"/>
                      </a:rPr>
                      <m:t>𝑥</m:t>
                    </m:r>
                  </m:oMath>
                </a14:m>
                <a:r>
                  <a:rPr lang="en-GB" dirty="0"/>
                  <a:t> (</a:t>
                </a:r>
                <a:r>
                  <a:rPr lang="en-GB" dirty="0">
                    <a:solidFill>
                      <a:srgbClr val="FF0000"/>
                    </a:solidFill>
                  </a:rPr>
                  <a:t>1 mark</a:t>
                </a:r>
                <a:r>
                  <a:rPr lang="en-GB" dirty="0"/>
                  <a:t>); 15.5 (</a:t>
                </a:r>
                <a:r>
                  <a:rPr lang="en-GB" dirty="0">
                    <a:solidFill>
                      <a:srgbClr val="FF0000"/>
                    </a:solidFill>
                  </a:rPr>
                  <a:t>1 mark</a:t>
                </a:r>
                <a:r>
                  <a:rPr lang="en-GB" dirty="0"/>
                  <a:t>)</a:t>
                </a:r>
              </a:p>
              <a:p>
                <a:pPr marL="514350" indent="-514350">
                  <a:buFont typeface="+mj-lt"/>
                  <a:buAutoNum type="arabicPeriod"/>
                </a:pPr>
                <a:r>
                  <a:rPr lang="en-GB" dirty="0"/>
                  <a:t>8000cm³ (</a:t>
                </a:r>
                <a:r>
                  <a:rPr lang="en-GB" dirty="0">
                    <a:solidFill>
                      <a:srgbClr val="FF0000"/>
                    </a:solidFill>
                  </a:rPr>
                  <a:t>1 mark</a:t>
                </a:r>
                <a:r>
                  <a:rPr lang="en-GB" dirty="0"/>
                  <a:t>); 2000cm³ and 502.7cm³ (</a:t>
                </a:r>
                <a:r>
                  <a:rPr lang="en-GB" dirty="0">
                    <a:solidFill>
                      <a:srgbClr val="FF0000"/>
                    </a:solidFill>
                  </a:rPr>
                  <a:t>1 mark</a:t>
                </a:r>
                <a:r>
                  <a:rPr lang="en-GB" dirty="0"/>
                  <a:t>); 5497.3cm³ (</a:t>
                </a:r>
                <a:r>
                  <a:rPr lang="en-GB" dirty="0">
                    <a:solidFill>
                      <a:srgbClr val="FF0000"/>
                    </a:solidFill>
                  </a:rPr>
                  <a:t>1 mark</a:t>
                </a:r>
                <a:r>
                  <a:rPr lang="en-GB" dirty="0"/>
                  <a:t>)</a:t>
                </a:r>
              </a:p>
              <a:p>
                <a:pPr marL="514350" indent="-514350">
                  <a:buFont typeface="+mj-lt"/>
                  <a:buAutoNum type="arabicPeriod"/>
                </a:pPr>
                <a:r>
                  <a:rPr lang="en-GB" dirty="0"/>
                  <a:t> </a:t>
                </a:r>
                <a14:m>
                  <m:oMath xmlns:m="http://schemas.openxmlformats.org/officeDocument/2006/math">
                    <m:f>
                      <m:fPr>
                        <m:ctrlPr>
                          <a:rPr lang="en-GB" i="1" smtClean="0">
                            <a:latin typeface="Cambria Math" panose="02040503050406030204" pitchFamily="18" charset="0"/>
                          </a:rPr>
                        </m:ctrlPr>
                      </m:fPr>
                      <m:num>
                        <m:r>
                          <a:rPr lang="en-GB" b="0" i="1" smtClean="0">
                            <a:latin typeface="Cambria Math"/>
                          </a:rPr>
                          <m:t>𝐵𝑇</m:t>
                        </m:r>
                      </m:num>
                      <m:den>
                        <m:func>
                          <m:funcPr>
                            <m:ctrlPr>
                              <a:rPr lang="en-GB" i="1" smtClean="0">
                                <a:latin typeface="Cambria Math" panose="02040503050406030204" pitchFamily="18" charset="0"/>
                              </a:rPr>
                            </m:ctrlPr>
                          </m:funcPr>
                          <m:fName>
                            <m:r>
                              <m:rPr>
                                <m:sty m:val="p"/>
                              </m:rPr>
                              <a:rPr lang="en-GB" i="0" smtClean="0">
                                <a:latin typeface="Cambria Math"/>
                              </a:rPr>
                              <m:t>sin</m:t>
                            </m:r>
                          </m:fName>
                          <m:e>
                            <m:r>
                              <a:rPr lang="en-GB" b="0" i="1" smtClean="0">
                                <a:latin typeface="Cambria Math"/>
                              </a:rPr>
                              <m:t>18</m:t>
                            </m:r>
                          </m:e>
                        </m:func>
                      </m:den>
                    </m:f>
                    <m:r>
                      <a:rPr lang="en-GB" b="0" i="1" smtClean="0">
                        <a:latin typeface="Cambria Math"/>
                      </a:rPr>
                      <m:t>=</m:t>
                    </m:r>
                    <m:f>
                      <m:fPr>
                        <m:ctrlPr>
                          <a:rPr lang="en-GB" b="0" i="1" smtClean="0">
                            <a:latin typeface="Cambria Math" panose="02040503050406030204" pitchFamily="18" charset="0"/>
                          </a:rPr>
                        </m:ctrlPr>
                      </m:fPr>
                      <m:num>
                        <m:r>
                          <a:rPr lang="en-GB" b="0" i="1" smtClean="0">
                            <a:latin typeface="Cambria Math"/>
                          </a:rPr>
                          <m:t>20</m:t>
                        </m:r>
                      </m:num>
                      <m:den>
                        <m:func>
                          <m:funcPr>
                            <m:ctrlPr>
                              <a:rPr lang="en-GB" b="0" i="1" smtClean="0">
                                <a:latin typeface="Cambria Math" panose="02040503050406030204" pitchFamily="18" charset="0"/>
                              </a:rPr>
                            </m:ctrlPr>
                          </m:funcPr>
                          <m:fName>
                            <m:r>
                              <m:rPr>
                                <m:sty m:val="p"/>
                              </m:rPr>
                              <a:rPr lang="en-GB" b="0" i="0" smtClean="0">
                                <a:latin typeface="Cambria Math"/>
                              </a:rPr>
                              <m:t>sin</m:t>
                            </m:r>
                          </m:fName>
                          <m:e>
                            <m:r>
                              <a:rPr lang="en-GB" b="0" i="1" smtClean="0">
                                <a:latin typeface="Cambria Math"/>
                              </a:rPr>
                              <m:t>13</m:t>
                            </m:r>
                          </m:e>
                        </m:func>
                      </m:den>
                    </m:f>
                  </m:oMath>
                </a14:m>
                <a:r>
                  <a:rPr lang="en-GB" dirty="0"/>
                  <a:t> (</a:t>
                </a:r>
                <a:r>
                  <a:rPr lang="en-GB" dirty="0">
                    <a:solidFill>
                      <a:srgbClr val="FF0000"/>
                    </a:solidFill>
                  </a:rPr>
                  <a:t>1 mark</a:t>
                </a:r>
                <a:r>
                  <a:rPr lang="en-GB" dirty="0"/>
                  <a:t>); </a:t>
                </a:r>
                <a14:m>
                  <m:oMath xmlns:m="http://schemas.openxmlformats.org/officeDocument/2006/math">
                    <m:r>
                      <a:rPr lang="en-GB" b="0" i="1" smtClean="0">
                        <a:latin typeface="Cambria Math"/>
                      </a:rPr>
                      <m:t>27.47</m:t>
                    </m:r>
                    <m:func>
                      <m:funcPr>
                        <m:ctrlPr>
                          <a:rPr lang="en-GB" b="0" i="1" smtClean="0">
                            <a:latin typeface="Cambria Math" panose="02040503050406030204" pitchFamily="18" charset="0"/>
                          </a:rPr>
                        </m:ctrlPr>
                      </m:funcPr>
                      <m:fName>
                        <m:r>
                          <m:rPr>
                            <m:sty m:val="p"/>
                          </m:rPr>
                          <a:rPr lang="en-GB" b="0" i="0" smtClean="0">
                            <a:latin typeface="Cambria Math"/>
                          </a:rPr>
                          <m:t>sin</m:t>
                        </m:r>
                      </m:fName>
                      <m:e>
                        <m:r>
                          <a:rPr lang="en-GB" b="0" i="1" smtClean="0">
                            <a:latin typeface="Cambria Math"/>
                          </a:rPr>
                          <m:t>31</m:t>
                        </m:r>
                        <m:r>
                          <a:rPr lang="en-GB" b="0" i="1" smtClean="0">
                            <a:latin typeface="Cambria Math"/>
                            <a:ea typeface="Cambria Math"/>
                          </a:rPr>
                          <m:t>°</m:t>
                        </m:r>
                      </m:e>
                    </m:func>
                  </m:oMath>
                </a14:m>
                <a:r>
                  <a:rPr lang="en-GB" dirty="0"/>
                  <a:t> (</a:t>
                </a:r>
                <a:r>
                  <a:rPr lang="en-GB" dirty="0">
                    <a:solidFill>
                      <a:srgbClr val="FF0000"/>
                    </a:solidFill>
                  </a:rPr>
                  <a:t>1 mark</a:t>
                </a:r>
                <a:r>
                  <a:rPr lang="en-GB" dirty="0"/>
                  <a:t>); 14.2m (</a:t>
                </a:r>
                <a:r>
                  <a:rPr lang="en-GB" dirty="0">
                    <a:solidFill>
                      <a:srgbClr val="FF0000"/>
                    </a:solidFill>
                  </a:rPr>
                  <a:t>1 mark</a:t>
                </a:r>
                <a:r>
                  <a:rPr lang="en-GB" dirty="0"/>
                  <a:t>)</a:t>
                </a:r>
              </a:p>
              <a:p>
                <a:pPr marL="514350" indent="-514350">
                  <a:buFont typeface="+mj-lt"/>
                  <a:buAutoNum type="arabicPeriod"/>
                </a:pPr>
                <a:r>
                  <a:rPr lang="en-GB" dirty="0"/>
                  <a:t>Correct fractions over 12 and 11 (</a:t>
                </a:r>
                <a:r>
                  <a:rPr lang="en-GB" dirty="0">
                    <a:solidFill>
                      <a:srgbClr val="FF0000"/>
                    </a:solidFill>
                  </a:rPr>
                  <a:t>1 mark</a:t>
                </a:r>
                <a:r>
                  <a:rPr lang="en-GB" dirty="0"/>
                  <a:t>); </a:t>
                </a:r>
                <a14:m>
                  <m:oMath xmlns:m="http://schemas.openxmlformats.org/officeDocument/2006/math">
                    <m:f>
                      <m:fPr>
                        <m:ctrlPr>
                          <a:rPr lang="en-GB" i="1" smtClean="0">
                            <a:latin typeface="Cambria Math" panose="02040503050406030204" pitchFamily="18" charset="0"/>
                          </a:rPr>
                        </m:ctrlPr>
                      </m:fPr>
                      <m:num>
                        <m:r>
                          <a:rPr lang="en-GB" b="0" i="1" smtClean="0">
                            <a:latin typeface="Cambria Math"/>
                          </a:rPr>
                          <m:t>2</m:t>
                        </m:r>
                      </m:num>
                      <m:den>
                        <m:r>
                          <a:rPr lang="en-GB" b="0" i="1" smtClean="0">
                            <a:latin typeface="Cambria Math"/>
                          </a:rPr>
                          <m:t>132</m:t>
                        </m:r>
                      </m:den>
                    </m:f>
                  </m:oMath>
                </a14:m>
                <a:r>
                  <a:rPr lang="en-GB" dirty="0"/>
                  <a:t>, </a:t>
                </a:r>
                <a14:m>
                  <m:oMath xmlns:m="http://schemas.openxmlformats.org/officeDocument/2006/math">
                    <m:f>
                      <m:fPr>
                        <m:ctrlPr>
                          <a:rPr lang="en-GB" i="1" dirty="0" smtClean="0">
                            <a:latin typeface="Cambria Math" panose="02040503050406030204" pitchFamily="18" charset="0"/>
                          </a:rPr>
                        </m:ctrlPr>
                      </m:fPr>
                      <m:num>
                        <m:r>
                          <a:rPr lang="en-GB" b="0" i="1" dirty="0" smtClean="0">
                            <a:latin typeface="Cambria Math"/>
                          </a:rPr>
                          <m:t>6</m:t>
                        </m:r>
                      </m:num>
                      <m:den>
                        <m:r>
                          <a:rPr lang="en-GB" b="0" i="1" dirty="0" smtClean="0">
                            <a:latin typeface="Cambria Math"/>
                          </a:rPr>
                          <m:t>132</m:t>
                        </m:r>
                      </m:den>
                    </m:f>
                  </m:oMath>
                </a14:m>
                <a:r>
                  <a:rPr lang="en-GB" dirty="0"/>
                  <a:t> and </a:t>
                </a:r>
                <a14:m>
                  <m:oMath xmlns:m="http://schemas.openxmlformats.org/officeDocument/2006/math">
                    <m:f>
                      <m:fPr>
                        <m:ctrlPr>
                          <a:rPr lang="en-GB" i="1" smtClean="0">
                            <a:latin typeface="Cambria Math" panose="02040503050406030204" pitchFamily="18" charset="0"/>
                          </a:rPr>
                        </m:ctrlPr>
                      </m:fPr>
                      <m:num>
                        <m:r>
                          <a:rPr lang="en-GB" b="0" i="1" smtClean="0">
                            <a:latin typeface="Cambria Math"/>
                          </a:rPr>
                          <m:t>42</m:t>
                        </m:r>
                      </m:num>
                      <m:den>
                        <m:r>
                          <a:rPr lang="en-GB" b="0" i="1" smtClean="0">
                            <a:latin typeface="Cambria Math"/>
                          </a:rPr>
                          <m:t>132</m:t>
                        </m:r>
                      </m:den>
                    </m:f>
                  </m:oMath>
                </a14:m>
                <a:r>
                  <a:rPr lang="en-GB" dirty="0"/>
                  <a:t> (</a:t>
                </a:r>
                <a:r>
                  <a:rPr lang="en-GB" dirty="0">
                    <a:solidFill>
                      <a:srgbClr val="FF0000"/>
                    </a:solidFill>
                  </a:rPr>
                  <a:t>1 mark</a:t>
                </a:r>
                <a:r>
                  <a:rPr lang="en-GB" dirty="0"/>
                  <a:t>); </a:t>
                </a:r>
                <a14:m>
                  <m:oMath xmlns:m="http://schemas.openxmlformats.org/officeDocument/2006/math">
                    <m:f>
                      <m:fPr>
                        <m:ctrlPr>
                          <a:rPr lang="en-GB" i="1" smtClean="0">
                            <a:latin typeface="Cambria Math" panose="02040503050406030204" pitchFamily="18" charset="0"/>
                          </a:rPr>
                        </m:ctrlPr>
                      </m:fPr>
                      <m:num>
                        <m:r>
                          <a:rPr lang="en-GB" b="0" i="1" smtClean="0">
                            <a:latin typeface="Cambria Math"/>
                          </a:rPr>
                          <m:t>50</m:t>
                        </m:r>
                      </m:num>
                      <m:den>
                        <m:r>
                          <a:rPr lang="en-GB" b="0" i="1" smtClean="0">
                            <a:latin typeface="Cambria Math"/>
                          </a:rPr>
                          <m:t>132</m:t>
                        </m:r>
                      </m:den>
                    </m:f>
                  </m:oMath>
                </a14:m>
                <a:r>
                  <a:rPr lang="en-GB" dirty="0"/>
                  <a:t> or equivalent (</a:t>
                </a:r>
                <a:r>
                  <a:rPr lang="en-GB" dirty="0">
                    <a:solidFill>
                      <a:srgbClr val="FF0000"/>
                    </a:solidFill>
                  </a:rPr>
                  <a:t>1 mark</a:t>
                </a:r>
                <a:r>
                  <a:rPr lang="en-GB" dirty="0"/>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124744"/>
                <a:ext cx="8229600" cy="5544616"/>
              </a:xfrm>
              <a:blipFill rotWithShape="1">
                <a:blip r:embed="rId2"/>
                <a:stretch>
                  <a:fillRect l="-1704" t="-2310" r="-148"/>
                </a:stretch>
              </a:blipFill>
            </p:spPr>
            <p:txBody>
              <a:bodyPr/>
              <a:lstStyle/>
              <a:p>
                <a:r>
                  <a:rPr lang="en-GB">
                    <a:noFill/>
                  </a:rPr>
                  <a:t> </a:t>
                </a:r>
              </a:p>
            </p:txBody>
          </p:sp>
        </mc:Fallback>
      </mc:AlternateContent>
      <p:sp>
        <p:nvSpPr>
          <p:cNvPr id="4" name="5-Point Star 3"/>
          <p:cNvSpPr/>
          <p:nvPr/>
        </p:nvSpPr>
        <p:spPr>
          <a:xfrm>
            <a:off x="8100392" y="5805264"/>
            <a:ext cx="1008112" cy="936104"/>
          </a:xfrm>
          <a:prstGeom prst="star5">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spTree>
    <p:extLst>
      <p:ext uri="{BB962C8B-B14F-4D97-AF65-F5344CB8AC3E}">
        <p14:creationId xmlns:p14="http://schemas.microsoft.com/office/powerpoint/2010/main" val="217899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52873"/>
            <a:ext cx="7772400" cy="1470025"/>
          </a:xfrm>
        </p:spPr>
        <p:txBody>
          <a:bodyPr/>
          <a:lstStyle/>
          <a:p>
            <a:r>
              <a:rPr lang="en-GB" b="1" dirty="0"/>
              <a:t>Welcome to the C to E Quiz</a:t>
            </a:r>
          </a:p>
        </p:txBody>
      </p:sp>
      <p:sp>
        <p:nvSpPr>
          <p:cNvPr id="3" name="Subtitle 2"/>
          <p:cNvSpPr>
            <a:spLocks noGrp="1"/>
          </p:cNvSpPr>
          <p:nvPr>
            <p:ph type="subTitle" idx="1"/>
          </p:nvPr>
        </p:nvSpPr>
        <p:spPr>
          <a:xfrm>
            <a:off x="1371600" y="3908648"/>
            <a:ext cx="6400800" cy="1752600"/>
          </a:xfrm>
        </p:spPr>
        <p:txBody>
          <a:bodyPr>
            <a:normAutofit fontScale="92500" lnSpcReduction="20000"/>
          </a:bodyPr>
          <a:lstStyle/>
          <a:p>
            <a:r>
              <a:rPr lang="en-GB" i="1" dirty="0">
                <a:solidFill>
                  <a:schemeClr val="tx1"/>
                </a:solidFill>
              </a:rPr>
              <a:t>Strap yourself in and enjoy!</a:t>
            </a:r>
          </a:p>
          <a:p>
            <a:endParaRPr lang="en-GB" i="1" dirty="0">
              <a:solidFill>
                <a:schemeClr val="tx1"/>
              </a:solidFill>
            </a:endParaRPr>
          </a:p>
          <a:p>
            <a:r>
              <a:rPr lang="en-GB" i="1" dirty="0">
                <a:solidFill>
                  <a:schemeClr val="tx1"/>
                </a:solidFill>
              </a:rPr>
              <a:t>Try to come up with an amusing, but clean, team name!</a:t>
            </a:r>
          </a:p>
        </p:txBody>
      </p:sp>
      <p:sp>
        <p:nvSpPr>
          <p:cNvPr id="4" name="5-Point Star 3"/>
          <p:cNvSpPr/>
          <p:nvPr/>
        </p:nvSpPr>
        <p:spPr>
          <a:xfrm>
            <a:off x="3275856" y="116632"/>
            <a:ext cx="2304256" cy="2160240"/>
          </a:xfrm>
          <a:prstGeom prst="star5">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b="1" dirty="0">
                <a:solidFill>
                  <a:schemeClr val="tx1"/>
                </a:solidFill>
              </a:rPr>
              <a:t>Foundation</a:t>
            </a:r>
            <a:r>
              <a:rPr lang="en-GB" sz="1600" b="1" dirty="0">
                <a:solidFill>
                  <a:schemeClr val="tx1"/>
                </a:solidFill>
              </a:rPr>
              <a:t> C to E</a:t>
            </a:r>
          </a:p>
        </p:txBody>
      </p:sp>
    </p:spTree>
    <p:extLst>
      <p:ext uri="{BB962C8B-B14F-4D97-AF65-F5344CB8AC3E}">
        <p14:creationId xmlns:p14="http://schemas.microsoft.com/office/powerpoint/2010/main" val="3170313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1000"/>
                            </p:stCondLst>
                            <p:childTnLst>
                              <p:par>
                                <p:cTn id="9" presetID="22" presetClass="entr" presetSubtype="8" fill="hold" grpId="0" nodeType="afterEffect">
                                  <p:stCondLst>
                                    <p:cond delay="50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wipe(left)">
                                      <p:cBhvr>
                                        <p:cTn id="1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Round 1 – Number (non-calculator)</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340768"/>
                <a:ext cx="8229600" cy="5112568"/>
              </a:xfrm>
            </p:spPr>
            <p:txBody>
              <a:bodyPr>
                <a:normAutofit lnSpcReduction="10000"/>
              </a:bodyPr>
              <a:lstStyle/>
              <a:p>
                <a:pPr marL="514350" indent="-514350">
                  <a:buFont typeface="+mj-lt"/>
                  <a:buAutoNum type="arabicPeriod"/>
                </a:pPr>
                <a:r>
                  <a:rPr lang="en-GB" dirty="0"/>
                  <a:t>What is the HCF (Highest Common Factor) of 36 and 48?</a:t>
                </a:r>
              </a:p>
              <a:p>
                <a:pPr marL="514350" indent="-514350">
                  <a:buFont typeface="+mj-lt"/>
                  <a:buAutoNum type="arabicPeriod"/>
                </a:pPr>
                <a:r>
                  <a:rPr lang="en-GB" dirty="0"/>
                  <a:t>Tickets to a play cost £6.50 each. How much would 8 tickets cost?</a:t>
                </a:r>
              </a:p>
              <a:p>
                <a:pPr marL="514350" indent="-514350">
                  <a:buFont typeface="+mj-lt"/>
                  <a:buAutoNum type="arabicPeriod"/>
                </a:pPr>
                <a:r>
                  <a:rPr lang="en-GB" dirty="0"/>
                  <a:t>Calculate </a:t>
                </a:r>
                <a14:m>
                  <m:oMath xmlns:m="http://schemas.openxmlformats.org/officeDocument/2006/math">
                    <m:f>
                      <m:fPr>
                        <m:ctrlPr>
                          <a:rPr lang="en-GB" i="1" smtClean="0">
                            <a:latin typeface="Cambria Math" panose="02040503050406030204" pitchFamily="18" charset="0"/>
                          </a:rPr>
                        </m:ctrlPr>
                      </m:fPr>
                      <m:num>
                        <m:r>
                          <a:rPr lang="en-GB" b="0" i="1" smtClean="0">
                            <a:latin typeface="Cambria Math"/>
                          </a:rPr>
                          <m:t>2</m:t>
                        </m:r>
                      </m:num>
                      <m:den>
                        <m:r>
                          <a:rPr lang="en-GB" b="0" i="1" smtClean="0">
                            <a:latin typeface="Cambria Math"/>
                          </a:rPr>
                          <m:t>5</m:t>
                        </m:r>
                      </m:den>
                    </m:f>
                    <m:r>
                      <a:rPr lang="en-GB" b="0" i="1" smtClean="0">
                        <a:latin typeface="Cambria Math"/>
                      </a:rPr>
                      <m:t>+</m:t>
                    </m:r>
                    <m:f>
                      <m:fPr>
                        <m:ctrlPr>
                          <a:rPr lang="en-GB" b="0" i="1" smtClean="0">
                            <a:latin typeface="Cambria Math" panose="02040503050406030204" pitchFamily="18" charset="0"/>
                          </a:rPr>
                        </m:ctrlPr>
                      </m:fPr>
                      <m:num>
                        <m:r>
                          <a:rPr lang="en-GB" b="0" i="1" smtClean="0">
                            <a:latin typeface="Cambria Math"/>
                          </a:rPr>
                          <m:t>3</m:t>
                        </m:r>
                      </m:num>
                      <m:den>
                        <m:r>
                          <a:rPr lang="en-GB" b="0" i="1" smtClean="0">
                            <a:latin typeface="Cambria Math"/>
                          </a:rPr>
                          <m:t>7</m:t>
                        </m:r>
                      </m:den>
                    </m:f>
                  </m:oMath>
                </a14:m>
                <a:r>
                  <a:rPr lang="en-GB" dirty="0"/>
                  <a:t>. Give your answer in its simplest form.</a:t>
                </a:r>
              </a:p>
              <a:p>
                <a:pPr marL="514350" indent="-514350">
                  <a:buFont typeface="+mj-lt"/>
                  <a:buAutoNum type="arabicPeriod"/>
                </a:pPr>
                <a:r>
                  <a:rPr lang="en-GB" dirty="0"/>
                  <a:t>Andrew and Brian share £60 in the ratio 3:2. How much does Brian receive?</a:t>
                </a:r>
              </a:p>
              <a:p>
                <a:pPr marL="514350" indent="-514350">
                  <a:buFont typeface="+mj-lt"/>
                  <a:buAutoNum type="arabicPeriod"/>
                </a:pPr>
                <a:r>
                  <a:rPr lang="en-GB" dirty="0"/>
                  <a:t>Find 15% of £84.</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340768"/>
                <a:ext cx="8229600" cy="5112568"/>
              </a:xfrm>
              <a:blipFill rotWithShape="1">
                <a:blip r:embed="rId2"/>
                <a:stretch>
                  <a:fillRect l="-1926" t="-2741" r="-1185"/>
                </a:stretch>
              </a:blipFill>
            </p:spPr>
            <p:txBody>
              <a:bodyPr/>
              <a:lstStyle/>
              <a:p>
                <a:r>
                  <a:rPr lang="en-GB">
                    <a:noFill/>
                  </a:rPr>
                  <a:t> </a:t>
                </a:r>
              </a:p>
            </p:txBody>
          </p:sp>
        </mc:Fallback>
      </mc:AlternateContent>
      <p:sp>
        <p:nvSpPr>
          <p:cNvPr id="4" name="5-Point Star 3"/>
          <p:cNvSpPr/>
          <p:nvPr/>
        </p:nvSpPr>
        <p:spPr>
          <a:xfrm>
            <a:off x="7956376" y="5733256"/>
            <a:ext cx="864096" cy="864096"/>
          </a:xfrm>
          <a:prstGeom prst="star5">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b="1" dirty="0">
              <a:solidFill>
                <a:schemeClr val="tx1"/>
              </a:solidFill>
            </a:endParaRPr>
          </a:p>
        </p:txBody>
      </p:sp>
    </p:spTree>
    <p:extLst>
      <p:ext uri="{BB962C8B-B14F-4D97-AF65-F5344CB8AC3E}">
        <p14:creationId xmlns:p14="http://schemas.microsoft.com/office/powerpoint/2010/main" val="2001214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lstStyle/>
          <a:p>
            <a:r>
              <a:rPr lang="en-GB" b="1" dirty="0"/>
              <a:t>Round 1 - Number</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68760"/>
                <a:ext cx="8229600" cy="5184576"/>
              </a:xfrm>
            </p:spPr>
            <p:txBody>
              <a:bodyPr>
                <a:normAutofit fontScale="92500" lnSpcReduction="10000"/>
              </a:bodyPr>
              <a:lstStyle/>
              <a:p>
                <a:pPr marL="514350" indent="-514350">
                  <a:buFont typeface="+mj-lt"/>
                  <a:buAutoNum type="arabicPeriod" startAt="6"/>
                </a:pPr>
                <a:r>
                  <a:rPr lang="en-GB" dirty="0"/>
                  <a:t>Estimate </a:t>
                </a:r>
                <a14:m>
                  <m:oMath xmlns:m="http://schemas.openxmlformats.org/officeDocument/2006/math">
                    <m:f>
                      <m:fPr>
                        <m:ctrlPr>
                          <a:rPr lang="en-GB" i="1" smtClean="0">
                            <a:latin typeface="Cambria Math" panose="02040503050406030204" pitchFamily="18" charset="0"/>
                          </a:rPr>
                        </m:ctrlPr>
                      </m:fPr>
                      <m:num>
                        <m:r>
                          <a:rPr lang="en-GB" b="0" i="1" smtClean="0">
                            <a:latin typeface="Cambria Math"/>
                          </a:rPr>
                          <m:t>37.98</m:t>
                        </m:r>
                        <m:r>
                          <a:rPr lang="en-GB" b="0" i="1" smtClean="0">
                            <a:latin typeface="Cambria Math"/>
                            <a:ea typeface="Cambria Math"/>
                          </a:rPr>
                          <m:t>×5.23</m:t>
                        </m:r>
                      </m:num>
                      <m:den>
                        <m:r>
                          <a:rPr lang="en-GB" b="0" i="1" smtClean="0">
                            <a:latin typeface="Cambria Math"/>
                          </a:rPr>
                          <m:t>13.76−4.11</m:t>
                        </m:r>
                      </m:den>
                    </m:f>
                  </m:oMath>
                </a14:m>
                <a:r>
                  <a:rPr lang="en-GB" dirty="0"/>
                  <a:t>.</a:t>
                </a:r>
              </a:p>
              <a:p>
                <a:pPr marL="514350" indent="-514350">
                  <a:buFont typeface="+mj-lt"/>
                  <a:buAutoNum type="arabicPeriod" startAt="6"/>
                </a:pPr>
                <a:r>
                  <a:rPr lang="en-GB" dirty="0"/>
                  <a:t>Here is a list of numbers:</a:t>
                </a:r>
              </a:p>
              <a:p>
                <a:pPr marL="0" indent="0" algn="ctr">
                  <a:buNone/>
                </a:pPr>
                <a14:m>
                  <m:oMath xmlns:m="http://schemas.openxmlformats.org/officeDocument/2006/math">
                    <m:r>
                      <a:rPr lang="en-GB" b="0" i="1" smtClean="0">
                        <a:latin typeface="Cambria Math"/>
                      </a:rPr>
                      <m:t>0.76</m:t>
                    </m:r>
                  </m:oMath>
                </a14:m>
                <a:r>
                  <a:rPr lang="en-GB" dirty="0"/>
                  <a:t>    </a:t>
                </a:r>
                <a14:m>
                  <m:oMath xmlns:m="http://schemas.openxmlformats.org/officeDocument/2006/math">
                    <m:f>
                      <m:fPr>
                        <m:ctrlPr>
                          <a:rPr lang="en-GB" i="1" dirty="0" smtClean="0">
                            <a:latin typeface="Cambria Math" panose="02040503050406030204" pitchFamily="18" charset="0"/>
                          </a:rPr>
                        </m:ctrlPr>
                      </m:fPr>
                      <m:num>
                        <m:r>
                          <a:rPr lang="en-GB" b="0" i="1" dirty="0" smtClean="0">
                            <a:latin typeface="Cambria Math"/>
                          </a:rPr>
                          <m:t>3</m:t>
                        </m:r>
                      </m:num>
                      <m:den>
                        <m:r>
                          <a:rPr lang="en-GB" b="0" i="1" dirty="0" smtClean="0">
                            <a:latin typeface="Cambria Math"/>
                          </a:rPr>
                          <m:t>4</m:t>
                        </m:r>
                      </m:den>
                    </m:f>
                  </m:oMath>
                </a14:m>
                <a:r>
                  <a:rPr lang="en-GB" dirty="0"/>
                  <a:t>    </a:t>
                </a:r>
                <a14:m>
                  <m:oMath xmlns:m="http://schemas.openxmlformats.org/officeDocument/2006/math">
                    <m:r>
                      <a:rPr lang="en-GB" b="0" i="1" dirty="0" smtClean="0">
                        <a:latin typeface="Cambria Math"/>
                      </a:rPr>
                      <m:t>72%</m:t>
                    </m:r>
                  </m:oMath>
                </a14:m>
                <a:r>
                  <a:rPr lang="en-GB" dirty="0"/>
                  <a:t>    </a:t>
                </a:r>
                <a14:m>
                  <m:oMath xmlns:m="http://schemas.openxmlformats.org/officeDocument/2006/math">
                    <m:r>
                      <a:rPr lang="en-GB" b="0" i="1" dirty="0" smtClean="0">
                        <a:latin typeface="Cambria Math"/>
                      </a:rPr>
                      <m:t>0.81</m:t>
                    </m:r>
                  </m:oMath>
                </a14:m>
                <a:r>
                  <a:rPr lang="en-GB" dirty="0"/>
                  <a:t>    </a:t>
                </a:r>
                <a14:m>
                  <m:oMath xmlns:m="http://schemas.openxmlformats.org/officeDocument/2006/math">
                    <m:f>
                      <m:fPr>
                        <m:ctrlPr>
                          <a:rPr lang="en-GB" i="1" dirty="0" smtClean="0">
                            <a:latin typeface="Cambria Math" panose="02040503050406030204" pitchFamily="18" charset="0"/>
                          </a:rPr>
                        </m:ctrlPr>
                      </m:fPr>
                      <m:num>
                        <m:r>
                          <a:rPr lang="en-GB" b="0" i="1" dirty="0" smtClean="0">
                            <a:latin typeface="Cambria Math"/>
                          </a:rPr>
                          <m:t>4</m:t>
                        </m:r>
                      </m:num>
                      <m:den>
                        <m:r>
                          <a:rPr lang="en-GB" b="0" i="1" dirty="0" smtClean="0">
                            <a:latin typeface="Cambria Math"/>
                          </a:rPr>
                          <m:t>5</m:t>
                        </m:r>
                      </m:den>
                    </m:f>
                  </m:oMath>
                </a14:m>
                <a:endParaRPr lang="en-GB" dirty="0"/>
              </a:p>
              <a:p>
                <a:pPr marL="0" indent="0">
                  <a:buNone/>
                </a:pPr>
                <a:r>
                  <a:rPr lang="en-GB" dirty="0"/>
                  <a:t>Put them in ascending order.</a:t>
                </a:r>
              </a:p>
              <a:p>
                <a:pPr marL="514350" indent="-514350">
                  <a:buFont typeface="+mj-lt"/>
                  <a:buAutoNum type="arabicPeriod" startAt="8"/>
                </a:pPr>
                <a:r>
                  <a:rPr lang="en-GB" dirty="0"/>
                  <a:t>Calculate </a:t>
                </a:r>
                <a14:m>
                  <m:oMath xmlns:m="http://schemas.openxmlformats.org/officeDocument/2006/math">
                    <m:sSup>
                      <m:sSupPr>
                        <m:ctrlPr>
                          <a:rPr lang="en-GB" i="1" smtClean="0">
                            <a:latin typeface="Cambria Math" panose="02040503050406030204" pitchFamily="18" charset="0"/>
                          </a:rPr>
                        </m:ctrlPr>
                      </m:sSupPr>
                      <m:e>
                        <m:r>
                          <a:rPr lang="en-GB" b="0" i="1" smtClean="0">
                            <a:latin typeface="Cambria Math"/>
                          </a:rPr>
                          <m:t>3</m:t>
                        </m:r>
                      </m:e>
                      <m:sup>
                        <m:r>
                          <a:rPr lang="en-GB" b="0" i="1" smtClean="0">
                            <a:latin typeface="Cambria Math"/>
                          </a:rPr>
                          <m:t>2</m:t>
                        </m:r>
                      </m:sup>
                    </m:sSup>
                    <m:r>
                      <a:rPr lang="en-GB" b="0" i="1" smtClean="0">
                        <a:latin typeface="Cambria Math"/>
                      </a:rPr>
                      <m:t>+5</m:t>
                    </m:r>
                    <m:r>
                      <a:rPr lang="en-GB" b="0" i="1" smtClean="0">
                        <a:latin typeface="Cambria Math"/>
                        <a:ea typeface="Cambria Math"/>
                      </a:rPr>
                      <m:t>×6</m:t>
                    </m:r>
                  </m:oMath>
                </a14:m>
                <a:r>
                  <a:rPr lang="en-GB" dirty="0"/>
                  <a:t>.</a:t>
                </a:r>
              </a:p>
              <a:p>
                <a:pPr marL="514350" indent="-514350">
                  <a:buFont typeface="+mj-lt"/>
                  <a:buAutoNum type="arabicPeriod" startAt="8"/>
                </a:pPr>
                <a:r>
                  <a:rPr lang="en-GB" dirty="0"/>
                  <a:t>A television costs £840. It is in a sale with </a:t>
                </a:r>
                <a14:m>
                  <m:oMath xmlns:m="http://schemas.openxmlformats.org/officeDocument/2006/math">
                    <m:f>
                      <m:fPr>
                        <m:ctrlPr>
                          <a:rPr lang="en-GB" i="1" smtClean="0">
                            <a:latin typeface="Cambria Math" panose="02040503050406030204" pitchFamily="18" charset="0"/>
                          </a:rPr>
                        </m:ctrlPr>
                      </m:fPr>
                      <m:num>
                        <m:r>
                          <a:rPr lang="en-GB" b="0" i="1" smtClean="0">
                            <a:latin typeface="Cambria Math"/>
                          </a:rPr>
                          <m:t>1</m:t>
                        </m:r>
                      </m:num>
                      <m:den>
                        <m:r>
                          <a:rPr lang="en-GB" b="0" i="1" smtClean="0">
                            <a:latin typeface="Cambria Math"/>
                          </a:rPr>
                          <m:t>3</m:t>
                        </m:r>
                      </m:den>
                    </m:f>
                  </m:oMath>
                </a14:m>
                <a:r>
                  <a:rPr lang="en-GB" dirty="0"/>
                  <a:t> off. How much does the television cost in the sale?</a:t>
                </a:r>
              </a:p>
              <a:p>
                <a:pPr marL="514350" indent="-514350">
                  <a:buFont typeface="+mj-lt"/>
                  <a:buAutoNum type="arabicPeriod" startAt="8"/>
                </a:pPr>
                <a:r>
                  <a:rPr lang="en-GB" dirty="0"/>
                  <a:t>Calculate </a:t>
                </a:r>
                <a14:m>
                  <m:oMath xmlns:m="http://schemas.openxmlformats.org/officeDocument/2006/math">
                    <m:f>
                      <m:fPr>
                        <m:ctrlPr>
                          <a:rPr lang="en-GB" i="1" smtClean="0">
                            <a:latin typeface="Cambria Math" panose="02040503050406030204" pitchFamily="18" charset="0"/>
                          </a:rPr>
                        </m:ctrlPr>
                      </m:fPr>
                      <m:num>
                        <m:r>
                          <a:rPr lang="en-GB" b="0" i="1" smtClean="0">
                            <a:latin typeface="Cambria Math"/>
                          </a:rPr>
                          <m:t>16.7+14.98</m:t>
                        </m:r>
                      </m:num>
                      <m:den>
                        <m:r>
                          <a:rPr lang="en-GB" b="0" i="1" smtClean="0">
                            <a:latin typeface="Cambria Math"/>
                          </a:rPr>
                          <m:t>4.78</m:t>
                        </m:r>
                      </m:den>
                    </m:f>
                  </m:oMath>
                </a14:m>
                <a:r>
                  <a:rPr lang="en-GB" dirty="0"/>
                  <a:t> giving your answer to 2 significant figures.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68760"/>
                <a:ext cx="8229600" cy="5184576"/>
              </a:xfrm>
              <a:blipFill rotWithShape="1">
                <a:blip r:embed="rId2"/>
                <a:stretch>
                  <a:fillRect l="-1704" t="-470" b="-3055"/>
                </a:stretch>
              </a:blipFill>
            </p:spPr>
            <p:txBody>
              <a:bodyPr/>
              <a:lstStyle/>
              <a:p>
                <a:r>
                  <a:rPr lang="en-GB">
                    <a:noFill/>
                  </a:rPr>
                  <a:t> </a:t>
                </a:r>
              </a:p>
            </p:txBody>
          </p:sp>
        </mc:Fallback>
      </mc:AlternateContent>
      <p:sp>
        <p:nvSpPr>
          <p:cNvPr id="4" name="5-Point Star 3"/>
          <p:cNvSpPr/>
          <p:nvPr/>
        </p:nvSpPr>
        <p:spPr>
          <a:xfrm>
            <a:off x="7956376" y="5805264"/>
            <a:ext cx="864096" cy="864096"/>
          </a:xfrm>
          <a:prstGeom prst="star5">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b="1" dirty="0">
              <a:solidFill>
                <a:schemeClr val="tx1"/>
              </a:solidFill>
            </a:endParaRPr>
          </a:p>
        </p:txBody>
      </p:sp>
    </p:spTree>
    <p:extLst>
      <p:ext uri="{BB962C8B-B14F-4D97-AF65-F5344CB8AC3E}">
        <p14:creationId xmlns:p14="http://schemas.microsoft.com/office/powerpoint/2010/main" val="1637833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left)">
                                      <p:cBhvr>
                                        <p:cTn id="16" dur="500"/>
                                        <p:tgtEl>
                                          <p:spTgt spid="3">
                                            <p:txEl>
                                              <p:pRg st="2" end="2"/>
                                            </p:txEl>
                                          </p:spTgt>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left)">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left)">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wipe(left)">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wipe(left)">
                                      <p:cBhvr>
                                        <p:cTn id="3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lstStyle/>
          <a:p>
            <a:r>
              <a:rPr lang="en-GB" b="1" dirty="0"/>
              <a:t>Answers - Number</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124744"/>
                <a:ext cx="8229600" cy="5503242"/>
              </a:xfrm>
            </p:spPr>
            <p:txBody>
              <a:bodyPr>
                <a:normAutofit fontScale="92500" lnSpcReduction="10000"/>
              </a:bodyPr>
              <a:lstStyle/>
              <a:p>
                <a:pPr marL="514350" indent="-514350">
                  <a:buFont typeface="+mj-lt"/>
                  <a:buAutoNum type="arabicPeriod"/>
                </a:pPr>
                <a:r>
                  <a:rPr lang="en-GB" dirty="0"/>
                  <a:t>12</a:t>
                </a:r>
              </a:p>
              <a:p>
                <a:pPr marL="514350" indent="-514350">
                  <a:buFont typeface="+mj-lt"/>
                  <a:buAutoNum type="arabicPeriod"/>
                </a:pPr>
                <a:r>
                  <a:rPr lang="en-GB" dirty="0"/>
                  <a:t>£52</a:t>
                </a:r>
              </a:p>
              <a:p>
                <a:pPr marL="514350" indent="-514350">
                  <a:buFont typeface="+mj-lt"/>
                  <a:buAutoNum type="arabicPeriod"/>
                </a:pPr>
                <a:r>
                  <a:rPr lang="en-GB" dirty="0"/>
                  <a:t> </a:t>
                </a:r>
                <a14:m>
                  <m:oMath xmlns:m="http://schemas.openxmlformats.org/officeDocument/2006/math">
                    <m:f>
                      <m:fPr>
                        <m:ctrlPr>
                          <a:rPr lang="en-GB" i="1" smtClean="0">
                            <a:latin typeface="Cambria Math" panose="02040503050406030204" pitchFamily="18" charset="0"/>
                          </a:rPr>
                        </m:ctrlPr>
                      </m:fPr>
                      <m:num>
                        <m:r>
                          <a:rPr lang="en-GB" b="0" i="1" smtClean="0">
                            <a:latin typeface="Cambria Math"/>
                          </a:rPr>
                          <m:t>29</m:t>
                        </m:r>
                      </m:num>
                      <m:den>
                        <m:r>
                          <a:rPr lang="en-GB" b="0" i="1" smtClean="0">
                            <a:latin typeface="Cambria Math"/>
                          </a:rPr>
                          <m:t>35</m:t>
                        </m:r>
                      </m:den>
                    </m:f>
                  </m:oMath>
                </a14:m>
                <a:endParaRPr lang="en-GB" dirty="0"/>
              </a:p>
              <a:p>
                <a:pPr marL="514350" indent="-514350">
                  <a:buFont typeface="+mj-lt"/>
                  <a:buAutoNum type="arabicPeriod"/>
                </a:pPr>
                <a:r>
                  <a:rPr lang="en-GB" dirty="0"/>
                  <a:t>£24</a:t>
                </a:r>
              </a:p>
              <a:p>
                <a:pPr marL="514350" indent="-514350">
                  <a:buFont typeface="+mj-lt"/>
                  <a:buAutoNum type="arabicPeriod"/>
                </a:pPr>
                <a:r>
                  <a:rPr lang="en-GB" dirty="0"/>
                  <a:t>£12.60</a:t>
                </a:r>
              </a:p>
              <a:p>
                <a:pPr marL="514350" indent="-514350">
                  <a:buFont typeface="+mj-lt"/>
                  <a:buAutoNum type="arabicPeriod"/>
                </a:pPr>
                <a:r>
                  <a:rPr lang="en-GB" dirty="0"/>
                  <a:t>20</a:t>
                </a:r>
              </a:p>
              <a:p>
                <a:pPr marL="514350" indent="-514350">
                  <a:buFont typeface="+mj-lt"/>
                  <a:buAutoNum type="arabicPeriod"/>
                </a:pPr>
                <a:r>
                  <a:rPr lang="en-GB" dirty="0"/>
                  <a:t> </a:t>
                </a:r>
                <a14:m>
                  <m:oMath xmlns:m="http://schemas.openxmlformats.org/officeDocument/2006/math">
                    <m:r>
                      <a:rPr lang="en-GB" b="0" i="1" smtClean="0">
                        <a:latin typeface="Cambria Math"/>
                      </a:rPr>
                      <m:t>72%, </m:t>
                    </m:r>
                    <m:f>
                      <m:fPr>
                        <m:ctrlPr>
                          <a:rPr lang="en-GB" b="0" i="1" smtClean="0">
                            <a:latin typeface="Cambria Math" panose="02040503050406030204" pitchFamily="18" charset="0"/>
                          </a:rPr>
                        </m:ctrlPr>
                      </m:fPr>
                      <m:num>
                        <m:r>
                          <a:rPr lang="en-GB" b="0" i="1" smtClean="0">
                            <a:latin typeface="Cambria Math"/>
                          </a:rPr>
                          <m:t>3</m:t>
                        </m:r>
                      </m:num>
                      <m:den>
                        <m:r>
                          <a:rPr lang="en-GB" b="0" i="1" smtClean="0">
                            <a:latin typeface="Cambria Math"/>
                          </a:rPr>
                          <m:t>4</m:t>
                        </m:r>
                      </m:den>
                    </m:f>
                    <m:r>
                      <a:rPr lang="en-GB" b="0" i="1" smtClean="0">
                        <a:latin typeface="Cambria Math"/>
                      </a:rPr>
                      <m:t>,0.76,</m:t>
                    </m:r>
                    <m:f>
                      <m:fPr>
                        <m:ctrlPr>
                          <a:rPr lang="en-GB" b="0" i="1" smtClean="0">
                            <a:latin typeface="Cambria Math" panose="02040503050406030204" pitchFamily="18" charset="0"/>
                          </a:rPr>
                        </m:ctrlPr>
                      </m:fPr>
                      <m:num>
                        <m:r>
                          <a:rPr lang="en-GB" b="0" i="1" smtClean="0">
                            <a:latin typeface="Cambria Math"/>
                          </a:rPr>
                          <m:t>4</m:t>
                        </m:r>
                      </m:num>
                      <m:den>
                        <m:r>
                          <a:rPr lang="en-GB" b="0" i="1" smtClean="0">
                            <a:latin typeface="Cambria Math"/>
                          </a:rPr>
                          <m:t>5</m:t>
                        </m:r>
                      </m:den>
                    </m:f>
                    <m:r>
                      <a:rPr lang="en-GB" b="0" i="1" smtClean="0">
                        <a:latin typeface="Cambria Math"/>
                      </a:rPr>
                      <m:t>,0.81</m:t>
                    </m:r>
                  </m:oMath>
                </a14:m>
                <a:endParaRPr lang="en-GB" dirty="0"/>
              </a:p>
              <a:p>
                <a:pPr marL="514350" indent="-514350">
                  <a:buFont typeface="+mj-lt"/>
                  <a:buAutoNum type="arabicPeriod"/>
                </a:pPr>
                <a:r>
                  <a:rPr lang="en-GB" dirty="0"/>
                  <a:t>39</a:t>
                </a:r>
              </a:p>
              <a:p>
                <a:pPr marL="514350" indent="-514350">
                  <a:buFont typeface="+mj-lt"/>
                  <a:buAutoNum type="arabicPeriod"/>
                </a:pPr>
                <a:r>
                  <a:rPr lang="en-GB" dirty="0"/>
                  <a:t>£560</a:t>
                </a:r>
              </a:p>
              <a:p>
                <a:pPr marL="514350" indent="-514350">
                  <a:buFont typeface="+mj-lt"/>
                  <a:buAutoNum type="arabicPeriod"/>
                </a:pPr>
                <a:r>
                  <a:rPr lang="en-GB" dirty="0"/>
                  <a:t>6.6</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124744"/>
                <a:ext cx="8229600" cy="5503242"/>
              </a:xfrm>
              <a:blipFill rotWithShape="1">
                <a:blip r:embed="rId2"/>
                <a:stretch>
                  <a:fillRect l="-1704" t="-2328" b="-2661"/>
                </a:stretch>
              </a:blipFill>
            </p:spPr>
            <p:txBody>
              <a:bodyPr/>
              <a:lstStyle/>
              <a:p>
                <a:r>
                  <a:rPr lang="en-GB">
                    <a:noFill/>
                  </a:rPr>
                  <a:t> </a:t>
                </a:r>
              </a:p>
            </p:txBody>
          </p:sp>
        </mc:Fallback>
      </mc:AlternateContent>
      <p:sp>
        <p:nvSpPr>
          <p:cNvPr id="4" name="5-Point Star 3"/>
          <p:cNvSpPr/>
          <p:nvPr/>
        </p:nvSpPr>
        <p:spPr>
          <a:xfrm>
            <a:off x="7956376" y="5805264"/>
            <a:ext cx="864096" cy="864096"/>
          </a:xfrm>
          <a:prstGeom prst="star5">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b="1" dirty="0">
              <a:solidFill>
                <a:schemeClr val="tx1"/>
              </a:solidFill>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b="4571"/>
          <a:stretch/>
        </p:blipFill>
        <p:spPr>
          <a:xfrm>
            <a:off x="6156176" y="2103334"/>
            <a:ext cx="2486000" cy="2477794"/>
          </a:xfrm>
          <a:prstGeom prst="rect">
            <a:avLst/>
          </a:prstGeom>
        </p:spPr>
      </p:pic>
    </p:spTree>
    <p:extLst>
      <p:ext uri="{BB962C8B-B14F-4D97-AF65-F5344CB8AC3E}">
        <p14:creationId xmlns:p14="http://schemas.microsoft.com/office/powerpoint/2010/main" val="30147069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Round 2 – Algebra (non-calculator)</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514350" indent="-514350">
                  <a:buFont typeface="+mj-lt"/>
                  <a:buAutoNum type="arabicPeriod"/>
                </a:pPr>
                <a:r>
                  <a:rPr lang="en-GB" dirty="0"/>
                  <a:t>Simplify fully </a:t>
                </a:r>
                <a14:m>
                  <m:oMath xmlns:m="http://schemas.openxmlformats.org/officeDocument/2006/math">
                    <m:r>
                      <a:rPr lang="en-GB" b="0" i="1" smtClean="0">
                        <a:latin typeface="Cambria Math"/>
                      </a:rPr>
                      <m:t>3</m:t>
                    </m:r>
                    <m:r>
                      <a:rPr lang="en-GB" b="0" i="1" smtClean="0">
                        <a:latin typeface="Cambria Math"/>
                      </a:rPr>
                      <m:t>𝑚</m:t>
                    </m:r>
                    <m:r>
                      <a:rPr lang="en-GB" b="0" i="1" smtClean="0">
                        <a:latin typeface="Cambria Math"/>
                      </a:rPr>
                      <m:t>+2</m:t>
                    </m:r>
                    <m:r>
                      <a:rPr lang="en-GB" b="0" i="1" smtClean="0">
                        <a:latin typeface="Cambria Math"/>
                      </a:rPr>
                      <m:t>𝑛</m:t>
                    </m:r>
                    <m:r>
                      <a:rPr lang="en-GB" b="0" i="1" smtClean="0">
                        <a:latin typeface="Cambria Math"/>
                      </a:rPr>
                      <m:t>−</m:t>
                    </m:r>
                    <m:r>
                      <a:rPr lang="en-GB" b="0" i="1" smtClean="0">
                        <a:latin typeface="Cambria Math"/>
                      </a:rPr>
                      <m:t>𝑚</m:t>
                    </m:r>
                    <m:r>
                      <a:rPr lang="en-GB" b="0" i="1" smtClean="0">
                        <a:latin typeface="Cambria Math"/>
                      </a:rPr>
                      <m:t>−5</m:t>
                    </m:r>
                    <m:r>
                      <a:rPr lang="en-GB" b="0" i="1" smtClean="0">
                        <a:latin typeface="Cambria Math"/>
                      </a:rPr>
                      <m:t>𝑛</m:t>
                    </m:r>
                    <m:r>
                      <a:rPr lang="en-GB" b="0" i="0" smtClean="0">
                        <a:latin typeface="Cambria Math"/>
                      </a:rPr>
                      <m:t>+7</m:t>
                    </m:r>
                  </m:oMath>
                </a14:m>
                <a:r>
                  <a:rPr lang="en-GB" dirty="0"/>
                  <a:t>.</a:t>
                </a:r>
              </a:p>
              <a:p>
                <a:pPr marL="514350" indent="-514350">
                  <a:buFont typeface="+mj-lt"/>
                  <a:buAutoNum type="arabicPeriod"/>
                </a:pPr>
                <a:r>
                  <a:rPr lang="en-GB" dirty="0"/>
                  <a:t>Solve </a:t>
                </a:r>
                <a14:m>
                  <m:oMath xmlns:m="http://schemas.openxmlformats.org/officeDocument/2006/math">
                    <m:r>
                      <a:rPr lang="en-GB" b="0" i="1" smtClean="0">
                        <a:latin typeface="Cambria Math"/>
                      </a:rPr>
                      <m:t>3</m:t>
                    </m:r>
                    <m:d>
                      <m:dPr>
                        <m:ctrlPr>
                          <a:rPr lang="en-GB" b="0" i="1" smtClean="0">
                            <a:latin typeface="Cambria Math" panose="02040503050406030204" pitchFamily="18" charset="0"/>
                          </a:rPr>
                        </m:ctrlPr>
                      </m:dPr>
                      <m:e>
                        <m:r>
                          <a:rPr lang="en-GB" b="0" i="1" smtClean="0">
                            <a:latin typeface="Cambria Math"/>
                          </a:rPr>
                          <m:t>𝑥</m:t>
                        </m:r>
                        <m:r>
                          <a:rPr lang="en-GB" b="0" i="1" smtClean="0">
                            <a:latin typeface="Cambria Math"/>
                          </a:rPr>
                          <m:t>−2</m:t>
                        </m:r>
                      </m:e>
                    </m:d>
                    <m:r>
                      <a:rPr lang="en-GB" b="0" i="1" smtClean="0">
                        <a:latin typeface="Cambria Math"/>
                      </a:rPr>
                      <m:t>=15</m:t>
                    </m:r>
                  </m:oMath>
                </a14:m>
                <a:r>
                  <a:rPr lang="en-GB" dirty="0"/>
                  <a:t>.</a:t>
                </a:r>
              </a:p>
              <a:p>
                <a:pPr marL="514350" indent="-514350">
                  <a:buFont typeface="+mj-lt"/>
                  <a:buAutoNum type="arabicPeriod"/>
                </a:pPr>
                <a:r>
                  <a:rPr lang="en-GB" dirty="0"/>
                  <a:t>If </a:t>
                </a:r>
                <a14:m>
                  <m:oMath xmlns:m="http://schemas.openxmlformats.org/officeDocument/2006/math">
                    <m:r>
                      <a:rPr lang="en-GB" b="0" i="1" smtClean="0">
                        <a:latin typeface="Cambria Math"/>
                      </a:rPr>
                      <m:t>𝑎</m:t>
                    </m:r>
                    <m:r>
                      <a:rPr lang="en-GB" b="0" i="1" smtClean="0">
                        <a:latin typeface="Cambria Math"/>
                      </a:rPr>
                      <m:t>=5</m:t>
                    </m:r>
                  </m:oMath>
                </a14:m>
                <a:r>
                  <a:rPr lang="en-GB" dirty="0"/>
                  <a:t> and </a:t>
                </a:r>
                <a14:m>
                  <m:oMath xmlns:m="http://schemas.openxmlformats.org/officeDocument/2006/math">
                    <m:r>
                      <a:rPr lang="en-GB" b="0" i="1" smtClean="0">
                        <a:latin typeface="Cambria Math"/>
                      </a:rPr>
                      <m:t>𝑏</m:t>
                    </m:r>
                    <m:r>
                      <a:rPr lang="en-GB" b="0" i="1" smtClean="0">
                        <a:latin typeface="Cambria Math"/>
                      </a:rPr>
                      <m:t>=−2</m:t>
                    </m:r>
                  </m:oMath>
                </a14:m>
                <a:r>
                  <a:rPr lang="en-GB" dirty="0"/>
                  <a:t>, what is </a:t>
                </a:r>
                <a14:m>
                  <m:oMath xmlns:m="http://schemas.openxmlformats.org/officeDocument/2006/math">
                    <m:sSup>
                      <m:sSupPr>
                        <m:ctrlPr>
                          <a:rPr lang="en-GB" i="1" smtClean="0">
                            <a:latin typeface="Cambria Math" panose="02040503050406030204" pitchFamily="18" charset="0"/>
                          </a:rPr>
                        </m:ctrlPr>
                      </m:sSupPr>
                      <m:e>
                        <m:r>
                          <a:rPr lang="en-GB" b="0" i="1" smtClean="0">
                            <a:latin typeface="Cambria Math"/>
                          </a:rPr>
                          <m:t>𝑎𝑏</m:t>
                        </m:r>
                      </m:e>
                      <m:sup>
                        <m:r>
                          <a:rPr lang="en-GB" b="0" i="1" smtClean="0">
                            <a:latin typeface="Cambria Math"/>
                          </a:rPr>
                          <m:t>2</m:t>
                        </m:r>
                      </m:sup>
                    </m:sSup>
                  </m:oMath>
                </a14:m>
                <a:r>
                  <a:rPr lang="en-GB" dirty="0"/>
                  <a:t>?</a:t>
                </a:r>
              </a:p>
              <a:p>
                <a:pPr marL="514350" indent="-514350">
                  <a:buFont typeface="+mj-lt"/>
                  <a:buAutoNum type="arabicPeriod"/>
                </a:pPr>
                <a:r>
                  <a:rPr lang="en-GB" dirty="0"/>
                  <a:t>Factorise fully </a:t>
                </a:r>
                <a14:m>
                  <m:oMath xmlns:m="http://schemas.openxmlformats.org/officeDocument/2006/math">
                    <m:r>
                      <a:rPr lang="en-GB" b="0" i="1" smtClean="0">
                        <a:latin typeface="Cambria Math"/>
                      </a:rPr>
                      <m:t>9</m:t>
                    </m:r>
                    <m:r>
                      <a:rPr lang="en-GB" b="0" i="1" smtClean="0">
                        <a:latin typeface="Cambria Math"/>
                      </a:rPr>
                      <m:t>𝑥</m:t>
                    </m:r>
                    <m:r>
                      <a:rPr lang="en-GB" b="0" i="1" smtClean="0">
                        <a:latin typeface="Cambria Math"/>
                      </a:rPr>
                      <m:t>−6</m:t>
                    </m:r>
                  </m:oMath>
                </a14:m>
                <a:r>
                  <a:rPr lang="en-GB" dirty="0"/>
                  <a:t>.</a:t>
                </a:r>
              </a:p>
              <a:p>
                <a:pPr marL="514350" indent="-514350">
                  <a:buFont typeface="+mj-lt"/>
                  <a:buAutoNum type="arabicPeriod"/>
                </a:pPr>
                <a:r>
                  <a:rPr lang="en-GB" dirty="0"/>
                  <a:t>Here is a sequence: 3, 7, 11, 15…</a:t>
                </a:r>
              </a:p>
              <a:p>
                <a:pPr marL="0" indent="0">
                  <a:buNone/>
                </a:pPr>
                <a:r>
                  <a:rPr lang="en-GB" dirty="0"/>
                  <a:t>What is the 100</a:t>
                </a:r>
                <a:r>
                  <a:rPr lang="en-GB" baseline="30000" dirty="0"/>
                  <a:t>th</a:t>
                </a:r>
                <a:r>
                  <a:rPr lang="en-GB" dirty="0"/>
                  <a:t> term in the sequence?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926" t="-1887"/>
                </a:stretch>
              </a:blipFill>
            </p:spPr>
            <p:txBody>
              <a:bodyPr/>
              <a:lstStyle/>
              <a:p>
                <a:r>
                  <a:rPr lang="en-GB">
                    <a:noFill/>
                  </a:rPr>
                  <a:t> </a:t>
                </a:r>
              </a:p>
            </p:txBody>
          </p:sp>
        </mc:Fallback>
      </mc:AlternateContent>
      <p:sp>
        <p:nvSpPr>
          <p:cNvPr id="4" name="5-Point Star 3"/>
          <p:cNvSpPr/>
          <p:nvPr/>
        </p:nvSpPr>
        <p:spPr>
          <a:xfrm>
            <a:off x="7956376" y="5733256"/>
            <a:ext cx="864096" cy="864096"/>
          </a:xfrm>
          <a:prstGeom prst="star5">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b="1" dirty="0">
              <a:solidFill>
                <a:schemeClr val="tx1"/>
              </a:solidFill>
            </a:endParaRPr>
          </a:p>
        </p:txBody>
      </p:sp>
    </p:spTree>
    <p:extLst>
      <p:ext uri="{BB962C8B-B14F-4D97-AF65-F5344CB8AC3E}">
        <p14:creationId xmlns:p14="http://schemas.microsoft.com/office/powerpoint/2010/main" val="3584390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wipe(left)">
                                      <p:cBhvr>
                                        <p:cTn id="3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Round 2 - Algebra</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514350" indent="-514350">
                  <a:buFont typeface="+mj-lt"/>
                  <a:buAutoNum type="arabicPeriod" startAt="6"/>
                </a:pPr>
                <a:r>
                  <a:rPr lang="en-GB" dirty="0"/>
                  <a:t>Make </a:t>
                </a:r>
                <a14:m>
                  <m:oMath xmlns:m="http://schemas.openxmlformats.org/officeDocument/2006/math">
                    <m:r>
                      <a:rPr lang="en-GB" b="0" i="1" smtClean="0">
                        <a:latin typeface="Cambria Math"/>
                      </a:rPr>
                      <m:t>𝑎</m:t>
                    </m:r>
                  </m:oMath>
                </a14:m>
                <a:r>
                  <a:rPr lang="en-GB" dirty="0"/>
                  <a:t> the subject of the formula </a:t>
                </a:r>
                <a14:m>
                  <m:oMath xmlns:m="http://schemas.openxmlformats.org/officeDocument/2006/math">
                    <m:r>
                      <a:rPr lang="en-GB" b="0" i="1" smtClean="0">
                        <a:latin typeface="Cambria Math"/>
                      </a:rPr>
                      <m:t>𝐹</m:t>
                    </m:r>
                    <m:r>
                      <a:rPr lang="en-GB" b="0" i="1" smtClean="0">
                        <a:latin typeface="Cambria Math"/>
                      </a:rPr>
                      <m:t>=</m:t>
                    </m:r>
                    <m:r>
                      <a:rPr lang="en-GB" b="0" i="1" smtClean="0">
                        <a:latin typeface="Cambria Math"/>
                      </a:rPr>
                      <m:t>𝑚𝑎</m:t>
                    </m:r>
                  </m:oMath>
                </a14:m>
                <a:r>
                  <a:rPr lang="en-GB" dirty="0"/>
                  <a:t>.</a:t>
                </a:r>
              </a:p>
              <a:p>
                <a:pPr marL="514350" indent="-514350">
                  <a:buFont typeface="+mj-lt"/>
                  <a:buAutoNum type="arabicPeriod" startAt="6"/>
                </a:pPr>
                <a:r>
                  <a:rPr lang="en-GB" dirty="0"/>
                  <a:t>Solve the inequality </a:t>
                </a:r>
                <a14:m>
                  <m:oMath xmlns:m="http://schemas.openxmlformats.org/officeDocument/2006/math">
                    <m:r>
                      <a:rPr lang="en-GB" b="0" i="1" smtClean="0">
                        <a:latin typeface="Cambria Math"/>
                      </a:rPr>
                      <m:t>5</m:t>
                    </m:r>
                    <m:r>
                      <a:rPr lang="en-GB" b="0" i="1" smtClean="0">
                        <a:latin typeface="Cambria Math"/>
                      </a:rPr>
                      <m:t>𝑚</m:t>
                    </m:r>
                    <m:r>
                      <a:rPr lang="en-GB" b="0" i="1" smtClean="0">
                        <a:latin typeface="Cambria Math"/>
                      </a:rPr>
                      <m:t>−3≤27</m:t>
                    </m:r>
                  </m:oMath>
                </a14:m>
                <a:r>
                  <a:rPr lang="en-GB" dirty="0"/>
                  <a:t>.</a:t>
                </a:r>
              </a:p>
              <a:p>
                <a:pPr marL="514350" indent="-514350">
                  <a:buFont typeface="+mj-lt"/>
                  <a:buAutoNum type="arabicPeriod" startAt="6"/>
                </a:pPr>
                <a:r>
                  <a:rPr lang="en-GB" dirty="0"/>
                  <a:t>What is the n</a:t>
                </a:r>
                <a:r>
                  <a:rPr lang="en-GB" baseline="30000" dirty="0"/>
                  <a:t>th</a:t>
                </a:r>
                <a:r>
                  <a:rPr lang="en-GB" dirty="0"/>
                  <a:t> term of the sequence below: 4, 7, 10, 13, 16…</a:t>
                </a:r>
              </a:p>
              <a:p>
                <a:pPr marL="514350" indent="-514350">
                  <a:buFont typeface="+mj-lt"/>
                  <a:buAutoNum type="arabicPeriod" startAt="6"/>
                </a:pPr>
                <a:r>
                  <a:rPr lang="en-GB" dirty="0"/>
                  <a:t>The formula used by a plumber to calculate the cost of a job is below:</a:t>
                </a:r>
              </a:p>
              <a:p>
                <a:pPr marL="0" indent="0" algn="ctr">
                  <a:buNone/>
                </a:pPr>
                <a:r>
                  <a:rPr lang="en-GB" dirty="0"/>
                  <a:t>Cost = £30 call out fee + £25 per hour</a:t>
                </a:r>
              </a:p>
              <a:p>
                <a:pPr marL="0" indent="0" algn="ctr">
                  <a:buNone/>
                </a:pPr>
                <a:r>
                  <a:rPr lang="en-GB" dirty="0"/>
                  <a:t>If a job cost £180, how long did it take?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926" t="-1887" b="-3369"/>
                </a:stretch>
              </a:blipFill>
            </p:spPr>
            <p:txBody>
              <a:bodyPr/>
              <a:lstStyle/>
              <a:p>
                <a:r>
                  <a:rPr lang="en-GB">
                    <a:noFill/>
                  </a:rPr>
                  <a:t> </a:t>
                </a:r>
              </a:p>
            </p:txBody>
          </p:sp>
        </mc:Fallback>
      </mc:AlternateContent>
      <p:sp>
        <p:nvSpPr>
          <p:cNvPr id="4" name="5-Point Star 3"/>
          <p:cNvSpPr/>
          <p:nvPr/>
        </p:nvSpPr>
        <p:spPr>
          <a:xfrm>
            <a:off x="7956376" y="5733256"/>
            <a:ext cx="864096" cy="864096"/>
          </a:xfrm>
          <a:prstGeom prst="star5">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b="1" dirty="0">
              <a:solidFill>
                <a:schemeClr val="tx1"/>
              </a:solidFill>
            </a:endParaRPr>
          </a:p>
        </p:txBody>
      </p:sp>
    </p:spTree>
    <p:extLst>
      <p:ext uri="{BB962C8B-B14F-4D97-AF65-F5344CB8AC3E}">
        <p14:creationId xmlns:p14="http://schemas.microsoft.com/office/powerpoint/2010/main" val="901920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Round 2 - Algebra</a:t>
            </a:r>
          </a:p>
        </p:txBody>
      </p:sp>
      <p:sp>
        <p:nvSpPr>
          <p:cNvPr id="3" name="Content Placeholder 2"/>
          <p:cNvSpPr>
            <a:spLocks noGrp="1"/>
          </p:cNvSpPr>
          <p:nvPr>
            <p:ph idx="1"/>
          </p:nvPr>
        </p:nvSpPr>
        <p:spPr>
          <a:xfrm>
            <a:off x="457200" y="1600201"/>
            <a:ext cx="8229600" cy="748680"/>
          </a:xfrm>
        </p:spPr>
        <p:txBody>
          <a:bodyPr/>
          <a:lstStyle/>
          <a:p>
            <a:pPr marL="514350" indent="-514350">
              <a:buFont typeface="+mj-lt"/>
              <a:buAutoNum type="arabicPeriod" startAt="10"/>
            </a:pPr>
            <a:r>
              <a:rPr lang="en-GB" dirty="0"/>
              <a:t>What is the gradient of the line below?</a:t>
            </a:r>
          </a:p>
        </p:txBody>
      </p:sp>
      <p:sp>
        <p:nvSpPr>
          <p:cNvPr id="4" name="5-Point Star 3"/>
          <p:cNvSpPr/>
          <p:nvPr/>
        </p:nvSpPr>
        <p:spPr>
          <a:xfrm>
            <a:off x="7956376" y="5733256"/>
            <a:ext cx="864096" cy="864096"/>
          </a:xfrm>
          <a:prstGeom prst="star5">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b="1" dirty="0">
              <a:solidFill>
                <a:schemeClr val="tx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2204864"/>
            <a:ext cx="4896544" cy="4338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1983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p:cTn id="11" dur="500" fill="hold"/>
                                        <p:tgtEl>
                                          <p:spTgt spid="1026"/>
                                        </p:tgtEl>
                                        <p:attrNameLst>
                                          <p:attrName>ppt_w</p:attrName>
                                        </p:attrNameLst>
                                      </p:cBhvr>
                                      <p:tavLst>
                                        <p:tav tm="0">
                                          <p:val>
                                            <p:fltVal val="0"/>
                                          </p:val>
                                        </p:tav>
                                        <p:tav tm="100000">
                                          <p:val>
                                            <p:strVal val="#ppt_w"/>
                                          </p:val>
                                        </p:tav>
                                      </p:tavLst>
                                    </p:anim>
                                    <p:anim calcmode="lin" valueType="num">
                                      <p:cBhvr>
                                        <p:cTn id="12" dur="500" fill="hold"/>
                                        <p:tgtEl>
                                          <p:spTgt spid="1026"/>
                                        </p:tgtEl>
                                        <p:attrNameLst>
                                          <p:attrName>ppt_h</p:attrName>
                                        </p:attrNameLst>
                                      </p:cBhvr>
                                      <p:tavLst>
                                        <p:tav tm="0">
                                          <p:val>
                                            <p:fltVal val="0"/>
                                          </p:val>
                                        </p:tav>
                                        <p:tav tm="100000">
                                          <p:val>
                                            <p:strVal val="#ppt_h"/>
                                          </p:val>
                                        </p:tav>
                                      </p:tavLst>
                                    </p:anim>
                                    <p:animEffect transition="in" filter="fade">
                                      <p:cBhvr>
                                        <p:cTn id="13"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lstStyle/>
          <a:p>
            <a:r>
              <a:rPr lang="en-GB" b="1" dirty="0"/>
              <a:t>Answers - Algebra</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038746"/>
                <a:ext cx="8229600" cy="5472608"/>
              </a:xfrm>
            </p:spPr>
            <p:txBody>
              <a:bodyPr>
                <a:normAutofit fontScale="92500" lnSpcReduction="10000"/>
              </a:bodyPr>
              <a:lstStyle/>
              <a:p>
                <a:pPr marL="514350" indent="-514350">
                  <a:buFont typeface="+mj-lt"/>
                  <a:buAutoNum type="arabicPeriod"/>
                </a:pPr>
                <a14:m>
                  <m:oMath xmlns:m="http://schemas.openxmlformats.org/officeDocument/2006/math">
                    <m:r>
                      <a:rPr lang="en-GB" b="0" i="0" smtClean="0">
                        <a:latin typeface="Cambria Math"/>
                      </a:rPr>
                      <m:t>2</m:t>
                    </m:r>
                    <m:r>
                      <a:rPr lang="en-GB" b="0" i="1" smtClean="0">
                        <a:latin typeface="Cambria Math"/>
                      </a:rPr>
                      <m:t>𝑚</m:t>
                    </m:r>
                    <m:r>
                      <a:rPr lang="en-GB" b="0" i="1" smtClean="0">
                        <a:latin typeface="Cambria Math"/>
                      </a:rPr>
                      <m:t>−3</m:t>
                    </m:r>
                    <m:r>
                      <a:rPr lang="en-GB" b="0" i="1" smtClean="0">
                        <a:latin typeface="Cambria Math"/>
                      </a:rPr>
                      <m:t>𝑛</m:t>
                    </m:r>
                    <m:r>
                      <a:rPr lang="en-GB" b="0" i="1" smtClean="0">
                        <a:latin typeface="Cambria Math"/>
                      </a:rPr>
                      <m:t>+7</m:t>
                    </m:r>
                  </m:oMath>
                </a14:m>
                <a:endParaRPr lang="en-GB" dirty="0"/>
              </a:p>
              <a:p>
                <a:pPr marL="514350" indent="-514350">
                  <a:buFont typeface="+mj-lt"/>
                  <a:buAutoNum type="arabicPeriod"/>
                </a:pPr>
                <a:r>
                  <a:rPr lang="en-GB" b="0" dirty="0"/>
                  <a:t> </a:t>
                </a:r>
                <a14:m>
                  <m:oMath xmlns:m="http://schemas.openxmlformats.org/officeDocument/2006/math">
                    <m:r>
                      <a:rPr lang="en-GB" b="0" i="1" smtClean="0">
                        <a:latin typeface="Cambria Math"/>
                      </a:rPr>
                      <m:t>𝑥</m:t>
                    </m:r>
                    <m:r>
                      <a:rPr lang="en-GB" b="0" i="0" smtClean="0">
                        <a:latin typeface="Cambria Math"/>
                      </a:rPr>
                      <m:t>=7</m:t>
                    </m:r>
                  </m:oMath>
                </a14:m>
                <a:endParaRPr lang="en-GB" dirty="0"/>
              </a:p>
              <a:p>
                <a:pPr marL="514350" indent="-514350">
                  <a:buFont typeface="+mj-lt"/>
                  <a:buAutoNum type="arabicPeriod"/>
                </a:pPr>
                <a:r>
                  <a:rPr lang="en-GB" dirty="0"/>
                  <a:t>20</a:t>
                </a:r>
              </a:p>
              <a:p>
                <a:pPr marL="514350" indent="-514350">
                  <a:buFont typeface="+mj-lt"/>
                  <a:buAutoNum type="arabicPeriod"/>
                </a:pPr>
                <a14:m>
                  <m:oMath xmlns:m="http://schemas.openxmlformats.org/officeDocument/2006/math">
                    <m:r>
                      <a:rPr lang="en-GB" b="0" i="0" smtClean="0">
                        <a:latin typeface="Cambria Math"/>
                      </a:rPr>
                      <m:t>3</m:t>
                    </m:r>
                    <m:r>
                      <a:rPr lang="en-GB" b="0" i="1" smtClean="0">
                        <a:latin typeface="Cambria Math"/>
                      </a:rPr>
                      <m:t>(3</m:t>
                    </m:r>
                    <m:r>
                      <a:rPr lang="en-GB" b="0" i="1" smtClean="0">
                        <a:latin typeface="Cambria Math"/>
                      </a:rPr>
                      <m:t>𝑥</m:t>
                    </m:r>
                    <m:r>
                      <a:rPr lang="en-GB" b="0" i="1" smtClean="0">
                        <a:latin typeface="Cambria Math"/>
                      </a:rPr>
                      <m:t>−2)</m:t>
                    </m:r>
                  </m:oMath>
                </a14:m>
                <a:endParaRPr lang="en-GB" dirty="0"/>
              </a:p>
              <a:p>
                <a:pPr marL="514350" indent="-514350">
                  <a:buFont typeface="+mj-lt"/>
                  <a:buAutoNum type="arabicPeriod"/>
                </a:pPr>
                <a:r>
                  <a:rPr lang="en-GB" dirty="0"/>
                  <a:t>399</a:t>
                </a:r>
              </a:p>
              <a:p>
                <a:pPr marL="514350" indent="-514350">
                  <a:buFont typeface="+mj-lt"/>
                  <a:buAutoNum type="arabicPeriod"/>
                </a:pPr>
                <a:r>
                  <a:rPr lang="en-GB" dirty="0"/>
                  <a:t> </a:t>
                </a:r>
                <a14:m>
                  <m:oMath xmlns:m="http://schemas.openxmlformats.org/officeDocument/2006/math">
                    <m:r>
                      <a:rPr lang="en-GB" b="0" i="1" smtClean="0">
                        <a:latin typeface="Cambria Math"/>
                      </a:rPr>
                      <m:t>𝑎</m:t>
                    </m:r>
                    <m:r>
                      <a:rPr lang="en-GB" b="0" i="1" smtClean="0">
                        <a:latin typeface="Cambria Math"/>
                      </a:rPr>
                      <m:t>=</m:t>
                    </m:r>
                    <m:f>
                      <m:fPr>
                        <m:ctrlPr>
                          <a:rPr lang="en-GB" b="0" i="1" smtClean="0">
                            <a:latin typeface="Cambria Math" panose="02040503050406030204" pitchFamily="18" charset="0"/>
                          </a:rPr>
                        </m:ctrlPr>
                      </m:fPr>
                      <m:num>
                        <m:r>
                          <a:rPr lang="en-GB" b="0" i="1" smtClean="0">
                            <a:latin typeface="Cambria Math"/>
                          </a:rPr>
                          <m:t>𝑚</m:t>
                        </m:r>
                      </m:num>
                      <m:den>
                        <m:r>
                          <a:rPr lang="en-GB" b="0" i="1" smtClean="0">
                            <a:latin typeface="Cambria Math"/>
                          </a:rPr>
                          <m:t>𝐹</m:t>
                        </m:r>
                      </m:den>
                    </m:f>
                  </m:oMath>
                </a14:m>
                <a:endParaRPr lang="en-GB" dirty="0"/>
              </a:p>
              <a:p>
                <a:pPr marL="514350" indent="-514350">
                  <a:buFont typeface="+mj-lt"/>
                  <a:buAutoNum type="arabicPeriod"/>
                </a:pPr>
                <a:r>
                  <a:rPr lang="en-GB" dirty="0"/>
                  <a:t> </a:t>
                </a:r>
                <a14:m>
                  <m:oMath xmlns:m="http://schemas.openxmlformats.org/officeDocument/2006/math">
                    <m:r>
                      <a:rPr lang="en-GB" b="0" i="1" smtClean="0">
                        <a:latin typeface="Cambria Math"/>
                      </a:rPr>
                      <m:t>𝑚</m:t>
                    </m:r>
                    <m:r>
                      <a:rPr lang="en-GB" b="0" i="1" smtClean="0">
                        <a:latin typeface="Cambria Math"/>
                        <a:ea typeface="Cambria Math"/>
                      </a:rPr>
                      <m:t>≤6</m:t>
                    </m:r>
                  </m:oMath>
                </a14:m>
                <a:endParaRPr lang="en-GB" dirty="0"/>
              </a:p>
              <a:p>
                <a:pPr marL="514350" indent="-514350">
                  <a:buFont typeface="+mj-lt"/>
                  <a:buAutoNum type="arabicPeriod"/>
                </a:pPr>
                <a:r>
                  <a:rPr lang="en-GB" dirty="0"/>
                  <a:t> </a:t>
                </a:r>
                <a14:m>
                  <m:oMath xmlns:m="http://schemas.openxmlformats.org/officeDocument/2006/math">
                    <m:r>
                      <a:rPr lang="en-GB" b="0" i="1" smtClean="0">
                        <a:latin typeface="Cambria Math"/>
                      </a:rPr>
                      <m:t>3</m:t>
                    </m:r>
                    <m:r>
                      <a:rPr lang="en-GB" b="0" i="1" smtClean="0">
                        <a:latin typeface="Cambria Math"/>
                      </a:rPr>
                      <m:t>𝑛</m:t>
                    </m:r>
                    <m:r>
                      <a:rPr lang="en-GB" b="0" i="1" smtClean="0">
                        <a:latin typeface="Cambria Math"/>
                      </a:rPr>
                      <m:t>+1</m:t>
                    </m:r>
                  </m:oMath>
                </a14:m>
                <a:endParaRPr lang="en-GB" b="0" dirty="0"/>
              </a:p>
              <a:p>
                <a:pPr marL="514350" indent="-514350">
                  <a:buFont typeface="+mj-lt"/>
                  <a:buAutoNum type="arabicPeriod"/>
                </a:pPr>
                <a:r>
                  <a:rPr lang="en-GB" dirty="0"/>
                  <a:t>6 hours</a:t>
                </a:r>
              </a:p>
              <a:p>
                <a:pPr marL="514350" indent="-514350">
                  <a:buFont typeface="+mj-lt"/>
                  <a:buAutoNum type="arabicPeriod"/>
                </a:pPr>
                <a:r>
                  <a:rPr lang="en-GB" dirty="0"/>
                  <a:t>Gradient = ½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038746"/>
                <a:ext cx="8229600" cy="5472608"/>
              </a:xfrm>
              <a:blipFill rotWithShape="1">
                <a:blip r:embed="rId2"/>
                <a:stretch>
                  <a:fillRect l="-1704"/>
                </a:stretch>
              </a:blipFill>
            </p:spPr>
            <p:txBody>
              <a:bodyPr/>
              <a:lstStyle/>
              <a:p>
                <a:r>
                  <a:rPr lang="en-GB">
                    <a:noFill/>
                  </a:rPr>
                  <a:t> </a:t>
                </a:r>
              </a:p>
            </p:txBody>
          </p:sp>
        </mc:Fallback>
      </mc:AlternateContent>
      <p:sp>
        <p:nvSpPr>
          <p:cNvPr id="4" name="5-Point Star 3"/>
          <p:cNvSpPr/>
          <p:nvPr/>
        </p:nvSpPr>
        <p:spPr>
          <a:xfrm>
            <a:off x="7956376" y="5805264"/>
            <a:ext cx="864096" cy="864096"/>
          </a:xfrm>
          <a:prstGeom prst="star5">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b="1" dirty="0">
              <a:solidFill>
                <a:schemeClr val="tx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4168" y="2535361"/>
            <a:ext cx="2590800" cy="1762125"/>
          </a:xfrm>
          <a:prstGeom prst="rect">
            <a:avLst/>
          </a:prstGeom>
        </p:spPr>
      </p:pic>
    </p:spTree>
    <p:extLst>
      <p:ext uri="{BB962C8B-B14F-4D97-AF65-F5344CB8AC3E}">
        <p14:creationId xmlns:p14="http://schemas.microsoft.com/office/powerpoint/2010/main" val="1892533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200" b="1" dirty="0"/>
              <a:t>Round 3 – Shape and Space (non-calculator)</a:t>
            </a:r>
          </a:p>
        </p:txBody>
      </p:sp>
      <p:sp>
        <p:nvSpPr>
          <p:cNvPr id="3" name="Content Placeholder 2"/>
          <p:cNvSpPr>
            <a:spLocks noGrp="1"/>
          </p:cNvSpPr>
          <p:nvPr>
            <p:ph idx="1"/>
          </p:nvPr>
        </p:nvSpPr>
        <p:spPr>
          <a:xfrm>
            <a:off x="457200" y="1268760"/>
            <a:ext cx="8229600" cy="4857403"/>
          </a:xfrm>
        </p:spPr>
        <p:txBody>
          <a:bodyPr/>
          <a:lstStyle/>
          <a:p>
            <a:pPr marL="514350" indent="-514350">
              <a:buFont typeface="+mj-lt"/>
              <a:buAutoNum type="arabicPeriod"/>
            </a:pPr>
            <a:r>
              <a:rPr lang="en-GB" dirty="0"/>
              <a:t>How many degrees are there in a quadrilateral?</a:t>
            </a:r>
          </a:p>
          <a:p>
            <a:pPr marL="514350" indent="-514350">
              <a:buFont typeface="+mj-lt"/>
              <a:buAutoNum type="arabicPeriod"/>
            </a:pPr>
            <a:r>
              <a:rPr lang="en-GB" dirty="0"/>
              <a:t>What is the bearing of West?</a:t>
            </a:r>
          </a:p>
          <a:p>
            <a:pPr marL="514350" indent="-514350">
              <a:buFont typeface="+mj-lt"/>
              <a:buAutoNum type="arabicPeriod"/>
            </a:pPr>
            <a:r>
              <a:rPr lang="en-GB" dirty="0"/>
              <a:t>I bought a 2 litre bottle of cola. I fill a 600 millilitre cup from the bottle. How much do I have left in the bottle?</a:t>
            </a:r>
          </a:p>
          <a:p>
            <a:pPr marL="514350" indent="-514350">
              <a:buFont typeface="+mj-lt"/>
              <a:buAutoNum type="arabicPeriod"/>
            </a:pPr>
            <a:r>
              <a:rPr lang="en-GB" dirty="0"/>
              <a:t>Name this shape:</a:t>
            </a:r>
          </a:p>
        </p:txBody>
      </p:sp>
      <p:sp>
        <p:nvSpPr>
          <p:cNvPr id="5" name="5-Point Star 4"/>
          <p:cNvSpPr/>
          <p:nvPr/>
        </p:nvSpPr>
        <p:spPr>
          <a:xfrm>
            <a:off x="7956376" y="5733256"/>
            <a:ext cx="864096" cy="864096"/>
          </a:xfrm>
          <a:prstGeom prst="star5">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b="1" dirty="0">
              <a:solidFill>
                <a:schemeClr val="tx1"/>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9952" y="4656931"/>
            <a:ext cx="2016224" cy="1867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0906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par>
                          <p:cTn id="23" fill="hold">
                            <p:stCondLst>
                              <p:cond delay="500"/>
                            </p:stCondLst>
                            <p:childTnLst>
                              <p:par>
                                <p:cTn id="24" presetID="53" presetClass="entr" presetSubtype="16" fill="hold" nodeType="afterEffect">
                                  <p:stCondLst>
                                    <p:cond delay="0"/>
                                  </p:stCondLst>
                                  <p:childTnLst>
                                    <p:set>
                                      <p:cBhvr>
                                        <p:cTn id="25" dur="1" fill="hold">
                                          <p:stCondLst>
                                            <p:cond delay="0"/>
                                          </p:stCondLst>
                                        </p:cTn>
                                        <p:tgtEl>
                                          <p:spTgt spid="4098"/>
                                        </p:tgtEl>
                                        <p:attrNameLst>
                                          <p:attrName>style.visibility</p:attrName>
                                        </p:attrNameLst>
                                      </p:cBhvr>
                                      <p:to>
                                        <p:strVal val="visible"/>
                                      </p:to>
                                    </p:set>
                                    <p:anim calcmode="lin" valueType="num">
                                      <p:cBhvr>
                                        <p:cTn id="26" dur="500" fill="hold"/>
                                        <p:tgtEl>
                                          <p:spTgt spid="4098"/>
                                        </p:tgtEl>
                                        <p:attrNameLst>
                                          <p:attrName>ppt_w</p:attrName>
                                        </p:attrNameLst>
                                      </p:cBhvr>
                                      <p:tavLst>
                                        <p:tav tm="0">
                                          <p:val>
                                            <p:fltVal val="0"/>
                                          </p:val>
                                        </p:tav>
                                        <p:tav tm="100000">
                                          <p:val>
                                            <p:strVal val="#ppt_w"/>
                                          </p:val>
                                        </p:tav>
                                      </p:tavLst>
                                    </p:anim>
                                    <p:anim calcmode="lin" valueType="num">
                                      <p:cBhvr>
                                        <p:cTn id="27" dur="500" fill="hold"/>
                                        <p:tgtEl>
                                          <p:spTgt spid="4098"/>
                                        </p:tgtEl>
                                        <p:attrNameLst>
                                          <p:attrName>ppt_h</p:attrName>
                                        </p:attrNameLst>
                                      </p:cBhvr>
                                      <p:tavLst>
                                        <p:tav tm="0">
                                          <p:val>
                                            <p:fltVal val="0"/>
                                          </p:val>
                                        </p:tav>
                                        <p:tav tm="100000">
                                          <p:val>
                                            <p:strVal val="#ppt_h"/>
                                          </p:val>
                                        </p:tav>
                                      </p:tavLst>
                                    </p:anim>
                                    <p:animEffect transition="in" filter="fade">
                                      <p:cBhvr>
                                        <p:cTn id="28"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143000"/>
          </a:xfrm>
        </p:spPr>
        <p:txBody>
          <a:bodyPr>
            <a:noAutofit/>
          </a:bodyPr>
          <a:lstStyle/>
          <a:p>
            <a:r>
              <a:rPr lang="en-GB" sz="3200" b="1" dirty="0"/>
              <a:t>Round 3 – Shape and Space (non-calculator)</a:t>
            </a:r>
          </a:p>
        </p:txBody>
      </p:sp>
      <p:sp>
        <p:nvSpPr>
          <p:cNvPr id="3" name="Content Placeholder 2"/>
          <p:cNvSpPr>
            <a:spLocks noGrp="1"/>
          </p:cNvSpPr>
          <p:nvPr>
            <p:ph idx="1"/>
          </p:nvPr>
        </p:nvSpPr>
        <p:spPr>
          <a:xfrm>
            <a:off x="107504" y="1052736"/>
            <a:ext cx="4104456" cy="2246238"/>
          </a:xfrm>
        </p:spPr>
        <p:txBody>
          <a:bodyPr>
            <a:normAutofit fontScale="92500"/>
          </a:bodyPr>
          <a:lstStyle/>
          <a:p>
            <a:pPr marL="514350" indent="-514350">
              <a:buFont typeface="+mj-lt"/>
              <a:buAutoNum type="arabicPeriod" startAt="5"/>
            </a:pPr>
            <a:r>
              <a:rPr lang="en-GB" dirty="0"/>
              <a:t>Describe fully the single transformation that takes shape A to shape B:</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1000" y="866514"/>
            <a:ext cx="4761480" cy="56917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5-Point Star 4"/>
          <p:cNvSpPr/>
          <p:nvPr/>
        </p:nvSpPr>
        <p:spPr>
          <a:xfrm>
            <a:off x="8172400" y="5758029"/>
            <a:ext cx="864096" cy="864096"/>
          </a:xfrm>
          <a:prstGeom prst="star5">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b="1" dirty="0">
              <a:solidFill>
                <a:schemeClr val="tx1"/>
              </a:solidFill>
            </a:endParaRPr>
          </a:p>
        </p:txBody>
      </p:sp>
    </p:spTree>
    <p:extLst>
      <p:ext uri="{BB962C8B-B14F-4D97-AF65-F5344CB8AC3E}">
        <p14:creationId xmlns:p14="http://schemas.microsoft.com/office/powerpoint/2010/main" val="758774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9218"/>
                                        </p:tgtEl>
                                        <p:attrNameLst>
                                          <p:attrName>style.visibility</p:attrName>
                                        </p:attrNameLst>
                                      </p:cBhvr>
                                      <p:to>
                                        <p:strVal val="visible"/>
                                      </p:to>
                                    </p:set>
                                    <p:anim calcmode="lin" valueType="num">
                                      <p:cBhvr>
                                        <p:cTn id="11" dur="500" fill="hold"/>
                                        <p:tgtEl>
                                          <p:spTgt spid="9218"/>
                                        </p:tgtEl>
                                        <p:attrNameLst>
                                          <p:attrName>ppt_w</p:attrName>
                                        </p:attrNameLst>
                                      </p:cBhvr>
                                      <p:tavLst>
                                        <p:tav tm="0">
                                          <p:val>
                                            <p:fltVal val="0"/>
                                          </p:val>
                                        </p:tav>
                                        <p:tav tm="100000">
                                          <p:val>
                                            <p:strVal val="#ppt_w"/>
                                          </p:val>
                                        </p:tav>
                                      </p:tavLst>
                                    </p:anim>
                                    <p:anim calcmode="lin" valueType="num">
                                      <p:cBhvr>
                                        <p:cTn id="12" dur="500" fill="hold"/>
                                        <p:tgtEl>
                                          <p:spTgt spid="9218"/>
                                        </p:tgtEl>
                                        <p:attrNameLst>
                                          <p:attrName>ppt_h</p:attrName>
                                        </p:attrNameLst>
                                      </p:cBhvr>
                                      <p:tavLst>
                                        <p:tav tm="0">
                                          <p:val>
                                            <p:fltVal val="0"/>
                                          </p:val>
                                        </p:tav>
                                        <p:tav tm="100000">
                                          <p:val>
                                            <p:strVal val="#ppt_h"/>
                                          </p:val>
                                        </p:tav>
                                      </p:tavLst>
                                    </p:anim>
                                    <p:animEffect transition="in" filter="fade">
                                      <p:cBhvr>
                                        <p:cTn id="13"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Round 3 – Shape and Space</a:t>
            </a:r>
          </a:p>
        </p:txBody>
      </p:sp>
      <p:sp>
        <p:nvSpPr>
          <p:cNvPr id="3" name="Content Placeholder 2"/>
          <p:cNvSpPr>
            <a:spLocks noGrp="1"/>
          </p:cNvSpPr>
          <p:nvPr>
            <p:ph idx="1"/>
          </p:nvPr>
        </p:nvSpPr>
        <p:spPr/>
        <p:txBody>
          <a:bodyPr/>
          <a:lstStyle/>
          <a:p>
            <a:pPr marL="514350" indent="-514350">
              <a:buFont typeface="+mj-lt"/>
              <a:buAutoNum type="arabicPeriod" startAt="6"/>
            </a:pPr>
            <a:r>
              <a:rPr lang="en-GB" dirty="0"/>
              <a:t>A film begins at 3.40pm and finishes at 5.25pm. How long is the film?</a:t>
            </a:r>
          </a:p>
          <a:p>
            <a:pPr marL="514350" indent="-514350">
              <a:buFont typeface="+mj-lt"/>
              <a:buAutoNum type="arabicPeriod" startAt="6"/>
            </a:pPr>
            <a:r>
              <a:rPr lang="en-GB" dirty="0"/>
              <a:t>A scale on a map is given as 1:100000. The road on my map is 6cm long. How many kilometres is the road in real life?</a:t>
            </a:r>
          </a:p>
          <a:p>
            <a:pPr marL="514350" indent="-514350">
              <a:buFont typeface="+mj-lt"/>
              <a:buAutoNum type="arabicPeriod" startAt="6"/>
            </a:pPr>
            <a:r>
              <a:rPr lang="en-GB" dirty="0"/>
              <a:t>What is the volume of this prism?</a:t>
            </a:r>
          </a:p>
        </p:txBody>
      </p:sp>
      <p:sp>
        <p:nvSpPr>
          <p:cNvPr id="4" name="5-Point Star 3"/>
          <p:cNvSpPr/>
          <p:nvPr/>
        </p:nvSpPr>
        <p:spPr>
          <a:xfrm>
            <a:off x="7956376" y="5733256"/>
            <a:ext cx="864096" cy="864096"/>
          </a:xfrm>
          <a:prstGeom prst="star5">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b="1" dirty="0">
              <a:solidFill>
                <a:schemeClr val="tx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7445" y="4725144"/>
            <a:ext cx="2650739" cy="2050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1456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par>
                          <p:cTn id="18" fill="hold">
                            <p:stCondLst>
                              <p:cond delay="500"/>
                            </p:stCondLst>
                            <p:childTnLst>
                              <p:par>
                                <p:cTn id="19" presetID="53" presetClass="entr" presetSubtype="16" fill="hold" nodeType="afterEffect">
                                  <p:stCondLst>
                                    <p:cond delay="0"/>
                                  </p:stCondLst>
                                  <p:childTnLst>
                                    <p:set>
                                      <p:cBhvr>
                                        <p:cTn id="20" dur="1" fill="hold">
                                          <p:stCondLst>
                                            <p:cond delay="0"/>
                                          </p:stCondLst>
                                        </p:cTn>
                                        <p:tgtEl>
                                          <p:spTgt spid="1026"/>
                                        </p:tgtEl>
                                        <p:attrNameLst>
                                          <p:attrName>style.visibility</p:attrName>
                                        </p:attrNameLst>
                                      </p:cBhvr>
                                      <p:to>
                                        <p:strVal val="visible"/>
                                      </p:to>
                                    </p:set>
                                    <p:anim calcmode="lin" valueType="num">
                                      <p:cBhvr>
                                        <p:cTn id="21" dur="500" fill="hold"/>
                                        <p:tgtEl>
                                          <p:spTgt spid="1026"/>
                                        </p:tgtEl>
                                        <p:attrNameLst>
                                          <p:attrName>ppt_w</p:attrName>
                                        </p:attrNameLst>
                                      </p:cBhvr>
                                      <p:tavLst>
                                        <p:tav tm="0">
                                          <p:val>
                                            <p:fltVal val="0"/>
                                          </p:val>
                                        </p:tav>
                                        <p:tav tm="100000">
                                          <p:val>
                                            <p:strVal val="#ppt_w"/>
                                          </p:val>
                                        </p:tav>
                                      </p:tavLst>
                                    </p:anim>
                                    <p:anim calcmode="lin" valueType="num">
                                      <p:cBhvr>
                                        <p:cTn id="22" dur="500" fill="hold"/>
                                        <p:tgtEl>
                                          <p:spTgt spid="1026"/>
                                        </p:tgtEl>
                                        <p:attrNameLst>
                                          <p:attrName>ppt_h</p:attrName>
                                        </p:attrNameLst>
                                      </p:cBhvr>
                                      <p:tavLst>
                                        <p:tav tm="0">
                                          <p:val>
                                            <p:fltVal val="0"/>
                                          </p:val>
                                        </p:tav>
                                        <p:tav tm="100000">
                                          <p:val>
                                            <p:strVal val="#ppt_h"/>
                                          </p:val>
                                        </p:tav>
                                      </p:tavLst>
                                    </p:anim>
                                    <p:animEffect transition="in" filter="fade">
                                      <p:cBhvr>
                                        <p:cTn id="23"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Round 3 – Shape and Space</a:t>
            </a:r>
          </a:p>
        </p:txBody>
      </p:sp>
      <p:sp>
        <p:nvSpPr>
          <p:cNvPr id="3" name="Content Placeholder 2"/>
          <p:cNvSpPr>
            <a:spLocks noGrp="1"/>
          </p:cNvSpPr>
          <p:nvPr>
            <p:ph idx="1"/>
          </p:nvPr>
        </p:nvSpPr>
        <p:spPr>
          <a:xfrm>
            <a:off x="457200" y="1600201"/>
            <a:ext cx="8229600" cy="1180728"/>
          </a:xfrm>
        </p:spPr>
        <p:txBody>
          <a:bodyPr/>
          <a:lstStyle/>
          <a:p>
            <a:pPr marL="514350" indent="-514350">
              <a:buFont typeface="+mj-lt"/>
              <a:buAutoNum type="arabicPeriod" startAt="9"/>
            </a:pPr>
            <a:r>
              <a:rPr lang="en-GB" dirty="0"/>
              <a:t>Below are pictures of the views of a 3D shape from above and the side. Name the shape.</a:t>
            </a:r>
          </a:p>
        </p:txBody>
      </p:sp>
      <p:sp>
        <p:nvSpPr>
          <p:cNvPr id="4" name="5-Point Star 3"/>
          <p:cNvSpPr/>
          <p:nvPr/>
        </p:nvSpPr>
        <p:spPr>
          <a:xfrm>
            <a:off x="7956376" y="5733256"/>
            <a:ext cx="864096" cy="864096"/>
          </a:xfrm>
          <a:prstGeom prst="star5">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b="1" dirty="0">
              <a:solidFill>
                <a:schemeClr val="tx1"/>
              </a:solidFill>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0166" y="2699333"/>
            <a:ext cx="1877938" cy="3970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2244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075"/>
                                        </p:tgtEl>
                                        <p:attrNameLst>
                                          <p:attrName>style.visibility</p:attrName>
                                        </p:attrNameLst>
                                      </p:cBhvr>
                                      <p:to>
                                        <p:strVal val="visible"/>
                                      </p:to>
                                    </p:set>
                                    <p:anim calcmode="lin" valueType="num">
                                      <p:cBhvr>
                                        <p:cTn id="11" dur="500" fill="hold"/>
                                        <p:tgtEl>
                                          <p:spTgt spid="3075"/>
                                        </p:tgtEl>
                                        <p:attrNameLst>
                                          <p:attrName>ppt_w</p:attrName>
                                        </p:attrNameLst>
                                      </p:cBhvr>
                                      <p:tavLst>
                                        <p:tav tm="0">
                                          <p:val>
                                            <p:fltVal val="0"/>
                                          </p:val>
                                        </p:tav>
                                        <p:tav tm="100000">
                                          <p:val>
                                            <p:strVal val="#ppt_w"/>
                                          </p:val>
                                        </p:tav>
                                      </p:tavLst>
                                    </p:anim>
                                    <p:anim calcmode="lin" valueType="num">
                                      <p:cBhvr>
                                        <p:cTn id="12" dur="500" fill="hold"/>
                                        <p:tgtEl>
                                          <p:spTgt spid="3075"/>
                                        </p:tgtEl>
                                        <p:attrNameLst>
                                          <p:attrName>ppt_h</p:attrName>
                                        </p:attrNameLst>
                                      </p:cBhvr>
                                      <p:tavLst>
                                        <p:tav tm="0">
                                          <p:val>
                                            <p:fltVal val="0"/>
                                          </p:val>
                                        </p:tav>
                                        <p:tav tm="100000">
                                          <p:val>
                                            <p:strVal val="#ppt_h"/>
                                          </p:val>
                                        </p:tav>
                                      </p:tavLst>
                                    </p:anim>
                                    <p:animEffect transition="in" filter="fade">
                                      <p:cBhvr>
                                        <p:cTn id="13"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Round 3 – Shape and Space</a:t>
            </a:r>
          </a:p>
        </p:txBody>
      </p:sp>
      <p:sp>
        <p:nvSpPr>
          <p:cNvPr id="3" name="Content Placeholder 2"/>
          <p:cNvSpPr>
            <a:spLocks noGrp="1"/>
          </p:cNvSpPr>
          <p:nvPr>
            <p:ph idx="1"/>
          </p:nvPr>
        </p:nvSpPr>
        <p:spPr>
          <a:xfrm>
            <a:off x="457200" y="1484784"/>
            <a:ext cx="8229600" cy="1180728"/>
          </a:xfrm>
        </p:spPr>
        <p:txBody>
          <a:bodyPr/>
          <a:lstStyle/>
          <a:p>
            <a:pPr marL="514350" indent="-514350">
              <a:buFont typeface="+mj-lt"/>
              <a:buAutoNum type="arabicPeriod" startAt="10"/>
            </a:pPr>
            <a:r>
              <a:rPr lang="en-GB" dirty="0"/>
              <a:t>Find the length of the diagonal on this television below:</a:t>
            </a:r>
          </a:p>
        </p:txBody>
      </p:sp>
      <p:sp>
        <p:nvSpPr>
          <p:cNvPr id="4" name="5-Point Star 3"/>
          <p:cNvSpPr/>
          <p:nvPr/>
        </p:nvSpPr>
        <p:spPr>
          <a:xfrm>
            <a:off x="7956376" y="5733256"/>
            <a:ext cx="864096" cy="864096"/>
          </a:xfrm>
          <a:prstGeom prst="star5">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b="1" dirty="0">
              <a:solidFill>
                <a:schemeClr val="tx1"/>
              </a:solidFill>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2915" y="2636912"/>
            <a:ext cx="4811373" cy="3744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243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051"/>
                                        </p:tgtEl>
                                        <p:attrNameLst>
                                          <p:attrName>style.visibility</p:attrName>
                                        </p:attrNameLst>
                                      </p:cBhvr>
                                      <p:to>
                                        <p:strVal val="visible"/>
                                      </p:to>
                                    </p:set>
                                    <p:anim calcmode="lin" valueType="num">
                                      <p:cBhvr>
                                        <p:cTn id="11" dur="500" fill="hold"/>
                                        <p:tgtEl>
                                          <p:spTgt spid="2051"/>
                                        </p:tgtEl>
                                        <p:attrNameLst>
                                          <p:attrName>ppt_w</p:attrName>
                                        </p:attrNameLst>
                                      </p:cBhvr>
                                      <p:tavLst>
                                        <p:tav tm="0">
                                          <p:val>
                                            <p:fltVal val="0"/>
                                          </p:val>
                                        </p:tav>
                                        <p:tav tm="100000">
                                          <p:val>
                                            <p:strVal val="#ppt_w"/>
                                          </p:val>
                                        </p:tav>
                                      </p:tavLst>
                                    </p:anim>
                                    <p:anim calcmode="lin" valueType="num">
                                      <p:cBhvr>
                                        <p:cTn id="12" dur="500" fill="hold"/>
                                        <p:tgtEl>
                                          <p:spTgt spid="2051"/>
                                        </p:tgtEl>
                                        <p:attrNameLst>
                                          <p:attrName>ppt_h</p:attrName>
                                        </p:attrNameLst>
                                      </p:cBhvr>
                                      <p:tavLst>
                                        <p:tav tm="0">
                                          <p:val>
                                            <p:fltVal val="0"/>
                                          </p:val>
                                        </p:tav>
                                        <p:tav tm="100000">
                                          <p:val>
                                            <p:strVal val="#ppt_h"/>
                                          </p:val>
                                        </p:tav>
                                      </p:tavLst>
                                    </p:anim>
                                    <p:animEffect transition="in" filter="fade">
                                      <p:cBhvr>
                                        <p:cTn id="13"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lstStyle/>
          <a:p>
            <a:r>
              <a:rPr lang="en-GB" b="1" dirty="0"/>
              <a:t>Answers – Shape and Space</a:t>
            </a:r>
          </a:p>
        </p:txBody>
      </p:sp>
      <p:sp>
        <p:nvSpPr>
          <p:cNvPr id="3" name="Content Placeholder 2"/>
          <p:cNvSpPr>
            <a:spLocks noGrp="1"/>
          </p:cNvSpPr>
          <p:nvPr>
            <p:ph idx="1"/>
          </p:nvPr>
        </p:nvSpPr>
        <p:spPr>
          <a:xfrm>
            <a:off x="457200" y="1052736"/>
            <a:ext cx="8229600" cy="5688632"/>
          </a:xfrm>
        </p:spPr>
        <p:txBody>
          <a:bodyPr>
            <a:normAutofit lnSpcReduction="10000"/>
          </a:bodyPr>
          <a:lstStyle/>
          <a:p>
            <a:pPr marL="514350" indent="-514350">
              <a:buFont typeface="+mj-lt"/>
              <a:buAutoNum type="arabicPeriod"/>
            </a:pPr>
            <a:r>
              <a:rPr lang="en-GB" dirty="0"/>
              <a:t>360⁰</a:t>
            </a:r>
          </a:p>
          <a:p>
            <a:pPr marL="514350" indent="-514350">
              <a:buFont typeface="+mj-lt"/>
              <a:buAutoNum type="arabicPeriod"/>
            </a:pPr>
            <a:r>
              <a:rPr lang="en-GB" dirty="0"/>
              <a:t>270⁰</a:t>
            </a:r>
          </a:p>
          <a:p>
            <a:pPr marL="514350" indent="-514350">
              <a:buFont typeface="+mj-lt"/>
              <a:buAutoNum type="arabicPeriod"/>
            </a:pPr>
            <a:r>
              <a:rPr lang="en-GB" dirty="0"/>
              <a:t>1400ml or 1.4 litres</a:t>
            </a:r>
          </a:p>
          <a:p>
            <a:pPr marL="514350" indent="-514350">
              <a:buFont typeface="+mj-lt"/>
              <a:buAutoNum type="arabicPeriod"/>
            </a:pPr>
            <a:r>
              <a:rPr lang="en-GB" dirty="0"/>
              <a:t>Cone</a:t>
            </a:r>
          </a:p>
          <a:p>
            <a:pPr marL="514350" indent="-514350">
              <a:buFont typeface="+mj-lt"/>
              <a:buAutoNum type="arabicPeriod"/>
            </a:pPr>
            <a:r>
              <a:rPr lang="en-GB" dirty="0"/>
              <a:t>Rotation, 90⁰ clockwise, centre (0,2)</a:t>
            </a:r>
          </a:p>
          <a:p>
            <a:pPr marL="514350" indent="-514350">
              <a:buFont typeface="+mj-lt"/>
              <a:buAutoNum type="arabicPeriod"/>
            </a:pPr>
            <a:r>
              <a:rPr lang="en-GB" dirty="0"/>
              <a:t>105 minutes or 1 hour 45 minutes</a:t>
            </a:r>
          </a:p>
          <a:p>
            <a:pPr marL="514350" indent="-514350">
              <a:buFont typeface="+mj-lt"/>
              <a:buAutoNum type="arabicPeriod"/>
            </a:pPr>
            <a:r>
              <a:rPr lang="en-GB" dirty="0"/>
              <a:t>6km</a:t>
            </a:r>
          </a:p>
          <a:p>
            <a:pPr marL="514350" indent="-514350">
              <a:buFont typeface="+mj-lt"/>
              <a:buAutoNum type="arabicPeriod"/>
            </a:pPr>
            <a:r>
              <a:rPr lang="en-GB" dirty="0"/>
              <a:t>24cm³</a:t>
            </a:r>
          </a:p>
          <a:p>
            <a:pPr marL="514350" indent="-514350">
              <a:buFont typeface="+mj-lt"/>
              <a:buAutoNum type="arabicPeriod"/>
            </a:pPr>
            <a:r>
              <a:rPr lang="en-GB" dirty="0"/>
              <a:t>Square based pyramid</a:t>
            </a:r>
          </a:p>
          <a:p>
            <a:pPr marL="514350" indent="-514350">
              <a:buFont typeface="+mj-lt"/>
              <a:buAutoNum type="arabicPeriod"/>
            </a:pPr>
            <a:r>
              <a:rPr lang="en-GB" dirty="0"/>
              <a:t>56.4cm</a:t>
            </a:r>
          </a:p>
        </p:txBody>
      </p:sp>
      <p:sp>
        <p:nvSpPr>
          <p:cNvPr id="4" name="5-Point Star 3"/>
          <p:cNvSpPr/>
          <p:nvPr/>
        </p:nvSpPr>
        <p:spPr>
          <a:xfrm>
            <a:off x="7956376" y="5805264"/>
            <a:ext cx="864096" cy="864096"/>
          </a:xfrm>
          <a:prstGeom prst="star5">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b="1" dirty="0">
              <a:solidFill>
                <a:schemeClr val="tx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4446" y="1007368"/>
            <a:ext cx="2143125" cy="2133600"/>
          </a:xfrm>
          <a:prstGeom prst="rect">
            <a:avLst/>
          </a:prstGeom>
        </p:spPr>
      </p:pic>
    </p:spTree>
    <p:extLst>
      <p:ext uri="{BB962C8B-B14F-4D97-AF65-F5344CB8AC3E}">
        <p14:creationId xmlns:p14="http://schemas.microsoft.com/office/powerpoint/2010/main" val="3961853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left)">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left)">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ipe(left)">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9776"/>
            <a:ext cx="8229600" cy="1143000"/>
          </a:xfrm>
        </p:spPr>
        <p:txBody>
          <a:bodyPr>
            <a:normAutofit/>
          </a:bodyPr>
          <a:lstStyle/>
          <a:p>
            <a:r>
              <a:rPr lang="en-GB" sz="3600" b="1" dirty="0"/>
              <a:t>Round 4 – Data Handling (non-calculator)</a:t>
            </a:r>
          </a:p>
        </p:txBody>
      </p:sp>
      <p:sp>
        <p:nvSpPr>
          <p:cNvPr id="3" name="Content Placeholder 2"/>
          <p:cNvSpPr>
            <a:spLocks noGrp="1"/>
          </p:cNvSpPr>
          <p:nvPr>
            <p:ph idx="1"/>
          </p:nvPr>
        </p:nvSpPr>
        <p:spPr>
          <a:xfrm>
            <a:off x="457200" y="1556792"/>
            <a:ext cx="8229600" cy="4680520"/>
          </a:xfrm>
        </p:spPr>
        <p:txBody>
          <a:bodyPr>
            <a:normAutofit/>
          </a:bodyPr>
          <a:lstStyle/>
          <a:p>
            <a:pPr marL="514350" indent="-514350">
              <a:buFont typeface="+mj-lt"/>
              <a:buAutoNum type="arabicPeriod"/>
            </a:pPr>
            <a:r>
              <a:rPr lang="en-GB" dirty="0"/>
              <a:t>I have a bag containing 5 blue, 3 red and 4 green balls. What is the probability of not picking a blue ball?</a:t>
            </a:r>
          </a:p>
          <a:p>
            <a:pPr marL="514350" indent="-514350">
              <a:buFont typeface="+mj-lt"/>
              <a:buAutoNum type="arabicPeriod"/>
            </a:pPr>
            <a:r>
              <a:rPr lang="en-GB" dirty="0"/>
              <a:t>The boys in a class got these test results:</a:t>
            </a:r>
          </a:p>
          <a:p>
            <a:pPr marL="0" indent="0" algn="ctr">
              <a:buNone/>
            </a:pPr>
            <a:r>
              <a:rPr lang="en-GB" dirty="0"/>
              <a:t>12, 9, 8, 13, 15, 7, 8, 6, 8, 15</a:t>
            </a:r>
          </a:p>
          <a:p>
            <a:pPr marL="0" indent="0" algn="ctr">
              <a:buNone/>
            </a:pPr>
            <a:r>
              <a:rPr lang="en-GB" dirty="0"/>
              <a:t>What is the median mark for the boys?</a:t>
            </a:r>
          </a:p>
          <a:p>
            <a:pPr marL="514350" indent="-514350">
              <a:buFont typeface="+mj-lt"/>
              <a:buAutoNum type="arabicPeriod" startAt="3"/>
            </a:pPr>
            <a:r>
              <a:rPr lang="en-GB" dirty="0"/>
              <a:t>What is the mode mark for the class?</a:t>
            </a:r>
          </a:p>
          <a:p>
            <a:pPr marL="514350" indent="-514350">
              <a:buFont typeface="+mj-lt"/>
              <a:buAutoNum type="arabicPeriod" startAt="3"/>
            </a:pPr>
            <a:r>
              <a:rPr lang="en-GB" dirty="0"/>
              <a:t>What is the range of the boys’ marks?</a:t>
            </a:r>
          </a:p>
        </p:txBody>
      </p:sp>
      <p:sp>
        <p:nvSpPr>
          <p:cNvPr id="4" name="5-Point Star 3"/>
          <p:cNvSpPr/>
          <p:nvPr/>
        </p:nvSpPr>
        <p:spPr>
          <a:xfrm>
            <a:off x="7956376" y="5733256"/>
            <a:ext cx="864096" cy="864096"/>
          </a:xfrm>
          <a:prstGeom prst="star5">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b="1" dirty="0">
              <a:solidFill>
                <a:schemeClr val="tx1"/>
              </a:solidFill>
            </a:endParaRPr>
          </a:p>
        </p:txBody>
      </p:sp>
    </p:spTree>
    <p:extLst>
      <p:ext uri="{BB962C8B-B14F-4D97-AF65-F5344CB8AC3E}">
        <p14:creationId xmlns:p14="http://schemas.microsoft.com/office/powerpoint/2010/main" val="143330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left)">
                                      <p:cBhvr>
                                        <p:cTn id="16" dur="500"/>
                                        <p:tgtEl>
                                          <p:spTgt spid="3">
                                            <p:txEl>
                                              <p:pRg st="2" end="2"/>
                                            </p:txEl>
                                          </p:spTgt>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left)">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left)">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wipe(left)">
                                      <p:cBhvr>
                                        <p:cTn id="3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9776"/>
            <a:ext cx="8229600" cy="1143000"/>
          </a:xfrm>
        </p:spPr>
        <p:txBody>
          <a:bodyPr>
            <a:normAutofit/>
          </a:bodyPr>
          <a:lstStyle/>
          <a:p>
            <a:r>
              <a:rPr lang="en-GB" sz="3600" b="1" dirty="0"/>
              <a:t>Round 4 – Data Handling (non-calculator)</a:t>
            </a:r>
          </a:p>
        </p:txBody>
      </p:sp>
      <p:sp>
        <p:nvSpPr>
          <p:cNvPr id="3" name="Content Placeholder 2"/>
          <p:cNvSpPr>
            <a:spLocks noGrp="1"/>
          </p:cNvSpPr>
          <p:nvPr>
            <p:ph idx="1"/>
          </p:nvPr>
        </p:nvSpPr>
        <p:spPr>
          <a:xfrm>
            <a:off x="457200" y="1556792"/>
            <a:ext cx="8229600" cy="4680520"/>
          </a:xfrm>
        </p:spPr>
        <p:txBody>
          <a:bodyPr>
            <a:normAutofit/>
          </a:bodyPr>
          <a:lstStyle/>
          <a:p>
            <a:pPr marL="514350" indent="-514350">
              <a:buFont typeface="+mj-lt"/>
              <a:buAutoNum type="arabicPeriod" startAt="5"/>
            </a:pPr>
            <a:r>
              <a:rPr lang="en-GB" dirty="0"/>
              <a:t>Jenny is doing a survey about pocket money. She’s decided to ask this question:</a:t>
            </a:r>
          </a:p>
          <a:p>
            <a:pPr marL="514350" indent="-514350">
              <a:buFont typeface="+mj-lt"/>
              <a:buAutoNum type="arabicPeriod" startAt="5"/>
            </a:pPr>
            <a:endParaRPr lang="en-GB" dirty="0"/>
          </a:p>
          <a:p>
            <a:pPr marL="0" indent="0" algn="ctr">
              <a:buNone/>
            </a:pPr>
            <a:r>
              <a:rPr lang="en-GB" dirty="0"/>
              <a:t>How much pocket money do you receive?</a:t>
            </a:r>
          </a:p>
          <a:p>
            <a:pPr marL="0" indent="0" algn="ctr">
              <a:buNone/>
            </a:pPr>
            <a:r>
              <a:rPr lang="en-GB" dirty="0"/>
              <a:t>£0 to £5     £5 to £10     £10 to £15      £15 to £20</a:t>
            </a:r>
          </a:p>
          <a:p>
            <a:pPr marL="0" indent="0" algn="ctr">
              <a:buNone/>
            </a:pPr>
            <a:endParaRPr lang="en-GB" dirty="0"/>
          </a:p>
          <a:p>
            <a:pPr marL="0" indent="0" algn="ctr">
              <a:buNone/>
            </a:pPr>
            <a:r>
              <a:rPr lang="en-GB" dirty="0"/>
              <a:t>Give two criticisms of Jenny’s question.</a:t>
            </a:r>
          </a:p>
        </p:txBody>
      </p:sp>
      <p:sp>
        <p:nvSpPr>
          <p:cNvPr id="4" name="5-Point Star 3"/>
          <p:cNvSpPr/>
          <p:nvPr/>
        </p:nvSpPr>
        <p:spPr>
          <a:xfrm>
            <a:off x="7956376" y="5733256"/>
            <a:ext cx="864096" cy="864096"/>
          </a:xfrm>
          <a:prstGeom prst="star5">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b="1" dirty="0">
              <a:solidFill>
                <a:schemeClr val="tx1"/>
              </a:solidFill>
            </a:endParaRPr>
          </a:p>
        </p:txBody>
      </p:sp>
    </p:spTree>
    <p:extLst>
      <p:ext uri="{BB962C8B-B14F-4D97-AF65-F5344CB8AC3E}">
        <p14:creationId xmlns:p14="http://schemas.microsoft.com/office/powerpoint/2010/main" val="3085594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wipe(left)">
                                      <p:cBhvr>
                                        <p:cTn id="11" dur="500"/>
                                        <p:tgtEl>
                                          <p:spTgt spid="3">
                                            <p:txEl>
                                              <p:pRg st="2" end="2"/>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left)">
                                      <p:cBhvr>
                                        <p:cTn id="15" dur="500"/>
                                        <p:tgtEl>
                                          <p:spTgt spid="3">
                                            <p:txEl>
                                              <p:pRg st="3" end="3"/>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wipe(left)">
                                      <p:cBhvr>
                                        <p:cTn id="1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Round 4 – Data Handling</a:t>
            </a:r>
          </a:p>
        </p:txBody>
      </p:sp>
      <p:sp>
        <p:nvSpPr>
          <p:cNvPr id="3" name="Content Placeholder 2"/>
          <p:cNvSpPr>
            <a:spLocks noGrp="1"/>
          </p:cNvSpPr>
          <p:nvPr>
            <p:ph idx="1"/>
          </p:nvPr>
        </p:nvSpPr>
        <p:spPr/>
        <p:txBody>
          <a:bodyPr/>
          <a:lstStyle/>
          <a:p>
            <a:pPr marL="514350" indent="-514350">
              <a:buFont typeface="+mj-lt"/>
              <a:buAutoNum type="arabicPeriod" startAt="6"/>
            </a:pPr>
            <a:r>
              <a:rPr lang="en-GB" dirty="0"/>
              <a:t>I roll a dice 30 times. How many times would I expect to roll a six?</a:t>
            </a:r>
          </a:p>
          <a:p>
            <a:pPr marL="514350" indent="-514350">
              <a:buFont typeface="+mj-lt"/>
              <a:buAutoNum type="arabicPeriod" startAt="6"/>
            </a:pPr>
            <a:r>
              <a:rPr lang="en-GB" dirty="0"/>
              <a:t>In the experiment in question 6 I actually rolled a six 18 times. Is the dice biased? Explain your answer.</a:t>
            </a:r>
          </a:p>
          <a:p>
            <a:pPr marL="514350" indent="-514350">
              <a:buFont typeface="+mj-lt"/>
              <a:buAutoNum type="arabicPeriod" startAt="6"/>
            </a:pPr>
            <a:r>
              <a:rPr lang="en-GB" dirty="0"/>
              <a:t>Find the mean of these test scores:</a:t>
            </a:r>
          </a:p>
          <a:p>
            <a:pPr marL="0" indent="0" algn="ctr">
              <a:buNone/>
            </a:pPr>
            <a:r>
              <a:rPr lang="en-GB" dirty="0"/>
              <a:t>12, 9, 8, 13, 15, 7, 8, 6, 8, 15</a:t>
            </a:r>
          </a:p>
        </p:txBody>
      </p:sp>
      <p:sp>
        <p:nvSpPr>
          <p:cNvPr id="4" name="5-Point Star 3"/>
          <p:cNvSpPr/>
          <p:nvPr/>
        </p:nvSpPr>
        <p:spPr>
          <a:xfrm>
            <a:off x="7956376" y="5733256"/>
            <a:ext cx="864096" cy="864096"/>
          </a:xfrm>
          <a:prstGeom prst="star5">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b="1" dirty="0">
              <a:solidFill>
                <a:schemeClr val="tx1"/>
              </a:solidFill>
            </a:endParaRPr>
          </a:p>
        </p:txBody>
      </p:sp>
    </p:spTree>
    <p:extLst>
      <p:ext uri="{BB962C8B-B14F-4D97-AF65-F5344CB8AC3E}">
        <p14:creationId xmlns:p14="http://schemas.microsoft.com/office/powerpoint/2010/main" val="2845572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left)">
                                      <p:cBhvr>
                                        <p:cTn id="21"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Round 4 – Data Handling</a:t>
            </a:r>
          </a:p>
        </p:txBody>
      </p:sp>
      <p:sp>
        <p:nvSpPr>
          <p:cNvPr id="3" name="Content Placeholder 2"/>
          <p:cNvSpPr>
            <a:spLocks noGrp="1"/>
          </p:cNvSpPr>
          <p:nvPr>
            <p:ph idx="1"/>
          </p:nvPr>
        </p:nvSpPr>
        <p:spPr>
          <a:xfrm>
            <a:off x="457200" y="1340768"/>
            <a:ext cx="8229600" cy="5400600"/>
          </a:xfrm>
        </p:spPr>
        <p:txBody>
          <a:bodyPr>
            <a:normAutofit/>
          </a:bodyPr>
          <a:lstStyle/>
          <a:p>
            <a:pPr marL="514350" indent="-514350">
              <a:buFont typeface="+mj-lt"/>
              <a:buAutoNum type="arabicPeriod" startAt="9"/>
            </a:pPr>
            <a:r>
              <a:rPr lang="en-GB" dirty="0"/>
              <a:t>1200 people were asked what make of car they own. The pie chart shows the results:</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r>
              <a:rPr lang="en-GB" dirty="0"/>
              <a:t>How many people own a Ford?</a:t>
            </a:r>
          </a:p>
        </p:txBody>
      </p:sp>
      <p:sp>
        <p:nvSpPr>
          <p:cNvPr id="4" name="5-Point Star 3"/>
          <p:cNvSpPr/>
          <p:nvPr/>
        </p:nvSpPr>
        <p:spPr>
          <a:xfrm>
            <a:off x="7956376" y="5733256"/>
            <a:ext cx="864096" cy="864096"/>
          </a:xfrm>
          <a:prstGeom prst="star5">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b="1" dirty="0">
              <a:solidFill>
                <a:schemeClr val="tx1"/>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2367378"/>
            <a:ext cx="3214943" cy="3509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4106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122"/>
                                        </p:tgtEl>
                                        <p:attrNameLst>
                                          <p:attrName>style.visibility</p:attrName>
                                        </p:attrNameLst>
                                      </p:cBhvr>
                                      <p:to>
                                        <p:strVal val="visible"/>
                                      </p:to>
                                    </p:set>
                                    <p:anim calcmode="lin" valueType="num">
                                      <p:cBhvr>
                                        <p:cTn id="11" dur="500" fill="hold"/>
                                        <p:tgtEl>
                                          <p:spTgt spid="5122"/>
                                        </p:tgtEl>
                                        <p:attrNameLst>
                                          <p:attrName>ppt_w</p:attrName>
                                        </p:attrNameLst>
                                      </p:cBhvr>
                                      <p:tavLst>
                                        <p:tav tm="0">
                                          <p:val>
                                            <p:fltVal val="0"/>
                                          </p:val>
                                        </p:tav>
                                        <p:tav tm="100000">
                                          <p:val>
                                            <p:strVal val="#ppt_w"/>
                                          </p:val>
                                        </p:tav>
                                      </p:tavLst>
                                    </p:anim>
                                    <p:anim calcmode="lin" valueType="num">
                                      <p:cBhvr>
                                        <p:cTn id="12" dur="500" fill="hold"/>
                                        <p:tgtEl>
                                          <p:spTgt spid="5122"/>
                                        </p:tgtEl>
                                        <p:attrNameLst>
                                          <p:attrName>ppt_h</p:attrName>
                                        </p:attrNameLst>
                                      </p:cBhvr>
                                      <p:tavLst>
                                        <p:tav tm="0">
                                          <p:val>
                                            <p:fltVal val="0"/>
                                          </p:val>
                                        </p:tav>
                                        <p:tav tm="100000">
                                          <p:val>
                                            <p:strVal val="#ppt_h"/>
                                          </p:val>
                                        </p:tav>
                                      </p:tavLst>
                                    </p:anim>
                                    <p:animEffect transition="in" filter="fade">
                                      <p:cBhvr>
                                        <p:cTn id="13" dur="500"/>
                                        <p:tgtEl>
                                          <p:spTgt spid="5122"/>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wipe(left)">
                                      <p:cBhvr>
                                        <p:cTn id="1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Round 4 – Data Handling</a:t>
            </a:r>
          </a:p>
        </p:txBody>
      </p:sp>
      <p:sp>
        <p:nvSpPr>
          <p:cNvPr id="3" name="Content Placeholder 2"/>
          <p:cNvSpPr>
            <a:spLocks noGrp="1"/>
          </p:cNvSpPr>
          <p:nvPr>
            <p:ph idx="1"/>
          </p:nvPr>
        </p:nvSpPr>
        <p:spPr>
          <a:xfrm>
            <a:off x="457200" y="1340768"/>
            <a:ext cx="8229600" cy="5256584"/>
          </a:xfrm>
        </p:spPr>
        <p:txBody>
          <a:bodyPr>
            <a:normAutofit fontScale="92500" lnSpcReduction="10000"/>
          </a:bodyPr>
          <a:lstStyle/>
          <a:p>
            <a:pPr marL="514350" indent="-514350">
              <a:buFont typeface="+mj-lt"/>
              <a:buAutoNum type="arabicPeriod" startAt="10"/>
            </a:pPr>
            <a:r>
              <a:rPr lang="en-GB" dirty="0"/>
              <a:t>Emma timed her last 40 phone calls. The results are given in the table below:</a:t>
            </a:r>
          </a:p>
          <a:p>
            <a:pPr marL="514350" indent="-514350">
              <a:buFont typeface="+mj-lt"/>
              <a:buAutoNum type="arabicPeriod" startAt="10"/>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r>
              <a:rPr lang="en-GB" dirty="0"/>
              <a:t>Estimate the mean length of Emma’s phone calls.</a:t>
            </a:r>
          </a:p>
        </p:txBody>
      </p:sp>
      <p:sp>
        <p:nvSpPr>
          <p:cNvPr id="4" name="5-Point Star 3"/>
          <p:cNvSpPr/>
          <p:nvPr/>
        </p:nvSpPr>
        <p:spPr>
          <a:xfrm>
            <a:off x="8100392" y="5733256"/>
            <a:ext cx="864096" cy="864096"/>
          </a:xfrm>
          <a:prstGeom prst="star5">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b="1" dirty="0">
              <a:solidFill>
                <a:schemeClr val="tx1"/>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2276872"/>
            <a:ext cx="5534683" cy="3415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420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6146"/>
                                        </p:tgtEl>
                                        <p:attrNameLst>
                                          <p:attrName>style.visibility</p:attrName>
                                        </p:attrNameLst>
                                      </p:cBhvr>
                                      <p:to>
                                        <p:strVal val="visible"/>
                                      </p:to>
                                    </p:set>
                                    <p:anim calcmode="lin" valueType="num">
                                      <p:cBhvr>
                                        <p:cTn id="11" dur="500" fill="hold"/>
                                        <p:tgtEl>
                                          <p:spTgt spid="6146"/>
                                        </p:tgtEl>
                                        <p:attrNameLst>
                                          <p:attrName>ppt_w</p:attrName>
                                        </p:attrNameLst>
                                      </p:cBhvr>
                                      <p:tavLst>
                                        <p:tav tm="0">
                                          <p:val>
                                            <p:fltVal val="0"/>
                                          </p:val>
                                        </p:tav>
                                        <p:tav tm="100000">
                                          <p:val>
                                            <p:strVal val="#ppt_w"/>
                                          </p:val>
                                        </p:tav>
                                      </p:tavLst>
                                    </p:anim>
                                    <p:anim calcmode="lin" valueType="num">
                                      <p:cBhvr>
                                        <p:cTn id="12" dur="500" fill="hold"/>
                                        <p:tgtEl>
                                          <p:spTgt spid="6146"/>
                                        </p:tgtEl>
                                        <p:attrNameLst>
                                          <p:attrName>ppt_h</p:attrName>
                                        </p:attrNameLst>
                                      </p:cBhvr>
                                      <p:tavLst>
                                        <p:tav tm="0">
                                          <p:val>
                                            <p:fltVal val="0"/>
                                          </p:val>
                                        </p:tav>
                                        <p:tav tm="100000">
                                          <p:val>
                                            <p:strVal val="#ppt_h"/>
                                          </p:val>
                                        </p:tav>
                                      </p:tavLst>
                                    </p:anim>
                                    <p:animEffect transition="in" filter="fade">
                                      <p:cBhvr>
                                        <p:cTn id="13" dur="500"/>
                                        <p:tgtEl>
                                          <p:spTgt spid="6146"/>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animEffect transition="in" filter="wipe(left)">
                                      <p:cBhvr>
                                        <p:cTn id="1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4624"/>
            <a:ext cx="8229600" cy="1201497"/>
          </a:xfrm>
        </p:spPr>
        <p:txBody>
          <a:bodyPr/>
          <a:lstStyle/>
          <a:p>
            <a:r>
              <a:rPr lang="en-GB" b="1" dirty="0"/>
              <a:t>Answers – Data Handling</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67544" y="1169250"/>
                <a:ext cx="8229600" cy="5572117"/>
              </a:xfrm>
            </p:spPr>
            <p:txBody>
              <a:bodyPr>
                <a:normAutofit fontScale="92500" lnSpcReduction="20000"/>
              </a:bodyPr>
              <a:lstStyle/>
              <a:p>
                <a:pPr marL="514350" indent="-514350">
                  <a:buFont typeface="+mj-lt"/>
                  <a:buAutoNum type="arabicPeriod"/>
                </a:pPr>
                <a14:m>
                  <m:oMath xmlns:m="http://schemas.openxmlformats.org/officeDocument/2006/math">
                    <m:f>
                      <m:fPr>
                        <m:ctrlPr>
                          <a:rPr lang="en-GB" i="1" smtClean="0">
                            <a:latin typeface="Cambria Math" panose="02040503050406030204" pitchFamily="18" charset="0"/>
                          </a:rPr>
                        </m:ctrlPr>
                      </m:fPr>
                      <m:num>
                        <m:r>
                          <a:rPr lang="en-GB" b="0" i="0" smtClean="0">
                            <a:latin typeface="Cambria Math"/>
                          </a:rPr>
                          <m:t>7</m:t>
                        </m:r>
                      </m:num>
                      <m:den>
                        <m:r>
                          <a:rPr lang="en-GB" b="0" i="0" smtClean="0">
                            <a:latin typeface="Cambria Math"/>
                          </a:rPr>
                          <m:t>12</m:t>
                        </m:r>
                      </m:den>
                    </m:f>
                  </m:oMath>
                </a14:m>
                <a:endParaRPr lang="en-GB" dirty="0"/>
              </a:p>
              <a:p>
                <a:pPr marL="514350" indent="-514350">
                  <a:buFont typeface="+mj-lt"/>
                  <a:buAutoNum type="arabicPeriod"/>
                </a:pPr>
                <a:r>
                  <a:rPr lang="en-GB" dirty="0"/>
                  <a:t>10.5</a:t>
                </a:r>
              </a:p>
              <a:p>
                <a:pPr marL="514350" indent="-514350">
                  <a:buFont typeface="+mj-lt"/>
                  <a:buAutoNum type="arabicPeriod"/>
                </a:pPr>
                <a:r>
                  <a:rPr lang="en-GB" dirty="0"/>
                  <a:t>8</a:t>
                </a:r>
              </a:p>
              <a:p>
                <a:pPr marL="514350" indent="-514350">
                  <a:buFont typeface="+mj-lt"/>
                  <a:buAutoNum type="arabicPeriod"/>
                </a:pPr>
                <a:r>
                  <a:rPr lang="en-GB" dirty="0"/>
                  <a:t>9</a:t>
                </a:r>
              </a:p>
              <a:p>
                <a:pPr marL="514350" indent="-514350">
                  <a:buFont typeface="+mj-lt"/>
                  <a:buAutoNum type="arabicPeriod"/>
                </a:pPr>
                <a:r>
                  <a:rPr lang="en-GB" dirty="0"/>
                  <a:t>Overlapping groups; no time frame; no option over £20.</a:t>
                </a:r>
              </a:p>
              <a:p>
                <a:pPr marL="514350" indent="-514350">
                  <a:buFont typeface="+mj-lt"/>
                  <a:buAutoNum type="arabicPeriod"/>
                </a:pPr>
                <a:r>
                  <a:rPr lang="en-GB" dirty="0"/>
                  <a:t>5</a:t>
                </a:r>
              </a:p>
              <a:p>
                <a:pPr marL="514350" indent="-514350">
                  <a:buFont typeface="+mj-lt"/>
                  <a:buAutoNum type="arabicPeriod"/>
                </a:pPr>
                <a:r>
                  <a:rPr lang="en-GB" dirty="0"/>
                  <a:t>No – it’s not a big enough sample to tell.</a:t>
                </a:r>
              </a:p>
              <a:p>
                <a:pPr marL="514350" indent="-514350">
                  <a:buFont typeface="+mj-lt"/>
                  <a:buAutoNum type="arabicPeriod"/>
                </a:pPr>
                <a:r>
                  <a:rPr lang="en-GB" dirty="0"/>
                  <a:t>10.1</a:t>
                </a:r>
              </a:p>
              <a:p>
                <a:pPr marL="514350" indent="-514350">
                  <a:buFont typeface="+mj-lt"/>
                  <a:buAutoNum type="arabicPeriod"/>
                </a:pPr>
                <a:r>
                  <a:rPr lang="en-GB" dirty="0"/>
                  <a:t>240</a:t>
                </a:r>
              </a:p>
              <a:p>
                <a:pPr marL="514350" indent="-514350">
                  <a:buFont typeface="+mj-lt"/>
                  <a:buAutoNum type="arabicPeriod"/>
                </a:pPr>
                <a:r>
                  <a:rPr lang="en-GB" dirty="0"/>
                  <a:t>11.125 minutes (or 11 minutes, 7.5 seconds)</a:t>
                </a:r>
              </a:p>
              <a:p>
                <a:pPr marL="514350" indent="-514350">
                  <a:buFont typeface="+mj-lt"/>
                  <a:buAutoNum type="arabicPeriod"/>
                </a:pP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67544" y="1169250"/>
                <a:ext cx="8229600" cy="5572117"/>
              </a:xfrm>
              <a:blipFill rotWithShape="1">
                <a:blip r:embed="rId2"/>
                <a:stretch>
                  <a:fillRect l="-1778" t="-109"/>
                </a:stretch>
              </a:blipFill>
            </p:spPr>
            <p:txBody>
              <a:bodyPr/>
              <a:lstStyle/>
              <a:p>
                <a:r>
                  <a:rPr lang="en-GB">
                    <a:noFill/>
                  </a:rPr>
                  <a:t> </a:t>
                </a:r>
              </a:p>
            </p:txBody>
          </p:sp>
        </mc:Fallback>
      </mc:AlternateContent>
      <p:sp>
        <p:nvSpPr>
          <p:cNvPr id="4" name="5-Point Star 3"/>
          <p:cNvSpPr/>
          <p:nvPr/>
        </p:nvSpPr>
        <p:spPr>
          <a:xfrm>
            <a:off x="7956376" y="5805264"/>
            <a:ext cx="864096" cy="864096"/>
          </a:xfrm>
          <a:prstGeom prst="star5">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b="1" dirty="0">
              <a:solidFill>
                <a:schemeClr val="tx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7894" y="1052736"/>
            <a:ext cx="1928562" cy="2016224"/>
          </a:xfrm>
          <a:prstGeom prst="rect">
            <a:avLst/>
          </a:prstGeom>
        </p:spPr>
      </p:pic>
    </p:spTree>
    <p:extLst>
      <p:ext uri="{BB962C8B-B14F-4D97-AF65-F5344CB8AC3E}">
        <p14:creationId xmlns:p14="http://schemas.microsoft.com/office/powerpoint/2010/main" val="3433945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left)">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left)">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ipe(left)">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lstStyle/>
          <a:p>
            <a:r>
              <a:rPr lang="en-GB" b="1" dirty="0"/>
              <a:t>Round 5 – Using and Applying</a:t>
            </a:r>
          </a:p>
        </p:txBody>
      </p:sp>
      <p:sp>
        <p:nvSpPr>
          <p:cNvPr id="3" name="Content Placeholder 2"/>
          <p:cNvSpPr>
            <a:spLocks noGrp="1"/>
          </p:cNvSpPr>
          <p:nvPr>
            <p:ph idx="1"/>
          </p:nvPr>
        </p:nvSpPr>
        <p:spPr>
          <a:xfrm>
            <a:off x="457200" y="1124744"/>
            <a:ext cx="8229600" cy="5242594"/>
          </a:xfrm>
        </p:spPr>
        <p:txBody>
          <a:bodyPr>
            <a:normAutofit fontScale="85000" lnSpcReduction="20000"/>
          </a:bodyPr>
          <a:lstStyle/>
          <a:p>
            <a:pPr marL="514350" indent="-514350">
              <a:buFont typeface="+mj-lt"/>
              <a:buAutoNum type="arabicPeriod"/>
            </a:pPr>
            <a:r>
              <a:rPr lang="en-GB" dirty="0"/>
              <a:t>Two towns, </a:t>
            </a:r>
            <a:r>
              <a:rPr lang="en-GB" i="1" dirty="0"/>
              <a:t>A</a:t>
            </a:r>
            <a:r>
              <a:rPr lang="en-GB" dirty="0"/>
              <a:t> and </a:t>
            </a:r>
            <a:r>
              <a:rPr lang="en-GB" i="1" dirty="0"/>
              <a:t>B</a:t>
            </a:r>
            <a:r>
              <a:rPr lang="en-GB" dirty="0"/>
              <a:t>, are connected by a motorway of length 100 miles and a dual carriageway of length 80 miles as shown.</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r>
              <a:rPr lang="en-GB" dirty="0"/>
              <a:t>Jack travels from </a:t>
            </a:r>
            <a:r>
              <a:rPr lang="en-GB" i="1" dirty="0"/>
              <a:t>A</a:t>
            </a:r>
            <a:r>
              <a:rPr lang="en-GB" dirty="0"/>
              <a:t> to </a:t>
            </a:r>
            <a:r>
              <a:rPr lang="en-GB" i="1" dirty="0"/>
              <a:t>B</a:t>
            </a:r>
            <a:r>
              <a:rPr lang="en-GB" dirty="0"/>
              <a:t> along the motorway at an average speed of 60 mph.</a:t>
            </a:r>
            <a:br>
              <a:rPr lang="en-GB" dirty="0"/>
            </a:br>
            <a:r>
              <a:rPr lang="en-GB" dirty="0"/>
              <a:t>Fred travels from </a:t>
            </a:r>
            <a:r>
              <a:rPr lang="en-GB" i="1" dirty="0"/>
              <a:t>A</a:t>
            </a:r>
            <a:r>
              <a:rPr lang="en-GB" dirty="0"/>
              <a:t> to </a:t>
            </a:r>
            <a:r>
              <a:rPr lang="en-GB" i="1" dirty="0"/>
              <a:t>B</a:t>
            </a:r>
            <a:r>
              <a:rPr lang="en-GB" dirty="0"/>
              <a:t> along the dual carriageway at an average speed of 50 mph.</a:t>
            </a:r>
            <a:br>
              <a:rPr lang="en-GB" dirty="0"/>
            </a:br>
            <a:r>
              <a:rPr lang="en-GB" dirty="0"/>
              <a:t>What is the difference in time between the two journeys?</a:t>
            </a:r>
            <a:br>
              <a:rPr lang="en-GB" dirty="0"/>
            </a:br>
            <a:r>
              <a:rPr lang="en-GB" dirty="0"/>
              <a:t>Give your answer in minutes.</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2132856"/>
            <a:ext cx="5002661"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5-Point Star 4"/>
          <p:cNvSpPr/>
          <p:nvPr/>
        </p:nvSpPr>
        <p:spPr>
          <a:xfrm>
            <a:off x="8172400" y="5877272"/>
            <a:ext cx="864096" cy="864096"/>
          </a:xfrm>
          <a:prstGeom prst="star5">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b="1" dirty="0">
              <a:solidFill>
                <a:schemeClr val="tx1"/>
              </a:solidFill>
            </a:endParaRPr>
          </a:p>
        </p:txBody>
      </p:sp>
    </p:spTree>
    <p:extLst>
      <p:ext uri="{BB962C8B-B14F-4D97-AF65-F5344CB8AC3E}">
        <p14:creationId xmlns:p14="http://schemas.microsoft.com/office/powerpoint/2010/main" val="3003099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6146"/>
                                        </p:tgtEl>
                                        <p:attrNameLst>
                                          <p:attrName>style.visibility</p:attrName>
                                        </p:attrNameLst>
                                      </p:cBhvr>
                                      <p:to>
                                        <p:strVal val="visible"/>
                                      </p:to>
                                    </p:set>
                                    <p:anim calcmode="lin" valueType="num">
                                      <p:cBhvr>
                                        <p:cTn id="11" dur="500" fill="hold"/>
                                        <p:tgtEl>
                                          <p:spTgt spid="6146"/>
                                        </p:tgtEl>
                                        <p:attrNameLst>
                                          <p:attrName>ppt_w</p:attrName>
                                        </p:attrNameLst>
                                      </p:cBhvr>
                                      <p:tavLst>
                                        <p:tav tm="0">
                                          <p:val>
                                            <p:fltVal val="0"/>
                                          </p:val>
                                        </p:tav>
                                        <p:tav tm="100000">
                                          <p:val>
                                            <p:strVal val="#ppt_w"/>
                                          </p:val>
                                        </p:tav>
                                      </p:tavLst>
                                    </p:anim>
                                    <p:anim calcmode="lin" valueType="num">
                                      <p:cBhvr>
                                        <p:cTn id="12" dur="500" fill="hold"/>
                                        <p:tgtEl>
                                          <p:spTgt spid="6146"/>
                                        </p:tgtEl>
                                        <p:attrNameLst>
                                          <p:attrName>ppt_h</p:attrName>
                                        </p:attrNameLst>
                                      </p:cBhvr>
                                      <p:tavLst>
                                        <p:tav tm="0">
                                          <p:val>
                                            <p:fltVal val="0"/>
                                          </p:val>
                                        </p:tav>
                                        <p:tav tm="100000">
                                          <p:val>
                                            <p:strVal val="#ppt_h"/>
                                          </p:val>
                                        </p:tav>
                                      </p:tavLst>
                                    </p:anim>
                                    <p:animEffect transition="in" filter="fade">
                                      <p:cBhvr>
                                        <p:cTn id="13" dur="500"/>
                                        <p:tgtEl>
                                          <p:spTgt spid="6146"/>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wipe(left)">
                                      <p:cBhvr>
                                        <p:cTn id="1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Round 5 – Using and Applying</a:t>
            </a:r>
          </a:p>
        </p:txBody>
      </p:sp>
      <p:sp>
        <p:nvSpPr>
          <p:cNvPr id="3" name="Content Placeholder 2"/>
          <p:cNvSpPr>
            <a:spLocks noGrp="1"/>
          </p:cNvSpPr>
          <p:nvPr>
            <p:ph idx="1"/>
          </p:nvPr>
        </p:nvSpPr>
        <p:spPr/>
        <p:txBody>
          <a:bodyPr/>
          <a:lstStyle/>
          <a:p>
            <a:pPr marL="514350" indent="-514350">
              <a:buFont typeface="+mj-lt"/>
              <a:buAutoNum type="arabicPeriod" startAt="2"/>
            </a:pPr>
            <a:r>
              <a:rPr lang="en-GB" dirty="0"/>
              <a:t>The cost of a call at peak rate from Bev’s mobile phone is 29p per minute. For how long can Bev talk, at peak rate, for £10?</a:t>
            </a:r>
            <a:br>
              <a:rPr lang="en-GB" dirty="0"/>
            </a:br>
            <a:r>
              <a:rPr lang="en-GB" dirty="0"/>
              <a:t>Give your answer in minutes and seconds.</a:t>
            </a:r>
          </a:p>
          <a:p>
            <a:pPr marL="514350" indent="-514350">
              <a:buFont typeface="+mj-lt"/>
              <a:buAutoNum type="arabicPeriod" startAt="2"/>
            </a:pPr>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2772" y="3861048"/>
            <a:ext cx="1800225" cy="2543175"/>
          </a:xfrm>
          <a:prstGeom prst="rect">
            <a:avLst/>
          </a:prstGeom>
        </p:spPr>
      </p:pic>
      <p:sp>
        <p:nvSpPr>
          <p:cNvPr id="6" name="5-Point Star 5"/>
          <p:cNvSpPr/>
          <p:nvPr/>
        </p:nvSpPr>
        <p:spPr>
          <a:xfrm>
            <a:off x="7956376" y="5733256"/>
            <a:ext cx="864096" cy="864096"/>
          </a:xfrm>
          <a:prstGeom prst="star5">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b="1" dirty="0">
              <a:solidFill>
                <a:schemeClr val="tx1"/>
              </a:solidFill>
            </a:endParaRPr>
          </a:p>
        </p:txBody>
      </p:sp>
    </p:spTree>
    <p:extLst>
      <p:ext uri="{BB962C8B-B14F-4D97-AF65-F5344CB8AC3E}">
        <p14:creationId xmlns:p14="http://schemas.microsoft.com/office/powerpoint/2010/main" val="460860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Round 5 – Using and Applying</a:t>
            </a:r>
          </a:p>
        </p:txBody>
      </p:sp>
      <p:sp>
        <p:nvSpPr>
          <p:cNvPr id="3" name="Content Placeholder 2"/>
          <p:cNvSpPr>
            <a:spLocks noGrp="1"/>
          </p:cNvSpPr>
          <p:nvPr>
            <p:ph idx="1"/>
          </p:nvPr>
        </p:nvSpPr>
        <p:spPr>
          <a:xfrm>
            <a:off x="457200" y="1340768"/>
            <a:ext cx="8229600" cy="4785395"/>
          </a:xfrm>
        </p:spPr>
        <p:txBody>
          <a:bodyPr>
            <a:normAutofit/>
          </a:bodyPr>
          <a:lstStyle/>
          <a:p>
            <a:pPr marL="514350" indent="-514350">
              <a:buFont typeface="+mj-lt"/>
              <a:buAutoNum type="arabicPeriod" startAt="3"/>
            </a:pPr>
            <a:r>
              <a:rPr lang="en-GB" dirty="0"/>
              <a:t>Mike took 400 books to sell at a Saturday market. By 3 pm, he had sold 310 books at 80 pence each. Mike then reduced the selling price of the remaining books to 50 pence each. He was left with 24 unsold books which he gave away. Find the total amount Mike received from selling the books.</a:t>
            </a:r>
          </a:p>
          <a:p>
            <a:pPr marL="514350" indent="-514350">
              <a:buFont typeface="+mj-lt"/>
              <a:buAutoNum type="arabicPeriod" startAt="3"/>
            </a:pPr>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1920" y="5085184"/>
            <a:ext cx="1800200" cy="1557173"/>
          </a:xfrm>
          <a:prstGeom prst="rect">
            <a:avLst/>
          </a:prstGeom>
        </p:spPr>
      </p:pic>
      <p:sp>
        <p:nvSpPr>
          <p:cNvPr id="6" name="5-Point Star 5"/>
          <p:cNvSpPr/>
          <p:nvPr/>
        </p:nvSpPr>
        <p:spPr>
          <a:xfrm>
            <a:off x="7956376" y="5733256"/>
            <a:ext cx="864096" cy="864096"/>
          </a:xfrm>
          <a:prstGeom prst="star5">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b="1" dirty="0">
              <a:solidFill>
                <a:schemeClr val="tx1"/>
              </a:solidFill>
            </a:endParaRPr>
          </a:p>
        </p:txBody>
      </p:sp>
    </p:spTree>
    <p:extLst>
      <p:ext uri="{BB962C8B-B14F-4D97-AF65-F5344CB8AC3E}">
        <p14:creationId xmlns:p14="http://schemas.microsoft.com/office/powerpoint/2010/main" val="3375666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Round 5 – Using and Applying</a:t>
            </a:r>
          </a:p>
        </p:txBody>
      </p:sp>
      <p:sp>
        <p:nvSpPr>
          <p:cNvPr id="3" name="Content Placeholder 2"/>
          <p:cNvSpPr>
            <a:spLocks noGrp="1"/>
          </p:cNvSpPr>
          <p:nvPr>
            <p:ph idx="1"/>
          </p:nvPr>
        </p:nvSpPr>
        <p:spPr>
          <a:xfrm>
            <a:off x="457200" y="1340768"/>
            <a:ext cx="8229600" cy="5328592"/>
          </a:xfrm>
        </p:spPr>
        <p:txBody>
          <a:bodyPr>
            <a:normAutofit lnSpcReduction="10000"/>
          </a:bodyPr>
          <a:lstStyle/>
          <a:p>
            <a:pPr marL="514350" indent="-514350">
              <a:buFont typeface="+mj-lt"/>
              <a:buAutoNum type="arabicPeriod" startAt="4"/>
            </a:pPr>
            <a:r>
              <a:rPr lang="en-GB" dirty="0"/>
              <a:t>Two advertisements for the same type of sun oil are shown. The sun oil is usually sold in 100 ml bottles which cost £4 each.</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r>
              <a:rPr lang="en-GB" dirty="0"/>
              <a:t>Which offer gives the better value for money? </a:t>
            </a:r>
          </a:p>
          <a:p>
            <a:pPr marL="0" indent="0">
              <a:buNone/>
            </a:pPr>
            <a:endParaRPr lang="en-GB"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2780928"/>
            <a:ext cx="5472608" cy="3154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5-Point Star 4"/>
          <p:cNvSpPr/>
          <p:nvPr/>
        </p:nvSpPr>
        <p:spPr>
          <a:xfrm>
            <a:off x="8172400" y="5805264"/>
            <a:ext cx="864096" cy="864096"/>
          </a:xfrm>
          <a:prstGeom prst="star5">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b="1" dirty="0">
              <a:solidFill>
                <a:schemeClr val="tx1"/>
              </a:solidFill>
            </a:endParaRPr>
          </a:p>
        </p:txBody>
      </p:sp>
    </p:spTree>
    <p:extLst>
      <p:ext uri="{BB962C8B-B14F-4D97-AF65-F5344CB8AC3E}">
        <p14:creationId xmlns:p14="http://schemas.microsoft.com/office/powerpoint/2010/main" val="3441968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170"/>
                                        </p:tgtEl>
                                        <p:attrNameLst>
                                          <p:attrName>style.visibility</p:attrName>
                                        </p:attrNameLst>
                                      </p:cBhvr>
                                      <p:to>
                                        <p:strVal val="visible"/>
                                      </p:to>
                                    </p:set>
                                    <p:anim calcmode="lin" valueType="num">
                                      <p:cBhvr>
                                        <p:cTn id="11" dur="500" fill="hold"/>
                                        <p:tgtEl>
                                          <p:spTgt spid="7170"/>
                                        </p:tgtEl>
                                        <p:attrNameLst>
                                          <p:attrName>ppt_w</p:attrName>
                                        </p:attrNameLst>
                                      </p:cBhvr>
                                      <p:tavLst>
                                        <p:tav tm="0">
                                          <p:val>
                                            <p:fltVal val="0"/>
                                          </p:val>
                                        </p:tav>
                                        <p:tav tm="100000">
                                          <p:val>
                                            <p:strVal val="#ppt_w"/>
                                          </p:val>
                                        </p:tav>
                                      </p:tavLst>
                                    </p:anim>
                                    <p:anim calcmode="lin" valueType="num">
                                      <p:cBhvr>
                                        <p:cTn id="12" dur="500" fill="hold"/>
                                        <p:tgtEl>
                                          <p:spTgt spid="7170"/>
                                        </p:tgtEl>
                                        <p:attrNameLst>
                                          <p:attrName>ppt_h</p:attrName>
                                        </p:attrNameLst>
                                      </p:cBhvr>
                                      <p:tavLst>
                                        <p:tav tm="0">
                                          <p:val>
                                            <p:fltVal val="0"/>
                                          </p:val>
                                        </p:tav>
                                        <p:tav tm="100000">
                                          <p:val>
                                            <p:strVal val="#ppt_h"/>
                                          </p:val>
                                        </p:tav>
                                      </p:tavLst>
                                    </p:anim>
                                    <p:animEffect transition="in" filter="fade">
                                      <p:cBhvr>
                                        <p:cTn id="13" dur="500"/>
                                        <p:tgtEl>
                                          <p:spTgt spid="7170"/>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wipe(left)">
                                      <p:cBhvr>
                                        <p:cTn id="1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Round 5 – Using and Applying</a:t>
            </a:r>
          </a:p>
        </p:txBody>
      </p:sp>
      <p:sp>
        <p:nvSpPr>
          <p:cNvPr id="3" name="Content Placeholder 2"/>
          <p:cNvSpPr>
            <a:spLocks noGrp="1"/>
          </p:cNvSpPr>
          <p:nvPr>
            <p:ph idx="1"/>
          </p:nvPr>
        </p:nvSpPr>
        <p:spPr/>
        <p:txBody>
          <a:bodyPr/>
          <a:lstStyle/>
          <a:p>
            <a:pPr marL="514350" indent="-514350">
              <a:buFont typeface="+mj-lt"/>
              <a:buAutoNum type="arabicPeriod" startAt="5"/>
            </a:pPr>
            <a:r>
              <a:rPr lang="en-GB" dirty="0"/>
              <a:t>A large carton contains 4 litres of orange juice. Cylindrical glasses of height 10 cm and radius 3 cm are to be filled from the carton. How many glasses can be filled?</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3717032"/>
            <a:ext cx="5861451"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5-Point Star 4"/>
          <p:cNvSpPr/>
          <p:nvPr/>
        </p:nvSpPr>
        <p:spPr>
          <a:xfrm>
            <a:off x="7956376" y="5733256"/>
            <a:ext cx="864096" cy="864096"/>
          </a:xfrm>
          <a:prstGeom prst="star5">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b="1" dirty="0">
              <a:solidFill>
                <a:schemeClr val="tx1"/>
              </a:solidFill>
            </a:endParaRPr>
          </a:p>
        </p:txBody>
      </p:sp>
    </p:spTree>
    <p:extLst>
      <p:ext uri="{BB962C8B-B14F-4D97-AF65-F5344CB8AC3E}">
        <p14:creationId xmlns:p14="http://schemas.microsoft.com/office/powerpoint/2010/main" val="1926604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194"/>
                                        </p:tgtEl>
                                        <p:attrNameLst>
                                          <p:attrName>style.visibility</p:attrName>
                                        </p:attrNameLst>
                                      </p:cBhvr>
                                      <p:to>
                                        <p:strVal val="visible"/>
                                      </p:to>
                                    </p:set>
                                    <p:anim calcmode="lin" valueType="num">
                                      <p:cBhvr>
                                        <p:cTn id="11" dur="500" fill="hold"/>
                                        <p:tgtEl>
                                          <p:spTgt spid="8194"/>
                                        </p:tgtEl>
                                        <p:attrNameLst>
                                          <p:attrName>ppt_w</p:attrName>
                                        </p:attrNameLst>
                                      </p:cBhvr>
                                      <p:tavLst>
                                        <p:tav tm="0">
                                          <p:val>
                                            <p:fltVal val="0"/>
                                          </p:val>
                                        </p:tav>
                                        <p:tav tm="100000">
                                          <p:val>
                                            <p:strVal val="#ppt_w"/>
                                          </p:val>
                                        </p:tav>
                                      </p:tavLst>
                                    </p:anim>
                                    <p:anim calcmode="lin" valueType="num">
                                      <p:cBhvr>
                                        <p:cTn id="12" dur="500" fill="hold"/>
                                        <p:tgtEl>
                                          <p:spTgt spid="8194"/>
                                        </p:tgtEl>
                                        <p:attrNameLst>
                                          <p:attrName>ppt_h</p:attrName>
                                        </p:attrNameLst>
                                      </p:cBhvr>
                                      <p:tavLst>
                                        <p:tav tm="0">
                                          <p:val>
                                            <p:fltVal val="0"/>
                                          </p:val>
                                        </p:tav>
                                        <p:tav tm="100000">
                                          <p:val>
                                            <p:strVal val="#ppt_h"/>
                                          </p:val>
                                        </p:tav>
                                      </p:tavLst>
                                    </p:anim>
                                    <p:animEffect transition="in" filter="fade">
                                      <p:cBhvr>
                                        <p:cTn id="13"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143000"/>
          </a:xfrm>
        </p:spPr>
        <p:txBody>
          <a:bodyPr/>
          <a:lstStyle/>
          <a:p>
            <a:r>
              <a:rPr lang="en-GB" b="1" dirty="0"/>
              <a:t>Answers – Using and Applying</a:t>
            </a:r>
          </a:p>
        </p:txBody>
      </p:sp>
      <p:sp>
        <p:nvSpPr>
          <p:cNvPr id="3" name="Content Placeholder 2"/>
          <p:cNvSpPr>
            <a:spLocks noGrp="1"/>
          </p:cNvSpPr>
          <p:nvPr>
            <p:ph idx="1"/>
          </p:nvPr>
        </p:nvSpPr>
        <p:spPr>
          <a:xfrm>
            <a:off x="457200" y="1124744"/>
            <a:ext cx="8229600" cy="5472608"/>
          </a:xfrm>
        </p:spPr>
        <p:txBody>
          <a:bodyPr>
            <a:normAutofit lnSpcReduction="10000"/>
          </a:bodyPr>
          <a:lstStyle/>
          <a:p>
            <a:pPr marL="514350" indent="-514350">
              <a:buFont typeface="+mj-lt"/>
              <a:buAutoNum type="arabicPeriod"/>
            </a:pPr>
            <a:r>
              <a:rPr lang="en-GB" dirty="0"/>
              <a:t>100 </a:t>
            </a:r>
            <a:r>
              <a:rPr lang="en-GB" dirty="0" err="1"/>
              <a:t>mins</a:t>
            </a:r>
            <a:r>
              <a:rPr lang="en-GB" dirty="0"/>
              <a:t> (</a:t>
            </a:r>
            <a:r>
              <a:rPr lang="en-GB" dirty="0">
                <a:solidFill>
                  <a:srgbClr val="FF0000"/>
                </a:solidFill>
              </a:rPr>
              <a:t>1 mark</a:t>
            </a:r>
            <a:r>
              <a:rPr lang="en-GB" dirty="0"/>
              <a:t>); 96 </a:t>
            </a:r>
            <a:r>
              <a:rPr lang="en-GB" dirty="0" err="1"/>
              <a:t>mins</a:t>
            </a:r>
            <a:r>
              <a:rPr lang="en-GB" dirty="0"/>
              <a:t> (</a:t>
            </a:r>
            <a:r>
              <a:rPr lang="en-GB" dirty="0">
                <a:solidFill>
                  <a:srgbClr val="FF0000"/>
                </a:solidFill>
              </a:rPr>
              <a:t>1 mark</a:t>
            </a:r>
            <a:r>
              <a:rPr lang="en-GB" dirty="0"/>
              <a:t>); 4 </a:t>
            </a:r>
            <a:r>
              <a:rPr lang="en-GB" dirty="0" err="1"/>
              <a:t>mins</a:t>
            </a:r>
            <a:r>
              <a:rPr lang="en-GB" dirty="0"/>
              <a:t> (</a:t>
            </a:r>
            <a:r>
              <a:rPr lang="en-GB" dirty="0">
                <a:solidFill>
                  <a:srgbClr val="FF0000"/>
                </a:solidFill>
              </a:rPr>
              <a:t>1 mark</a:t>
            </a:r>
            <a:r>
              <a:rPr lang="en-GB" dirty="0"/>
              <a:t>)</a:t>
            </a:r>
          </a:p>
          <a:p>
            <a:pPr marL="514350" indent="-514350">
              <a:buFont typeface="+mj-lt"/>
              <a:buAutoNum type="arabicPeriod"/>
            </a:pPr>
            <a:r>
              <a:rPr lang="en-GB" dirty="0"/>
              <a:t>£10 ÷ 29p (</a:t>
            </a:r>
            <a:r>
              <a:rPr lang="en-GB" dirty="0">
                <a:solidFill>
                  <a:srgbClr val="FF0000"/>
                </a:solidFill>
              </a:rPr>
              <a:t>1 mark</a:t>
            </a:r>
            <a:r>
              <a:rPr lang="en-GB" dirty="0"/>
              <a:t>); 34.48 </a:t>
            </a:r>
            <a:r>
              <a:rPr lang="en-GB" dirty="0" err="1"/>
              <a:t>mins</a:t>
            </a:r>
            <a:r>
              <a:rPr lang="en-GB" dirty="0"/>
              <a:t> (</a:t>
            </a:r>
            <a:r>
              <a:rPr lang="en-GB" dirty="0">
                <a:solidFill>
                  <a:srgbClr val="FF0000"/>
                </a:solidFill>
              </a:rPr>
              <a:t>1 mark</a:t>
            </a:r>
            <a:r>
              <a:rPr lang="en-GB" dirty="0"/>
              <a:t>); 34 </a:t>
            </a:r>
            <a:r>
              <a:rPr lang="en-GB" dirty="0" err="1"/>
              <a:t>mins</a:t>
            </a:r>
            <a:r>
              <a:rPr lang="en-GB" dirty="0"/>
              <a:t> 29 seconds (</a:t>
            </a:r>
            <a:r>
              <a:rPr lang="en-GB" dirty="0">
                <a:solidFill>
                  <a:srgbClr val="FF0000"/>
                </a:solidFill>
              </a:rPr>
              <a:t>1 mark</a:t>
            </a:r>
            <a:r>
              <a:rPr lang="en-GB" dirty="0"/>
              <a:t>)</a:t>
            </a:r>
          </a:p>
          <a:p>
            <a:pPr marL="514350" indent="-514350">
              <a:buFont typeface="+mj-lt"/>
              <a:buAutoNum type="arabicPeriod"/>
            </a:pPr>
            <a:r>
              <a:rPr lang="en-GB" dirty="0"/>
              <a:t>310 × 80p = £248 (</a:t>
            </a:r>
            <a:r>
              <a:rPr lang="en-GB" dirty="0">
                <a:solidFill>
                  <a:srgbClr val="FF0000"/>
                </a:solidFill>
              </a:rPr>
              <a:t>1 mark</a:t>
            </a:r>
            <a:r>
              <a:rPr lang="en-GB" dirty="0"/>
              <a:t>); 66 × 50p = £33 (</a:t>
            </a:r>
            <a:r>
              <a:rPr lang="en-GB" dirty="0">
                <a:solidFill>
                  <a:srgbClr val="FF0000"/>
                </a:solidFill>
              </a:rPr>
              <a:t>1 mark</a:t>
            </a:r>
            <a:r>
              <a:rPr lang="en-GB" dirty="0"/>
              <a:t>); Total = £281 (</a:t>
            </a:r>
            <a:r>
              <a:rPr lang="en-GB" dirty="0">
                <a:solidFill>
                  <a:srgbClr val="FF0000"/>
                </a:solidFill>
              </a:rPr>
              <a:t>1 mark</a:t>
            </a:r>
            <a:r>
              <a:rPr lang="en-GB" dirty="0"/>
              <a:t>)</a:t>
            </a:r>
          </a:p>
          <a:p>
            <a:pPr marL="514350" indent="-514350">
              <a:buFont typeface="+mj-lt"/>
              <a:buAutoNum type="arabicPeriod"/>
            </a:pPr>
            <a:r>
              <a:rPr lang="en-GB" dirty="0"/>
              <a:t>£4 ÷ 125ml = 3.2p (</a:t>
            </a:r>
            <a:r>
              <a:rPr lang="en-GB" dirty="0">
                <a:solidFill>
                  <a:srgbClr val="FF0000"/>
                </a:solidFill>
              </a:rPr>
              <a:t>1 mark</a:t>
            </a:r>
            <a:r>
              <a:rPr lang="en-GB" dirty="0"/>
              <a:t>); £6 ÷ 200ml = 3p (</a:t>
            </a:r>
            <a:r>
              <a:rPr lang="en-GB" dirty="0">
                <a:solidFill>
                  <a:srgbClr val="FF0000"/>
                </a:solidFill>
              </a:rPr>
              <a:t>1 mark</a:t>
            </a:r>
            <a:r>
              <a:rPr lang="en-GB" dirty="0"/>
              <a:t>); Southern Pharmacy is better value (</a:t>
            </a:r>
            <a:r>
              <a:rPr lang="en-GB" dirty="0">
                <a:solidFill>
                  <a:srgbClr val="FF0000"/>
                </a:solidFill>
              </a:rPr>
              <a:t>1 mark</a:t>
            </a:r>
            <a:r>
              <a:rPr lang="en-GB" dirty="0"/>
              <a:t>)</a:t>
            </a:r>
          </a:p>
          <a:p>
            <a:pPr marL="514350" indent="-514350">
              <a:buFont typeface="+mj-lt"/>
              <a:buAutoNum type="arabicPeriod"/>
            </a:pPr>
            <a:r>
              <a:rPr lang="el-GR" dirty="0"/>
              <a:t>π</a:t>
            </a:r>
            <a:r>
              <a:rPr lang="en-GB" dirty="0"/>
              <a:t> × 3² × 10 = 282.7cm³ (</a:t>
            </a:r>
            <a:r>
              <a:rPr lang="en-GB" dirty="0">
                <a:solidFill>
                  <a:srgbClr val="FF0000"/>
                </a:solidFill>
              </a:rPr>
              <a:t>1 mark</a:t>
            </a:r>
            <a:r>
              <a:rPr lang="en-GB" dirty="0"/>
              <a:t>); 4000 ÷ 282.7 = 14.15 (</a:t>
            </a:r>
            <a:r>
              <a:rPr lang="en-GB" dirty="0">
                <a:solidFill>
                  <a:srgbClr val="FF0000"/>
                </a:solidFill>
              </a:rPr>
              <a:t>1 mark</a:t>
            </a:r>
            <a:r>
              <a:rPr lang="en-GB" dirty="0"/>
              <a:t>); 14 (</a:t>
            </a:r>
            <a:r>
              <a:rPr lang="en-GB" dirty="0">
                <a:solidFill>
                  <a:srgbClr val="FF0000"/>
                </a:solidFill>
              </a:rPr>
              <a:t>1 mark</a:t>
            </a:r>
            <a:r>
              <a:rPr lang="en-GB" dirty="0"/>
              <a:t>)</a:t>
            </a:r>
          </a:p>
        </p:txBody>
      </p:sp>
      <p:sp>
        <p:nvSpPr>
          <p:cNvPr id="4" name="5-Point Star 3"/>
          <p:cNvSpPr/>
          <p:nvPr/>
        </p:nvSpPr>
        <p:spPr>
          <a:xfrm>
            <a:off x="7956376" y="5805264"/>
            <a:ext cx="864096" cy="864096"/>
          </a:xfrm>
          <a:prstGeom prst="star5">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500" b="1" dirty="0">
              <a:solidFill>
                <a:schemeClr val="tx1"/>
              </a:solidFill>
            </a:endParaRPr>
          </a:p>
        </p:txBody>
      </p:sp>
    </p:spTree>
    <p:extLst>
      <p:ext uri="{BB962C8B-B14F-4D97-AF65-F5344CB8AC3E}">
        <p14:creationId xmlns:p14="http://schemas.microsoft.com/office/powerpoint/2010/main" val="73638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690</TotalTime>
  <Words>3130</Words>
  <Application>Microsoft Office PowerPoint</Application>
  <PresentationFormat>On-screen Show (4:3)</PresentationFormat>
  <Paragraphs>327</Paragraphs>
  <Slides>55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55</vt:i4>
      </vt:variant>
    </vt:vector>
  </HeadingPairs>
  <TitlesOfParts>
    <vt:vector size="59" baseType="lpstr">
      <vt:lpstr>Arial</vt:lpstr>
      <vt:lpstr>Calibri</vt:lpstr>
      <vt:lpstr>Cambria Math</vt:lpstr>
      <vt:lpstr>Office Theme</vt:lpstr>
      <vt:lpstr>Maths Pub Quiz</vt:lpstr>
      <vt:lpstr>How the quiz works:</vt:lpstr>
      <vt:lpstr>Choose your quiz:</vt:lpstr>
      <vt:lpstr>Welcome to the A* to C Quiz</vt:lpstr>
      <vt:lpstr>Round 1 – Number (non-calculator)</vt:lpstr>
      <vt:lpstr>Round 1 - Number</vt:lpstr>
      <vt:lpstr>Answers - Number</vt:lpstr>
      <vt:lpstr>Round 2 – Algebra (non-calculator)</vt:lpstr>
      <vt:lpstr>Round 2 - Algebra</vt:lpstr>
      <vt:lpstr>Round 2 - Algebra</vt:lpstr>
      <vt:lpstr>Answers - Algebra</vt:lpstr>
      <vt:lpstr>Round 3 – Shape and Space (non-calculator)</vt:lpstr>
      <vt:lpstr>Round 3 – Shape and Space</vt:lpstr>
      <vt:lpstr>Round 3 – Shape and Space</vt:lpstr>
      <vt:lpstr>Round 3 – Shape and Space</vt:lpstr>
      <vt:lpstr>Answers – Shape and Space</vt:lpstr>
      <vt:lpstr>Round 4 – Data Handling (non-calculator)</vt:lpstr>
      <vt:lpstr>Round 4 – Data Handling (non-calculator)</vt:lpstr>
      <vt:lpstr>Round 4 – Data Handling (non-calculator)</vt:lpstr>
      <vt:lpstr>Round 4 – Data Handling</vt:lpstr>
      <vt:lpstr>Round 4 – Data Handling</vt:lpstr>
      <vt:lpstr>Round 4 – Data Handling</vt:lpstr>
      <vt:lpstr>Answers – Data Handling</vt:lpstr>
      <vt:lpstr>Round 5 – Using and Applying</vt:lpstr>
      <vt:lpstr>Round 5 – Using and Applying</vt:lpstr>
      <vt:lpstr>Round 5 – Using and Applying</vt:lpstr>
      <vt:lpstr>Round 5 – Using and Applying</vt:lpstr>
      <vt:lpstr>Round 5 – Using and Applying</vt:lpstr>
      <vt:lpstr>Answers – Using and Applying</vt:lpstr>
      <vt:lpstr>Welcome to the C to E Quiz</vt:lpstr>
      <vt:lpstr>Round 1 – Number (non-calculator)</vt:lpstr>
      <vt:lpstr>Round 1 - Number</vt:lpstr>
      <vt:lpstr>Answers - Number</vt:lpstr>
      <vt:lpstr>Round 2 – Algebra (non-calculator)</vt:lpstr>
      <vt:lpstr>Round 2 - Algebra</vt:lpstr>
      <vt:lpstr>Round 2 - Algebra</vt:lpstr>
      <vt:lpstr>Answers - Algebra</vt:lpstr>
      <vt:lpstr>Round 3 – Shape and Space (non-calculator)</vt:lpstr>
      <vt:lpstr>Round 3 – Shape and Space (non-calculator)</vt:lpstr>
      <vt:lpstr>Round 3 – Shape and Space</vt:lpstr>
      <vt:lpstr>Round 3 – Shape and Space</vt:lpstr>
      <vt:lpstr>Round 3 – Shape and Space</vt:lpstr>
      <vt:lpstr>Answers – Shape and Space</vt:lpstr>
      <vt:lpstr>Round 4 – Data Handling (non-calculator)</vt:lpstr>
      <vt:lpstr>Round 4 – Data Handling (non-calculator)</vt:lpstr>
      <vt:lpstr>Round 4 – Data Handling</vt:lpstr>
      <vt:lpstr>Round 4 – Data Handling</vt:lpstr>
      <vt:lpstr>Round 4 – Data Handling</vt:lpstr>
      <vt:lpstr>Answers – Data Handling</vt:lpstr>
      <vt:lpstr>Round 5 – Using and Applying</vt:lpstr>
      <vt:lpstr>Round 5 – Using and Applying</vt:lpstr>
      <vt:lpstr>Round 5 – Using and Applying</vt:lpstr>
      <vt:lpstr>Round 5 – Using and Applying</vt:lpstr>
      <vt:lpstr>Round 5 – Using and Applying</vt:lpstr>
      <vt:lpstr>Answers – Using and Applying</vt:lpstr>
    </vt:vector>
  </TitlesOfParts>
  <Company>Worthing High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Maths Pub Quiz</dc:title>
  <dc:creator>A Lutwyche</dc:creator>
  <cp:lastModifiedBy>A.Lutwyche</cp:lastModifiedBy>
  <cp:revision>71</cp:revision>
  <dcterms:created xsi:type="dcterms:W3CDTF">2014-03-13T07:52:30Z</dcterms:created>
  <dcterms:modified xsi:type="dcterms:W3CDTF">2017-04-05T18:40:38Z</dcterms:modified>
</cp:coreProperties>
</file>