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B43D-7661-4125-9BA2-679FB76FB784}" type="datetimeFigureOut">
              <a:rPr lang="en-GB" smtClean="0"/>
              <a:t>26/02/2014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27CC4-99E6-4632-A102-7973A23FC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559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B43D-7661-4125-9BA2-679FB76FB784}" type="datetimeFigureOut">
              <a:rPr lang="en-GB" smtClean="0"/>
              <a:t>26/02/2014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27CC4-99E6-4632-A102-7973A23FC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457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B43D-7661-4125-9BA2-679FB76FB784}" type="datetimeFigureOut">
              <a:rPr lang="en-GB" smtClean="0"/>
              <a:t>26/02/2014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27CC4-99E6-4632-A102-7973A23FC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440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B43D-7661-4125-9BA2-679FB76FB784}" type="datetimeFigureOut">
              <a:rPr lang="en-GB" smtClean="0"/>
              <a:t>26/02/2014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27CC4-99E6-4632-A102-7973A23FC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097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B43D-7661-4125-9BA2-679FB76FB784}" type="datetimeFigureOut">
              <a:rPr lang="en-GB" smtClean="0"/>
              <a:t>26/02/2014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27CC4-99E6-4632-A102-7973A23FC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793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B43D-7661-4125-9BA2-679FB76FB784}" type="datetimeFigureOut">
              <a:rPr lang="en-GB" smtClean="0"/>
              <a:t>26/02/2014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27CC4-99E6-4632-A102-7973A23FC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846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B43D-7661-4125-9BA2-679FB76FB784}" type="datetimeFigureOut">
              <a:rPr lang="en-GB" smtClean="0"/>
              <a:t>26/02/2014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27CC4-99E6-4632-A102-7973A23FC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568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B43D-7661-4125-9BA2-679FB76FB784}" type="datetimeFigureOut">
              <a:rPr lang="en-GB" smtClean="0"/>
              <a:t>26/02/2014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27CC4-99E6-4632-A102-7973A23FC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9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B43D-7661-4125-9BA2-679FB76FB784}" type="datetimeFigureOut">
              <a:rPr lang="en-GB" smtClean="0"/>
              <a:t>26/02/2014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27CC4-99E6-4632-A102-7973A23FC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552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B43D-7661-4125-9BA2-679FB76FB784}" type="datetimeFigureOut">
              <a:rPr lang="en-GB" smtClean="0"/>
              <a:t>26/02/2014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27CC4-99E6-4632-A102-7973A23FC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05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1B43D-7661-4125-9BA2-679FB76FB784}" type="datetimeFigureOut">
              <a:rPr lang="en-GB" smtClean="0"/>
              <a:t>26/02/2014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27CC4-99E6-4632-A102-7973A23FC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175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1B43D-7661-4125-9BA2-679FB76FB784}" type="datetimeFigureOut">
              <a:rPr lang="en-GB" smtClean="0"/>
              <a:t>26/02/2014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27CC4-99E6-4632-A102-7973A23FC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339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1470025"/>
          </a:xfrm>
        </p:spPr>
        <p:txBody>
          <a:bodyPr/>
          <a:lstStyle/>
          <a:p>
            <a:r>
              <a:rPr lang="en-GB" b="1" dirty="0" smtClean="0"/>
              <a:t>Mountain Trigonometry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24535"/>
            <a:ext cx="6400800" cy="980529"/>
          </a:xfrm>
        </p:spPr>
        <p:txBody>
          <a:bodyPr/>
          <a:lstStyle/>
          <a:p>
            <a:r>
              <a:rPr lang="en-GB" i="1" dirty="0" smtClean="0">
                <a:solidFill>
                  <a:schemeClr val="tx1"/>
                </a:solidFill>
              </a:rPr>
              <a:t>Grades A to A*</a:t>
            </a:r>
            <a:endParaRPr lang="en-GB" i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528" y="3717032"/>
            <a:ext cx="4228704" cy="264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2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Tunnelling Under Mountains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To avoid destroying the beautiful view, the government of a particularly mountainous nation have decided to tunnel through mountains rather than go around them.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Using trigonometry, can you help them with the following calculations so that costs can be estimated for each project?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245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en-GB" b="1" dirty="0" smtClean="0"/>
              <a:t>Formulae That Might Be Useful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407321"/>
            <a:ext cx="4040188" cy="639762"/>
          </a:xfrm>
        </p:spPr>
        <p:txBody>
          <a:bodyPr/>
          <a:lstStyle/>
          <a:p>
            <a:pPr algn="ctr"/>
            <a:r>
              <a:rPr lang="en-GB" dirty="0" smtClean="0"/>
              <a:t>Sine Rule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" y="4221088"/>
                <a:ext cx="4040188" cy="1185041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func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𝑐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" y="4221088"/>
                <a:ext cx="4040188" cy="1185041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3407321"/>
            <a:ext cx="4041775" cy="639762"/>
          </a:xfrm>
        </p:spPr>
        <p:txBody>
          <a:bodyPr/>
          <a:lstStyle/>
          <a:p>
            <a:pPr algn="ctr"/>
            <a:r>
              <a:rPr lang="en-GB" dirty="0" smtClean="0"/>
              <a:t>Cosine Rule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645025" y="4449828"/>
                <a:ext cx="4041775" cy="1067404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−2</m:t>
                      </m:r>
                      <m:r>
                        <a:rPr lang="en-GB" b="0" i="1" smtClean="0">
                          <a:latin typeface="Cambria Math"/>
                        </a:rPr>
                        <m:t>𝑏𝑐</m:t>
                      </m:r>
                      <m:func>
                        <m:func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dirty="0" smtClean="0"/>
              </a:p>
              <a:p>
                <a:pPr marL="0" indent="0" algn="ctr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645025" y="4449828"/>
                <a:ext cx="4041775" cy="1067404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11560" y="5517232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You may need to rearrange these depending on what you are asked to calculate.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052736"/>
            <a:ext cx="3458811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025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b="1" dirty="0" smtClean="0"/>
              <a:t>Tunnel 1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1" t="9030" r="38330" b="40461"/>
          <a:stretch/>
        </p:blipFill>
        <p:spPr>
          <a:xfrm>
            <a:off x="1547664" y="836712"/>
            <a:ext cx="6408712" cy="5395089"/>
          </a:xfrm>
        </p:spPr>
      </p:pic>
      <p:cxnSp>
        <p:nvCxnSpPr>
          <p:cNvPr id="6" name="Straight Connector 5"/>
          <p:cNvCxnSpPr/>
          <p:nvPr/>
        </p:nvCxnSpPr>
        <p:spPr>
          <a:xfrm flipH="1">
            <a:off x="2627784" y="1462226"/>
            <a:ext cx="1512168" cy="23762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139952" y="1462226"/>
            <a:ext cx="2520280" cy="25922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627784" y="3838490"/>
            <a:ext cx="4032448" cy="21602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03748" y="229264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113m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92080" y="2249441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161m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79912" y="1769422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2060"/>
                </a:solidFill>
              </a:rPr>
              <a:t>72⁰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23928" y="394650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22960" y="862061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Mark on the information we have: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54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b="1" dirty="0" smtClean="0"/>
              <a:t>Tunnel 1</a:t>
            </a:r>
            <a:endParaRPr lang="en-GB" b="1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627784" y="1462226"/>
            <a:ext cx="1512168" cy="23762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139952" y="1462226"/>
            <a:ext cx="2520280" cy="25922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627784" y="3838490"/>
            <a:ext cx="4032448" cy="21602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03748" y="229264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113m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92080" y="2249441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161m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79912" y="1769422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2060"/>
                </a:solidFill>
              </a:rPr>
              <a:t>72⁰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23928" y="394650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7920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/>
              <a:t>Find the length of the </a:t>
            </a:r>
            <a:r>
              <a:rPr lang="en-GB" dirty="0" smtClean="0"/>
              <a:t>tunnel </a:t>
            </a:r>
            <a:r>
              <a:rPr lang="en-GB" dirty="0" smtClean="0"/>
              <a:t>to 1 decimal place.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456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GB" b="1" dirty="0" smtClean="0"/>
              <a:t>Tunnel 1</a:t>
            </a:r>
            <a:endParaRPr lang="en-GB" b="1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627784" y="1462226"/>
            <a:ext cx="1512168" cy="23762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139952" y="1462226"/>
            <a:ext cx="2520280" cy="25922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627784" y="3838490"/>
            <a:ext cx="4032448" cy="21602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03748" y="229264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113m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92080" y="2249441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161m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79912" y="1769422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2060"/>
                </a:solidFill>
              </a:rPr>
              <a:t>72⁰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23928" y="394650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81128"/>
                <a:ext cx="8229600" cy="1872208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161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113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/>
                        </a:rPr>
                        <m:t>−2</m:t>
                      </m:r>
                      <m:r>
                        <a:rPr lang="en-GB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</a:rPr>
                        <m:t>161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×113×</m:t>
                      </m:r>
                      <m:func>
                        <m:funcPr>
                          <m:ctrlPr>
                            <a:rPr lang="en-GB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/>
                            </a:rPr>
                            <m:t>72</m:t>
                          </m:r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GB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=27446.1</m:t>
                      </m:r>
                    </m:oMath>
                  </m:oMathPara>
                </a14:m>
                <a:endParaRPr lang="en-GB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𝟏𝟔𝟓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𝟕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81128"/>
                <a:ext cx="8229600" cy="1872208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801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b="1" dirty="0" smtClean="0"/>
              <a:t>Tunnel 2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6456" r="23194"/>
          <a:stretch/>
        </p:blipFill>
        <p:spPr>
          <a:xfrm>
            <a:off x="2339752" y="1326778"/>
            <a:ext cx="4639632" cy="3781169"/>
          </a:xfrm>
        </p:spPr>
      </p:pic>
      <p:cxnSp>
        <p:nvCxnSpPr>
          <p:cNvPr id="6" name="Straight Connector 5"/>
          <p:cNvCxnSpPr>
            <a:endCxn id="4" idx="1"/>
          </p:cNvCxnSpPr>
          <p:nvPr/>
        </p:nvCxnSpPr>
        <p:spPr>
          <a:xfrm flipH="1">
            <a:off x="2339752" y="1412776"/>
            <a:ext cx="1872208" cy="18045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211960" y="1412776"/>
            <a:ext cx="2304256" cy="23762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" idx="1"/>
          </p:cNvCxnSpPr>
          <p:nvPr/>
        </p:nvCxnSpPr>
        <p:spPr>
          <a:xfrm flipH="1" flipV="1">
            <a:off x="2339752" y="3217363"/>
            <a:ext cx="4176464" cy="57167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6637" y="862061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Mark on the information we have: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39752" y="191683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97m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92080" y="217844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117m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48064" y="3140968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34⁰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07904" y="1628800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85⁰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87924" y="3487157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98836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4" grpId="0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b="1" dirty="0" smtClean="0"/>
              <a:t>Tunnel 2</a:t>
            </a:r>
            <a:endParaRPr lang="en-GB" b="1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339752" y="1412776"/>
            <a:ext cx="1872208" cy="18045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211960" y="1412776"/>
            <a:ext cx="2304256" cy="23762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2339752" y="3217363"/>
            <a:ext cx="4176464" cy="57167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339752" y="191683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97m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92080" y="217844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117m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48064" y="3140968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34⁰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07904" y="1628800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85⁰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87924" y="3487157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09120"/>
            <a:ext cx="8229600" cy="161704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Find the length of the tunnel to 1 decimal place.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648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b="1" dirty="0" smtClean="0"/>
              <a:t>Tunnel 2</a:t>
            </a:r>
            <a:endParaRPr lang="en-GB" b="1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339752" y="1412776"/>
            <a:ext cx="1872208" cy="18045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211960" y="1412776"/>
            <a:ext cx="2304256" cy="23762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2339752" y="3217363"/>
            <a:ext cx="4176464" cy="57167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339752" y="191683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97m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92080" y="217844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117m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48064" y="3140968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34⁰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07904" y="1628800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85⁰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87924" y="3487157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221088"/>
                <a:ext cx="8229600" cy="2376264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func>
                            <m:funcPr>
                              <m:ctrlPr>
                                <a:rPr lang="en-GB" i="1" dirty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i="0" dirty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dirty="0" smtClean="0">
                                  <a:latin typeface="Cambria Math"/>
                                </a:rPr>
                                <m:t>85</m:t>
                              </m:r>
                              <m:r>
                                <a:rPr lang="en-GB" b="0" i="1" dirty="0" smtClean="0">
                                  <a:latin typeface="Cambria Math"/>
                                  <a:ea typeface="Cambria Math"/>
                                </a:rPr>
                                <m:t>°</m:t>
                              </m:r>
                            </m:e>
                          </m:func>
                        </m:den>
                      </m:f>
                      <m:r>
                        <a:rPr lang="en-GB" b="0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/>
                            </a:rPr>
                            <m:t>97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dirty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dirty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dirty="0" smtClean="0">
                                  <a:latin typeface="Cambria Math"/>
                                </a:rPr>
                                <m:t>34</m:t>
                              </m:r>
                              <m:r>
                                <a:rPr lang="en-GB" b="0" i="1" dirty="0" smtClean="0">
                                  <a:latin typeface="Cambria Math"/>
                                  <a:ea typeface="Cambria Math"/>
                                </a:rPr>
                                <m:t>°</m:t>
                              </m:r>
                            </m:e>
                          </m:func>
                        </m:den>
                      </m:f>
                      <m:r>
                        <a:rPr lang="en-GB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 smtClean="0"/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𝑏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97</m:t>
                          </m:r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×</m:t>
                          </m:r>
                          <m:func>
                            <m:funcPr>
                              <m:ctrlPr>
                                <a:rPr lang="en-GB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i="0" smtClean="0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85°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34</m:t>
                              </m:r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°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dirty="0" smtClean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𝒃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𝟏𝟕𝟐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𝟖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221088"/>
                <a:ext cx="8229600" cy="2376264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511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266</Words>
  <Application>Microsoft Office PowerPoint</Application>
  <PresentationFormat>On-screen Show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Mountain Trigonometry</vt:lpstr>
      <vt:lpstr>Tunnelling Under Mountains</vt:lpstr>
      <vt:lpstr>Formulae That Might Be Useful</vt:lpstr>
      <vt:lpstr>Tunnel 1</vt:lpstr>
      <vt:lpstr>Tunnel 1</vt:lpstr>
      <vt:lpstr>Tunnel 1</vt:lpstr>
      <vt:lpstr>Tunnel 2</vt:lpstr>
      <vt:lpstr>Tunnel 2</vt:lpstr>
      <vt:lpstr>Tunnel 2</vt:lpstr>
    </vt:vector>
  </TitlesOfParts>
  <Company>Worthing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Mountain Trigonometry</dc:title>
  <dc:creator>A Lutwyche</dc:creator>
  <cp:lastModifiedBy>A Lutwyche</cp:lastModifiedBy>
  <cp:revision>14</cp:revision>
  <dcterms:created xsi:type="dcterms:W3CDTF">2014-02-26T08:14:23Z</dcterms:created>
  <dcterms:modified xsi:type="dcterms:W3CDTF">2014-02-26T15:56:09Z</dcterms:modified>
</cp:coreProperties>
</file>