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57" r:id="rId4"/>
    <p:sldId id="265" r:id="rId5"/>
    <p:sldId id="258" r:id="rId6"/>
    <p:sldId id="266" r:id="rId7"/>
    <p:sldId id="259" r:id="rId8"/>
    <p:sldId id="267" r:id="rId9"/>
    <p:sldId id="260" r:id="rId10"/>
    <p:sldId id="268" r:id="rId11"/>
    <p:sldId id="261" r:id="rId12"/>
    <p:sldId id="269" r:id="rId13"/>
    <p:sldId id="262" r:id="rId14"/>
    <p:sldId id="271" r:id="rId15"/>
    <p:sldId id="263" r:id="rId16"/>
    <p:sldId id="272" r:id="rId17"/>
    <p:sldId id="264" r:id="rId18"/>
    <p:sldId id="270" r:id="rId19"/>
  </p:sldIdLst>
  <p:sldSz cx="12192000" cy="6858000"/>
  <p:notesSz cx="6645275" cy="97758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9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2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0F330-2DA5-C993-74E2-026C4BBF39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7950A4-49A6-02D7-27F3-D9EDB0DA04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1356D0-C82E-B626-B593-8316C11BF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6C3DA-1F48-4EF7-9C2E-5B6A02BA67A2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6DBE3B-3A62-A5BA-3E78-12277F5E2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E022BA-ED89-BC0C-A95B-94D6A60FF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266-FE8E-45E8-8FA1-480FDEEB1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6654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D889C-41C1-385A-3BBE-D137FF1D4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2E255-68F2-C88E-72F4-64C4DCD9E7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D35167-1D00-0838-8BBF-A9BA06D5F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6C3DA-1F48-4EF7-9C2E-5B6A02BA67A2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A694E7-88B4-C2EF-2662-6EF4CA593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27558C-754B-6ADD-4B05-7495B2981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266-FE8E-45E8-8FA1-480FDEEB1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575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1A0CA-50D2-5CE5-75AD-4DC3AA6E7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5A80F-0AFF-C7F6-D8D8-48513A79BC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F4DE1A-8B8F-019B-D94B-5544E583B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6C3DA-1F48-4EF7-9C2E-5B6A02BA67A2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2269F-95DE-FF6C-9739-420FFEF76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52987-5289-BB10-5749-D19ADED3B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266-FE8E-45E8-8FA1-480FDEEB1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8635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03A12-B002-06F8-8FD7-97E2E1058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BCA8F-700F-56BB-9609-DB3B3C0DD3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7D277C-544B-B190-ECC0-8CCA54D781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38F69A-B15C-BD0E-ABC6-3E95FA559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6C3DA-1F48-4EF7-9C2E-5B6A02BA67A2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85757A-6F57-E40F-8F85-60766B3AC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14633B-4410-622F-0631-7CA9E0634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266-FE8E-45E8-8FA1-480FDEEB1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4665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9B315-C62D-DEFE-EA05-B42E529A1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2FACA-EFA1-2A72-0419-9B4DE3F030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D902B6-0A21-25C1-BCFD-92366F54E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AB55F1-9E96-FB64-5E3C-2EB99F3FA8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506C91-9856-4BF3-F9F4-0313F0344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8786F8-DBED-0A98-CEE6-1D4F96F44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6C3DA-1F48-4EF7-9C2E-5B6A02BA67A2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E8C281-9A97-FB6A-63E1-595DED077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4B83C5-D697-8F86-AC3F-AB97235F8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266-FE8E-45E8-8FA1-480FDEEB1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4298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9FCCA-47B2-49C6-8F71-BBDF99285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AF2883-A89E-2FA4-5C27-5EE7E57C7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6C3DA-1F48-4EF7-9C2E-5B6A02BA67A2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971FF4-60B2-8ADA-6117-AF362BFFF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AA0628-279A-EC6D-93E1-A15F2F2FA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266-FE8E-45E8-8FA1-480FDEEB1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367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028D04-007D-38BD-F705-74C7803AF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6C3DA-1F48-4EF7-9C2E-5B6A02BA67A2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24CA0F-ED65-D4F6-E023-0585BE9E4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635B0A-2167-7666-0D3D-95289FE4A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266-FE8E-45E8-8FA1-480FDEEB1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529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E7156-4071-DEEF-D445-B0548FBA8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E1C6E0-671E-BED2-FD8E-945B8102D8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6D3425-3592-D32F-E79C-1B16636146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ECFCED-B7E6-B7CF-CA99-496E5925E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6C3DA-1F48-4EF7-9C2E-5B6A02BA67A2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0C517D-7950-DBE9-01B6-2107704CA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5CB93C-3CB1-47DF-1391-287C54A55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266-FE8E-45E8-8FA1-480FDEEB1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7043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8E39A-3D84-F9A0-AE4B-31A8A46A5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AAC336-C7A8-F720-EAB5-90A78611FE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49C58C-1F01-9EC8-A611-D9D3A3CECE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3FC545-B28D-173C-F7B3-B7AF01A8A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6C3DA-1F48-4EF7-9C2E-5B6A02BA67A2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1E2BEB-B383-E73E-D947-90C4082BD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F5C23E-0B56-8D2E-AB2C-54B521033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266-FE8E-45E8-8FA1-480FDEEB1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491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2143E-E7CA-14B6-6492-37E155876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4F6595-EEA7-56B4-32B7-09F68C00C5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D80AF4-1ECC-9D38-5EE8-E28F523A0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6C3DA-1F48-4EF7-9C2E-5B6A02BA67A2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55358-55E3-B283-47A7-0FC6B4624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71759C-426E-B2D7-3D1C-50CB2C877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266-FE8E-45E8-8FA1-480FDEEB1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517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6DBDE3-F739-4BD7-CFC7-254C9C7023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10484E-9447-BFCC-5F60-5C5CCEB4A8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74509-B701-357A-54B1-81509869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6C3DA-1F48-4EF7-9C2E-5B6A02BA67A2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3458C-129D-62CA-8C33-8E286F627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93F59B-306E-3629-759A-6B7C87D79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5266-FE8E-45E8-8FA1-480FDEEB1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7887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F9A5FD-6361-C78F-5404-72F50B2BC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3B7D9D-F459-CBF5-EC65-6EA0D067B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B9DB1C-6200-9517-AB96-4CF055DFC6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6C3DA-1F48-4EF7-9C2E-5B6A02BA67A2}" type="datetimeFigureOut">
              <a:rPr lang="en-GB" smtClean="0"/>
              <a:t>05/10/2023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2AB0FF-E116-D608-E4E7-457F097451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DD58E8-9496-E512-4191-24BFD195A5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5266-FE8E-45E8-8FA1-480FDEEB1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2286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5.xml"/><Relationship Id="rId7" Type="http://schemas.openxmlformats.org/officeDocument/2006/relationships/slide" Target="slide1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1.xml"/><Relationship Id="rId5" Type="http://schemas.openxmlformats.org/officeDocument/2006/relationships/slide" Target="slide9.xml"/><Relationship Id="rId4" Type="http://schemas.openxmlformats.org/officeDocument/2006/relationships/slide" Target="slide7.xml"/><Relationship Id="rId9" Type="http://schemas.openxmlformats.org/officeDocument/2006/relationships/slide" Target="slide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12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0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9.png"/><Relationship Id="rId18" Type="http://schemas.openxmlformats.org/officeDocument/2006/relationships/slide" Target="slide2.xml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image" Target="../media/image20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5" Type="http://schemas.openxmlformats.org/officeDocument/2006/relationships/image" Target="../media/image31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26.png"/><Relationship Id="rId1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6" Type="http://schemas.openxmlformats.org/officeDocument/2006/relationships/slide" Target="slide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slide" Target="slide2.xml"/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5" Type="http://schemas.openxmlformats.org/officeDocument/2006/relationships/slide" Target="slide2.xml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6.jpeg"/><Relationship Id="rId7" Type="http://schemas.openxmlformats.org/officeDocument/2006/relationships/image" Target="../media/image50.png"/><Relationship Id="rId12" Type="http://schemas.openxmlformats.org/officeDocument/2006/relationships/slide" Target="slide2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11" Type="http://schemas.openxmlformats.org/officeDocument/2006/relationships/image" Target="../media/image52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37.jpeg"/><Relationship Id="rId9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slide" Target="slide2.xm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3" Type="http://schemas.openxmlformats.org/officeDocument/2006/relationships/image" Target="../media/image58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11" Type="http://schemas.openxmlformats.org/officeDocument/2006/relationships/image" Target="../media/image63.png"/><Relationship Id="rId5" Type="http://schemas.openxmlformats.org/officeDocument/2006/relationships/image" Target="../media/image55.png"/><Relationship Id="rId10" Type="http://schemas.openxmlformats.org/officeDocument/2006/relationships/image" Target="../media/image62.png"/><Relationship Id="rId4" Type="http://schemas.openxmlformats.org/officeDocument/2006/relationships/image" Target="../media/image54.png"/><Relationship Id="rId9" Type="http://schemas.openxmlformats.org/officeDocument/2006/relationships/image" Target="../media/image61.png"/><Relationship Id="rId1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Relationship Id="rId6" Type="http://schemas.openxmlformats.org/officeDocument/2006/relationships/slide" Target="slide2.xml"/><Relationship Id="rId5" Type="http://schemas.openxmlformats.org/officeDocument/2006/relationships/image" Target="../media/image38.jpeg"/><Relationship Id="rId4" Type="http://schemas.openxmlformats.org/officeDocument/2006/relationships/image" Target="../media/image6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38.jpeg"/><Relationship Id="rId15" Type="http://schemas.openxmlformats.org/officeDocument/2006/relationships/slide" Target="slide2.xml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6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slide" Target="slide2.xml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2.jpe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9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12" Type="http://schemas.openxmlformats.org/officeDocument/2006/relationships/image" Target="../media/image88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2.jpeg"/><Relationship Id="rId11" Type="http://schemas.openxmlformats.org/officeDocument/2006/relationships/image" Target="../media/image87.png"/><Relationship Id="rId5" Type="http://schemas.openxmlformats.org/officeDocument/2006/relationships/image" Target="../media/image81.png"/><Relationship Id="rId10" Type="http://schemas.openxmlformats.org/officeDocument/2006/relationships/image" Target="../media/image86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Relationship Id="rId14" Type="http://schemas.openxmlformats.org/officeDocument/2006/relationships/slide" Target="slid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0.png"/><Relationship Id="rId2" Type="http://schemas.openxmlformats.org/officeDocument/2006/relationships/image" Target="../media/image660.png"/><Relationship Id="rId1" Type="http://schemas.openxmlformats.org/officeDocument/2006/relationships/slideLayout" Target="../slideLayouts/slideLayout6.xml"/><Relationship Id="rId5" Type="http://schemas.openxmlformats.org/officeDocument/2006/relationships/slide" Target="slide2.xml"/><Relationship Id="rId4" Type="http://schemas.openxmlformats.org/officeDocument/2006/relationships/image" Target="../media/image68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0.png"/><Relationship Id="rId13" Type="http://schemas.openxmlformats.org/officeDocument/2006/relationships/image" Target="../media/image770.png"/><Relationship Id="rId3" Type="http://schemas.openxmlformats.org/officeDocument/2006/relationships/image" Target="../media/image670.png"/><Relationship Id="rId7" Type="http://schemas.openxmlformats.org/officeDocument/2006/relationships/image" Target="../media/image710.png"/><Relationship Id="rId12" Type="http://schemas.openxmlformats.org/officeDocument/2006/relationships/image" Target="../media/image760.png"/><Relationship Id="rId2" Type="http://schemas.openxmlformats.org/officeDocument/2006/relationships/image" Target="../media/image6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00.png"/><Relationship Id="rId11" Type="http://schemas.openxmlformats.org/officeDocument/2006/relationships/image" Target="../media/image750.png"/><Relationship Id="rId5" Type="http://schemas.openxmlformats.org/officeDocument/2006/relationships/image" Target="../media/image690.png"/><Relationship Id="rId10" Type="http://schemas.openxmlformats.org/officeDocument/2006/relationships/image" Target="../media/image740.png"/><Relationship Id="rId4" Type="http://schemas.openxmlformats.org/officeDocument/2006/relationships/image" Target="../media/image680.png"/><Relationship Id="rId9" Type="http://schemas.openxmlformats.org/officeDocument/2006/relationships/image" Target="../media/image730.png"/><Relationship Id="rId1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6E9AC-BE94-C9C1-563B-D507DDA8CF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/>
              <a:t>Simultaneous Equations in places you wouldn’t expect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1CB4B-D77B-E2CA-D5F9-9487E37ADB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i="1" dirty="0"/>
              <a:t>Form and solve the simultaneous equations in each situation…</a:t>
            </a:r>
          </a:p>
        </p:txBody>
      </p:sp>
    </p:spTree>
    <p:extLst>
      <p:ext uri="{BB962C8B-B14F-4D97-AF65-F5344CB8AC3E}">
        <p14:creationId xmlns:p14="http://schemas.microsoft.com/office/powerpoint/2010/main" val="2564745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B9BAB-95EA-3921-7F81-08F1A5378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600" b="1" dirty="0"/>
              <a:t>Pick Your Problem: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9FAEE02F-C89C-8D20-19A5-D64734FC2A4A}"/>
              </a:ext>
            </a:extLst>
          </p:cNvPr>
          <p:cNvSpPr/>
          <p:nvPr/>
        </p:nvSpPr>
        <p:spPr>
          <a:xfrm>
            <a:off x="628424" y="2020644"/>
            <a:ext cx="2635623" cy="132556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Parallel Lines</a:t>
            </a:r>
          </a:p>
        </p:txBody>
      </p:sp>
      <p:sp>
        <p:nvSpPr>
          <p:cNvPr id="4" name="Oval 3">
            <a:hlinkClick r:id="rId3" action="ppaction://hlinksldjump"/>
            <a:extLst>
              <a:ext uri="{FF2B5EF4-FFF2-40B4-BE49-F238E27FC236}">
                <a16:creationId xmlns:a16="http://schemas.microsoft.com/office/drawing/2014/main" id="{9FE9BBE4-CBB2-FCE7-00F1-11B24766ED8E}"/>
              </a:ext>
            </a:extLst>
          </p:cNvPr>
          <p:cNvSpPr/>
          <p:nvPr/>
        </p:nvSpPr>
        <p:spPr>
          <a:xfrm>
            <a:off x="3416447" y="2020644"/>
            <a:ext cx="2635623" cy="132556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Venn Diagram</a:t>
            </a:r>
          </a:p>
        </p:txBody>
      </p:sp>
      <p:sp>
        <p:nvSpPr>
          <p:cNvPr id="5" name="Oval 4">
            <a:hlinkClick r:id="rId4" action="ppaction://hlinksldjump"/>
            <a:extLst>
              <a:ext uri="{FF2B5EF4-FFF2-40B4-BE49-F238E27FC236}">
                <a16:creationId xmlns:a16="http://schemas.microsoft.com/office/drawing/2014/main" id="{6F7EEFA0-F82D-D2F6-B166-E80EA3841E5A}"/>
              </a:ext>
            </a:extLst>
          </p:cNvPr>
          <p:cNvSpPr/>
          <p:nvPr/>
        </p:nvSpPr>
        <p:spPr>
          <a:xfrm>
            <a:off x="6204470" y="2020645"/>
            <a:ext cx="2635623" cy="132556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Percentage Change</a:t>
            </a:r>
          </a:p>
        </p:txBody>
      </p:sp>
      <p:sp>
        <p:nvSpPr>
          <p:cNvPr id="6" name="Oval 5">
            <a:hlinkClick r:id="rId5" action="ppaction://hlinksldjump"/>
            <a:extLst>
              <a:ext uri="{FF2B5EF4-FFF2-40B4-BE49-F238E27FC236}">
                <a16:creationId xmlns:a16="http://schemas.microsoft.com/office/drawing/2014/main" id="{44B16C1B-60F6-D6DB-9C21-F62063450363}"/>
              </a:ext>
            </a:extLst>
          </p:cNvPr>
          <p:cNvSpPr/>
          <p:nvPr/>
        </p:nvSpPr>
        <p:spPr>
          <a:xfrm>
            <a:off x="8992493" y="1963270"/>
            <a:ext cx="2635623" cy="132556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Ratio</a:t>
            </a:r>
          </a:p>
        </p:txBody>
      </p:sp>
      <p:sp>
        <p:nvSpPr>
          <p:cNvPr id="7" name="Oval 6">
            <a:hlinkClick r:id="rId6" action="ppaction://hlinksldjump"/>
            <a:extLst>
              <a:ext uri="{FF2B5EF4-FFF2-40B4-BE49-F238E27FC236}">
                <a16:creationId xmlns:a16="http://schemas.microsoft.com/office/drawing/2014/main" id="{D10347B5-D04F-0611-50AA-415AE404F822}"/>
              </a:ext>
            </a:extLst>
          </p:cNvPr>
          <p:cNvSpPr/>
          <p:nvPr/>
        </p:nvSpPr>
        <p:spPr>
          <a:xfrm>
            <a:off x="628424" y="4367604"/>
            <a:ext cx="2635623" cy="132556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Perimeter and Area</a:t>
            </a:r>
          </a:p>
        </p:txBody>
      </p:sp>
      <p:sp>
        <p:nvSpPr>
          <p:cNvPr id="8" name="Oval 7">
            <a:hlinkClick r:id="rId7" action="ppaction://hlinksldjump"/>
            <a:extLst>
              <a:ext uri="{FF2B5EF4-FFF2-40B4-BE49-F238E27FC236}">
                <a16:creationId xmlns:a16="http://schemas.microsoft.com/office/drawing/2014/main" id="{7A78323B-4106-54B8-BEFA-521F7E351A6D}"/>
              </a:ext>
            </a:extLst>
          </p:cNvPr>
          <p:cNvSpPr/>
          <p:nvPr/>
        </p:nvSpPr>
        <p:spPr>
          <a:xfrm>
            <a:off x="3416447" y="4367604"/>
            <a:ext cx="2635623" cy="132556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Probability</a:t>
            </a:r>
          </a:p>
        </p:txBody>
      </p:sp>
      <p:sp>
        <p:nvSpPr>
          <p:cNvPr id="9" name="Oval 8">
            <a:hlinkClick r:id="rId8" action="ppaction://hlinksldjump"/>
            <a:extLst>
              <a:ext uri="{FF2B5EF4-FFF2-40B4-BE49-F238E27FC236}">
                <a16:creationId xmlns:a16="http://schemas.microsoft.com/office/drawing/2014/main" id="{E0324F29-13BC-92F2-CF66-8DC3BF8A7659}"/>
              </a:ext>
            </a:extLst>
          </p:cNvPr>
          <p:cNvSpPr/>
          <p:nvPr/>
        </p:nvSpPr>
        <p:spPr>
          <a:xfrm>
            <a:off x="6204470" y="4367605"/>
            <a:ext cx="2635623" cy="132556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Averages</a:t>
            </a:r>
          </a:p>
        </p:txBody>
      </p:sp>
      <p:sp>
        <p:nvSpPr>
          <p:cNvPr id="10" name="Oval 9">
            <a:hlinkClick r:id="rId9" action="ppaction://hlinksldjump"/>
            <a:extLst>
              <a:ext uri="{FF2B5EF4-FFF2-40B4-BE49-F238E27FC236}">
                <a16:creationId xmlns:a16="http://schemas.microsoft.com/office/drawing/2014/main" id="{3B577E00-8753-B22E-65D9-AE86840A3A6E}"/>
              </a:ext>
            </a:extLst>
          </p:cNvPr>
          <p:cNvSpPr/>
          <p:nvPr/>
        </p:nvSpPr>
        <p:spPr>
          <a:xfrm>
            <a:off x="8992493" y="4310230"/>
            <a:ext cx="2635623" cy="132556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Sequences</a:t>
            </a:r>
          </a:p>
        </p:txBody>
      </p:sp>
    </p:spTree>
    <p:extLst>
      <p:ext uri="{BB962C8B-B14F-4D97-AF65-F5344CB8AC3E}">
        <p14:creationId xmlns:p14="http://schemas.microsoft.com/office/powerpoint/2010/main" val="3121003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466B8-0817-3114-DF03-2F00B038C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Problem A – Parallel Lines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E6F0273-592E-B2DB-54B6-473F975B36CA}"/>
              </a:ext>
            </a:extLst>
          </p:cNvPr>
          <p:cNvGrpSpPr/>
          <p:nvPr/>
        </p:nvGrpSpPr>
        <p:grpSpPr>
          <a:xfrm>
            <a:off x="2355925" y="1866452"/>
            <a:ext cx="9097383" cy="4588136"/>
            <a:chOff x="2355925" y="1866452"/>
            <a:chExt cx="9097383" cy="4588136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FBF9FC5-6CCC-D379-FD64-9346A752F1D2}"/>
                </a:ext>
              </a:extLst>
            </p:cNvPr>
            <p:cNvGrpSpPr/>
            <p:nvPr/>
          </p:nvGrpSpPr>
          <p:grpSpPr>
            <a:xfrm>
              <a:off x="2355925" y="1866452"/>
              <a:ext cx="7562625" cy="4588136"/>
              <a:chOff x="2355925" y="1866452"/>
              <a:chExt cx="7562625" cy="458813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99DEFD28-B6F2-88C4-0947-0E134A83FA37}"/>
                  </a:ext>
                </a:extLst>
              </p:cNvPr>
              <p:cNvGrpSpPr/>
              <p:nvPr/>
            </p:nvGrpSpPr>
            <p:grpSpPr>
              <a:xfrm>
                <a:off x="2355925" y="3028279"/>
                <a:ext cx="7546489" cy="5379"/>
                <a:chOff x="2355925" y="2431228"/>
                <a:chExt cx="7546489" cy="5379"/>
              </a:xfrm>
            </p:grpSpPr>
            <p:cxnSp>
              <p:nvCxnSpPr>
                <p:cNvPr id="4" name="Straight Connector 3">
                  <a:extLst>
                    <a:ext uri="{FF2B5EF4-FFF2-40B4-BE49-F238E27FC236}">
                      <a16:creationId xmlns:a16="http://schemas.microsoft.com/office/drawing/2014/main" id="{73CF7AFF-62E1-522E-5BCA-C3CAE24DF364}"/>
                    </a:ext>
                  </a:extLst>
                </p:cNvPr>
                <p:cNvCxnSpPr/>
                <p:nvPr/>
              </p:nvCxnSpPr>
              <p:spPr>
                <a:xfrm>
                  <a:off x="2372061" y="2436607"/>
                  <a:ext cx="7530353" cy="0"/>
                </a:xfrm>
                <a:prstGeom prst="line">
                  <a:avLst/>
                </a:prstGeom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" name="Straight Arrow Connector 5">
                  <a:extLst>
                    <a:ext uri="{FF2B5EF4-FFF2-40B4-BE49-F238E27FC236}">
                      <a16:creationId xmlns:a16="http://schemas.microsoft.com/office/drawing/2014/main" id="{5FFED1AC-453F-BD8D-E053-76325662FF88}"/>
                    </a:ext>
                  </a:extLst>
                </p:cNvPr>
                <p:cNvCxnSpPr/>
                <p:nvPr/>
              </p:nvCxnSpPr>
              <p:spPr>
                <a:xfrm>
                  <a:off x="2355925" y="2431228"/>
                  <a:ext cx="6379284" cy="0"/>
                </a:xfrm>
                <a:prstGeom prst="straightConnector1">
                  <a:avLst/>
                </a:prstGeom>
                <a:ln w="762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199B4208-43F5-8F04-077F-4DD1A13AAF5B}"/>
                  </a:ext>
                </a:extLst>
              </p:cNvPr>
              <p:cNvGrpSpPr/>
              <p:nvPr/>
            </p:nvGrpSpPr>
            <p:grpSpPr>
              <a:xfrm>
                <a:off x="2372061" y="5563498"/>
                <a:ext cx="7546489" cy="5379"/>
                <a:chOff x="2355925" y="2431228"/>
                <a:chExt cx="7546489" cy="5379"/>
              </a:xfrm>
            </p:grpSpPr>
            <p:cxnSp>
              <p:nvCxnSpPr>
                <p:cNvPr id="9" name="Straight Connector 8">
                  <a:extLst>
                    <a:ext uri="{FF2B5EF4-FFF2-40B4-BE49-F238E27FC236}">
                      <a16:creationId xmlns:a16="http://schemas.microsoft.com/office/drawing/2014/main" id="{FA156C11-8444-C897-80E2-1D9073EC75E1}"/>
                    </a:ext>
                  </a:extLst>
                </p:cNvPr>
                <p:cNvCxnSpPr/>
                <p:nvPr/>
              </p:nvCxnSpPr>
              <p:spPr>
                <a:xfrm>
                  <a:off x="2372061" y="2436607"/>
                  <a:ext cx="7530353" cy="0"/>
                </a:xfrm>
                <a:prstGeom prst="line">
                  <a:avLst/>
                </a:prstGeom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Arrow Connector 9">
                  <a:extLst>
                    <a:ext uri="{FF2B5EF4-FFF2-40B4-BE49-F238E27FC236}">
                      <a16:creationId xmlns:a16="http://schemas.microsoft.com/office/drawing/2014/main" id="{347C31F5-5DB7-E073-9820-5CA1F83A342B}"/>
                    </a:ext>
                  </a:extLst>
                </p:cNvPr>
                <p:cNvCxnSpPr/>
                <p:nvPr/>
              </p:nvCxnSpPr>
              <p:spPr>
                <a:xfrm>
                  <a:off x="2355925" y="2431228"/>
                  <a:ext cx="6379284" cy="0"/>
                </a:xfrm>
                <a:prstGeom prst="straightConnector1">
                  <a:avLst/>
                </a:prstGeom>
                <a:ln w="762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2E480139-2C65-7E1C-5851-5DB4D571D1E6}"/>
                  </a:ext>
                </a:extLst>
              </p:cNvPr>
              <p:cNvCxnSpPr/>
              <p:nvPr/>
            </p:nvCxnSpPr>
            <p:spPr>
              <a:xfrm flipV="1">
                <a:off x="3910405" y="1866452"/>
                <a:ext cx="2737821" cy="4561242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D10E7EDD-8B58-600A-A807-C06ADF770640}"/>
                  </a:ext>
                </a:extLst>
              </p:cNvPr>
              <p:cNvCxnSpPr/>
              <p:nvPr/>
            </p:nvCxnSpPr>
            <p:spPr>
              <a:xfrm>
                <a:off x="5497158" y="1877209"/>
                <a:ext cx="1807284" cy="4577379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Partial Circle 14">
                <a:extLst>
                  <a:ext uri="{FF2B5EF4-FFF2-40B4-BE49-F238E27FC236}">
                    <a16:creationId xmlns:a16="http://schemas.microsoft.com/office/drawing/2014/main" id="{EF2F6FB4-EB71-0B28-16C6-644049C2B848}"/>
                  </a:ext>
                </a:extLst>
              </p:cNvPr>
              <p:cNvSpPr/>
              <p:nvPr/>
            </p:nvSpPr>
            <p:spPr>
              <a:xfrm>
                <a:off x="5246145" y="2333484"/>
                <a:ext cx="1387738" cy="1387738"/>
              </a:xfrm>
              <a:prstGeom prst="pie">
                <a:avLst>
                  <a:gd name="adj1" fmla="val 4065055"/>
                  <a:gd name="adj2" fmla="val 7215390"/>
                </a:avLst>
              </a:prstGeom>
              <a:noFill/>
              <a:ln w="762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Partial Circle 15">
                <a:extLst>
                  <a:ext uri="{FF2B5EF4-FFF2-40B4-BE49-F238E27FC236}">
                    <a16:creationId xmlns:a16="http://schemas.microsoft.com/office/drawing/2014/main" id="{BA85BECC-A54F-0C3F-128F-99AB053EA288}"/>
                  </a:ext>
                </a:extLst>
              </p:cNvPr>
              <p:cNvSpPr/>
              <p:nvPr/>
            </p:nvSpPr>
            <p:spPr>
              <a:xfrm>
                <a:off x="5342965" y="2430304"/>
                <a:ext cx="1194099" cy="1194099"/>
              </a:xfrm>
              <a:prstGeom prst="pie">
                <a:avLst>
                  <a:gd name="adj1" fmla="val 7206077"/>
                  <a:gd name="adj2" fmla="val 10824909"/>
                </a:avLst>
              </a:prstGeom>
              <a:noFill/>
              <a:ln w="762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Partial Circle 16">
                <a:extLst>
                  <a:ext uri="{FF2B5EF4-FFF2-40B4-BE49-F238E27FC236}">
                    <a16:creationId xmlns:a16="http://schemas.microsoft.com/office/drawing/2014/main" id="{16D0EF73-C9E4-DBA8-F425-338C7B4D7608}"/>
                  </a:ext>
                </a:extLst>
              </p:cNvPr>
              <p:cNvSpPr/>
              <p:nvPr/>
            </p:nvSpPr>
            <p:spPr>
              <a:xfrm>
                <a:off x="3827929" y="4966448"/>
                <a:ext cx="1194099" cy="1194099"/>
              </a:xfrm>
              <a:prstGeom prst="pie">
                <a:avLst>
                  <a:gd name="adj1" fmla="val 10757555"/>
                  <a:gd name="adj2" fmla="val 18052860"/>
                </a:avLst>
              </a:prstGeom>
              <a:noFill/>
              <a:ln w="762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Partial Circle 17">
                <a:extLst>
                  <a:ext uri="{FF2B5EF4-FFF2-40B4-BE49-F238E27FC236}">
                    <a16:creationId xmlns:a16="http://schemas.microsoft.com/office/drawing/2014/main" id="{15CC1F10-703F-CBD9-83B8-37EDBACC038D}"/>
                  </a:ext>
                </a:extLst>
              </p:cNvPr>
              <p:cNvSpPr/>
              <p:nvPr/>
            </p:nvSpPr>
            <p:spPr>
              <a:xfrm>
                <a:off x="6361356" y="4958812"/>
                <a:ext cx="1194099" cy="1194099"/>
              </a:xfrm>
              <a:prstGeom prst="pie">
                <a:avLst>
                  <a:gd name="adj1" fmla="val 10762219"/>
                  <a:gd name="adj2" fmla="val 14768967"/>
                </a:avLst>
              </a:prstGeom>
              <a:noFill/>
              <a:ln w="762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AF88BB5B-A0E7-86F6-9C6F-FF4A043CE5BC}"/>
                      </a:ext>
                    </a:extLst>
                  </p:cNvPr>
                  <p:cNvSpPr txBox="1"/>
                  <p:nvPr/>
                </p:nvSpPr>
                <p:spPr>
                  <a:xfrm>
                    <a:off x="3576916" y="4548751"/>
                    <a:ext cx="618311" cy="5539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en-GB" sz="3600" dirty="0"/>
                  </a:p>
                </p:txBody>
              </p:sp>
            </mc:Choice>
            <mc:Fallback xmlns=""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AF88BB5B-A0E7-86F6-9C6F-FF4A043CE5B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576916" y="4548751"/>
                    <a:ext cx="618311" cy="553998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4B1B7AFE-1DC2-DDCE-327E-CD53882EE8A0}"/>
                      </a:ext>
                    </a:extLst>
                  </p:cNvPr>
                  <p:cNvSpPr txBox="1"/>
                  <p:nvPr/>
                </p:nvSpPr>
                <p:spPr>
                  <a:xfrm>
                    <a:off x="5696175" y="3609238"/>
                    <a:ext cx="363433" cy="5539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en-GB" sz="3600" dirty="0"/>
                  </a:p>
                </p:txBody>
              </p:sp>
            </mc:Choice>
            <mc:Fallback xmlns="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4B1B7AFE-1DC2-DDCE-327E-CD53882EE8A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96175" y="3609238"/>
                    <a:ext cx="363433" cy="553998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056F2659-73E5-4B63-BC09-1D4E60DE0CCA}"/>
                      </a:ext>
                    </a:extLst>
                  </p:cNvPr>
                  <p:cNvSpPr txBox="1"/>
                  <p:nvPr/>
                </p:nvSpPr>
                <p:spPr>
                  <a:xfrm>
                    <a:off x="5031481" y="3137187"/>
                    <a:ext cx="370166" cy="5539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en-GB" sz="3600" dirty="0"/>
                  </a:p>
                </p:txBody>
              </p:sp>
            </mc:Choice>
            <mc:Fallback xmlns="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056F2659-73E5-4B63-BC09-1D4E60DE0CC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031481" y="3137187"/>
                    <a:ext cx="370166" cy="553998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4DD1F773-A421-CA00-AE94-D3EBD9BC0C5E}"/>
                      </a:ext>
                    </a:extLst>
                  </p:cNvPr>
                  <p:cNvSpPr txBox="1"/>
                  <p:nvPr/>
                </p:nvSpPr>
                <p:spPr>
                  <a:xfrm>
                    <a:off x="5781980" y="4775473"/>
                    <a:ext cx="787074" cy="5539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75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sz="3600" dirty="0"/>
                  </a:p>
                </p:txBody>
              </p:sp>
            </mc:Choice>
            <mc:Fallback xmlns="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4DD1F773-A421-CA00-AE94-D3EBD9BC0C5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81980" y="4775473"/>
                    <a:ext cx="787074" cy="553998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9615BB52-E650-A1AE-69EA-B65D5CCF1DA8}"/>
                    </a:ext>
                  </a:extLst>
                </p:cNvPr>
                <p:cNvSpPr txBox="1"/>
                <p:nvPr/>
              </p:nvSpPr>
              <p:spPr>
                <a:xfrm>
                  <a:off x="8351520" y="3698414"/>
                  <a:ext cx="3101788" cy="1200329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3600" dirty="0"/>
                    <a:t>Calculate the size of </a:t>
                  </a:r>
                  <a14:m>
                    <m:oMath xmlns:m="http://schemas.openxmlformats.org/officeDocument/2006/math">
                      <m:r>
                        <a:rPr lang="en-GB" sz="360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sz="3600" dirty="0"/>
                    <a:t> and </a:t>
                  </a:r>
                  <a14:m>
                    <m:oMath xmlns:m="http://schemas.openxmlformats.org/officeDocument/2006/math">
                      <m:r>
                        <a:rPr lang="en-GB" sz="360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a14:m>
                  <a:r>
                    <a:rPr lang="en-GB" sz="3600" dirty="0"/>
                    <a:t>.</a:t>
                  </a: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9615BB52-E650-A1AE-69EA-B65D5CCF1DA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51520" y="3698414"/>
                  <a:ext cx="3101788" cy="1200329"/>
                </a:xfrm>
                <a:prstGeom prst="rect">
                  <a:avLst/>
                </a:prstGeom>
                <a:blipFill>
                  <a:blip r:embed="rId6"/>
                  <a:stretch>
                    <a:fillRect l="-3914" t="-7538" r="-4110" b="-17588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Arrow: Up 2">
            <a:hlinkClick r:id="rId7" action="ppaction://hlinksldjump"/>
            <a:extLst>
              <a:ext uri="{FF2B5EF4-FFF2-40B4-BE49-F238E27FC236}">
                <a16:creationId xmlns:a16="http://schemas.microsoft.com/office/drawing/2014/main" id="{0D6DC59C-8BAD-E3D7-62C7-A04CC5AC857A}"/>
              </a:ext>
            </a:extLst>
          </p:cNvPr>
          <p:cNvSpPr/>
          <p:nvPr/>
        </p:nvSpPr>
        <p:spPr>
          <a:xfrm>
            <a:off x="10287704" y="89802"/>
            <a:ext cx="1816250" cy="1027990"/>
          </a:xfrm>
          <a:prstGeom prst="upArrow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Option page</a:t>
            </a:r>
          </a:p>
        </p:txBody>
      </p:sp>
    </p:spTree>
    <p:extLst>
      <p:ext uri="{BB962C8B-B14F-4D97-AF65-F5344CB8AC3E}">
        <p14:creationId xmlns:p14="http://schemas.microsoft.com/office/powerpoint/2010/main" val="1972856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466B8-0817-3114-DF03-2F00B038C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Problem A – Parallel Lines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E6F0273-592E-B2DB-54B6-473F975B36CA}"/>
              </a:ext>
            </a:extLst>
          </p:cNvPr>
          <p:cNvGrpSpPr/>
          <p:nvPr/>
        </p:nvGrpSpPr>
        <p:grpSpPr>
          <a:xfrm>
            <a:off x="2355925" y="1866452"/>
            <a:ext cx="9097383" cy="4588136"/>
            <a:chOff x="2355925" y="1866452"/>
            <a:chExt cx="9097383" cy="4588136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FBF9FC5-6CCC-D379-FD64-9346A752F1D2}"/>
                </a:ext>
              </a:extLst>
            </p:cNvPr>
            <p:cNvGrpSpPr/>
            <p:nvPr/>
          </p:nvGrpSpPr>
          <p:grpSpPr>
            <a:xfrm>
              <a:off x="2355925" y="1866452"/>
              <a:ext cx="7562625" cy="4588136"/>
              <a:chOff x="2355925" y="1866452"/>
              <a:chExt cx="7562625" cy="458813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99DEFD28-B6F2-88C4-0947-0E134A83FA37}"/>
                  </a:ext>
                </a:extLst>
              </p:cNvPr>
              <p:cNvGrpSpPr/>
              <p:nvPr/>
            </p:nvGrpSpPr>
            <p:grpSpPr>
              <a:xfrm>
                <a:off x="2355925" y="3028279"/>
                <a:ext cx="7546489" cy="5379"/>
                <a:chOff x="2355925" y="2431228"/>
                <a:chExt cx="7546489" cy="5379"/>
              </a:xfrm>
            </p:grpSpPr>
            <p:cxnSp>
              <p:nvCxnSpPr>
                <p:cNvPr id="4" name="Straight Connector 3">
                  <a:extLst>
                    <a:ext uri="{FF2B5EF4-FFF2-40B4-BE49-F238E27FC236}">
                      <a16:creationId xmlns:a16="http://schemas.microsoft.com/office/drawing/2014/main" id="{73CF7AFF-62E1-522E-5BCA-C3CAE24DF364}"/>
                    </a:ext>
                  </a:extLst>
                </p:cNvPr>
                <p:cNvCxnSpPr/>
                <p:nvPr/>
              </p:nvCxnSpPr>
              <p:spPr>
                <a:xfrm>
                  <a:off x="2372061" y="2436607"/>
                  <a:ext cx="7530353" cy="0"/>
                </a:xfrm>
                <a:prstGeom prst="line">
                  <a:avLst/>
                </a:prstGeom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" name="Straight Arrow Connector 5">
                  <a:extLst>
                    <a:ext uri="{FF2B5EF4-FFF2-40B4-BE49-F238E27FC236}">
                      <a16:creationId xmlns:a16="http://schemas.microsoft.com/office/drawing/2014/main" id="{5FFED1AC-453F-BD8D-E053-76325662FF88}"/>
                    </a:ext>
                  </a:extLst>
                </p:cNvPr>
                <p:cNvCxnSpPr/>
                <p:nvPr/>
              </p:nvCxnSpPr>
              <p:spPr>
                <a:xfrm>
                  <a:off x="2355925" y="2431228"/>
                  <a:ext cx="6379284" cy="0"/>
                </a:xfrm>
                <a:prstGeom prst="straightConnector1">
                  <a:avLst/>
                </a:prstGeom>
                <a:ln w="762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199B4208-43F5-8F04-077F-4DD1A13AAF5B}"/>
                  </a:ext>
                </a:extLst>
              </p:cNvPr>
              <p:cNvGrpSpPr/>
              <p:nvPr/>
            </p:nvGrpSpPr>
            <p:grpSpPr>
              <a:xfrm>
                <a:off x="2372061" y="5563498"/>
                <a:ext cx="7546489" cy="5379"/>
                <a:chOff x="2355925" y="2431228"/>
                <a:chExt cx="7546489" cy="5379"/>
              </a:xfrm>
            </p:grpSpPr>
            <p:cxnSp>
              <p:nvCxnSpPr>
                <p:cNvPr id="9" name="Straight Connector 8">
                  <a:extLst>
                    <a:ext uri="{FF2B5EF4-FFF2-40B4-BE49-F238E27FC236}">
                      <a16:creationId xmlns:a16="http://schemas.microsoft.com/office/drawing/2014/main" id="{FA156C11-8444-C897-80E2-1D9073EC75E1}"/>
                    </a:ext>
                  </a:extLst>
                </p:cNvPr>
                <p:cNvCxnSpPr/>
                <p:nvPr/>
              </p:nvCxnSpPr>
              <p:spPr>
                <a:xfrm>
                  <a:off x="2372061" y="2436607"/>
                  <a:ext cx="7530353" cy="0"/>
                </a:xfrm>
                <a:prstGeom prst="line">
                  <a:avLst/>
                </a:prstGeom>
                <a:ln w="762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Arrow Connector 9">
                  <a:extLst>
                    <a:ext uri="{FF2B5EF4-FFF2-40B4-BE49-F238E27FC236}">
                      <a16:creationId xmlns:a16="http://schemas.microsoft.com/office/drawing/2014/main" id="{347C31F5-5DB7-E073-9820-5CA1F83A342B}"/>
                    </a:ext>
                  </a:extLst>
                </p:cNvPr>
                <p:cNvCxnSpPr/>
                <p:nvPr/>
              </p:nvCxnSpPr>
              <p:spPr>
                <a:xfrm>
                  <a:off x="2355925" y="2431228"/>
                  <a:ext cx="6379284" cy="0"/>
                </a:xfrm>
                <a:prstGeom prst="straightConnector1">
                  <a:avLst/>
                </a:prstGeom>
                <a:ln w="762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2E480139-2C65-7E1C-5851-5DB4D571D1E6}"/>
                  </a:ext>
                </a:extLst>
              </p:cNvPr>
              <p:cNvCxnSpPr/>
              <p:nvPr/>
            </p:nvCxnSpPr>
            <p:spPr>
              <a:xfrm flipV="1">
                <a:off x="3910405" y="1866452"/>
                <a:ext cx="2737821" cy="4561242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D10E7EDD-8B58-600A-A807-C06ADF770640}"/>
                  </a:ext>
                </a:extLst>
              </p:cNvPr>
              <p:cNvCxnSpPr/>
              <p:nvPr/>
            </p:nvCxnSpPr>
            <p:spPr>
              <a:xfrm>
                <a:off x="5497158" y="1877209"/>
                <a:ext cx="1807284" cy="4577379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Partial Circle 14">
                <a:extLst>
                  <a:ext uri="{FF2B5EF4-FFF2-40B4-BE49-F238E27FC236}">
                    <a16:creationId xmlns:a16="http://schemas.microsoft.com/office/drawing/2014/main" id="{EF2F6FB4-EB71-0B28-16C6-644049C2B848}"/>
                  </a:ext>
                </a:extLst>
              </p:cNvPr>
              <p:cNvSpPr/>
              <p:nvPr/>
            </p:nvSpPr>
            <p:spPr>
              <a:xfrm>
                <a:off x="5246145" y="2333484"/>
                <a:ext cx="1387738" cy="1387738"/>
              </a:xfrm>
              <a:prstGeom prst="pie">
                <a:avLst>
                  <a:gd name="adj1" fmla="val 4065055"/>
                  <a:gd name="adj2" fmla="val 7215390"/>
                </a:avLst>
              </a:prstGeom>
              <a:noFill/>
              <a:ln w="762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Partial Circle 15">
                <a:extLst>
                  <a:ext uri="{FF2B5EF4-FFF2-40B4-BE49-F238E27FC236}">
                    <a16:creationId xmlns:a16="http://schemas.microsoft.com/office/drawing/2014/main" id="{BA85BECC-A54F-0C3F-128F-99AB053EA288}"/>
                  </a:ext>
                </a:extLst>
              </p:cNvPr>
              <p:cNvSpPr/>
              <p:nvPr/>
            </p:nvSpPr>
            <p:spPr>
              <a:xfrm>
                <a:off x="5342965" y="2430304"/>
                <a:ext cx="1194099" cy="1194099"/>
              </a:xfrm>
              <a:prstGeom prst="pie">
                <a:avLst>
                  <a:gd name="adj1" fmla="val 7206077"/>
                  <a:gd name="adj2" fmla="val 10824909"/>
                </a:avLst>
              </a:prstGeom>
              <a:noFill/>
              <a:ln w="762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Partial Circle 16">
                <a:extLst>
                  <a:ext uri="{FF2B5EF4-FFF2-40B4-BE49-F238E27FC236}">
                    <a16:creationId xmlns:a16="http://schemas.microsoft.com/office/drawing/2014/main" id="{16D0EF73-C9E4-DBA8-F425-338C7B4D7608}"/>
                  </a:ext>
                </a:extLst>
              </p:cNvPr>
              <p:cNvSpPr/>
              <p:nvPr/>
            </p:nvSpPr>
            <p:spPr>
              <a:xfrm>
                <a:off x="3827929" y="4966448"/>
                <a:ext cx="1194099" cy="1194099"/>
              </a:xfrm>
              <a:prstGeom prst="pie">
                <a:avLst>
                  <a:gd name="adj1" fmla="val 10757555"/>
                  <a:gd name="adj2" fmla="val 18052860"/>
                </a:avLst>
              </a:prstGeom>
              <a:noFill/>
              <a:ln w="762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Partial Circle 17">
                <a:extLst>
                  <a:ext uri="{FF2B5EF4-FFF2-40B4-BE49-F238E27FC236}">
                    <a16:creationId xmlns:a16="http://schemas.microsoft.com/office/drawing/2014/main" id="{15CC1F10-703F-CBD9-83B8-37EDBACC038D}"/>
                  </a:ext>
                </a:extLst>
              </p:cNvPr>
              <p:cNvSpPr/>
              <p:nvPr/>
            </p:nvSpPr>
            <p:spPr>
              <a:xfrm>
                <a:off x="6361356" y="4958812"/>
                <a:ext cx="1194099" cy="1194099"/>
              </a:xfrm>
              <a:prstGeom prst="pie">
                <a:avLst>
                  <a:gd name="adj1" fmla="val 10762219"/>
                  <a:gd name="adj2" fmla="val 14768967"/>
                </a:avLst>
              </a:prstGeom>
              <a:noFill/>
              <a:ln w="762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AF88BB5B-A0E7-86F6-9C6F-FF4A043CE5BC}"/>
                      </a:ext>
                    </a:extLst>
                  </p:cNvPr>
                  <p:cNvSpPr txBox="1"/>
                  <p:nvPr/>
                </p:nvSpPr>
                <p:spPr>
                  <a:xfrm>
                    <a:off x="3576916" y="4548751"/>
                    <a:ext cx="618311" cy="5539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en-GB" sz="3600" dirty="0"/>
                  </a:p>
                </p:txBody>
              </p:sp>
            </mc:Choice>
            <mc:Fallback xmlns=""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AF88BB5B-A0E7-86F6-9C6F-FF4A043CE5B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576916" y="4548751"/>
                    <a:ext cx="618311" cy="553998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4B1B7AFE-1DC2-DDCE-327E-CD53882EE8A0}"/>
                      </a:ext>
                    </a:extLst>
                  </p:cNvPr>
                  <p:cNvSpPr txBox="1"/>
                  <p:nvPr/>
                </p:nvSpPr>
                <p:spPr>
                  <a:xfrm>
                    <a:off x="5696175" y="3609238"/>
                    <a:ext cx="363433" cy="5539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en-GB" sz="3600" dirty="0"/>
                  </a:p>
                </p:txBody>
              </p:sp>
            </mc:Choice>
            <mc:Fallback xmlns="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4B1B7AFE-1DC2-DDCE-327E-CD53882EE8A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96175" y="3609238"/>
                    <a:ext cx="363433" cy="553998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056F2659-73E5-4B63-BC09-1D4E60DE0CCA}"/>
                      </a:ext>
                    </a:extLst>
                  </p:cNvPr>
                  <p:cNvSpPr txBox="1"/>
                  <p:nvPr/>
                </p:nvSpPr>
                <p:spPr>
                  <a:xfrm>
                    <a:off x="5031481" y="3137187"/>
                    <a:ext cx="370166" cy="5539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en-GB" sz="3600" dirty="0"/>
                  </a:p>
                </p:txBody>
              </p:sp>
            </mc:Choice>
            <mc:Fallback xmlns="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056F2659-73E5-4B63-BC09-1D4E60DE0CC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031481" y="3137187"/>
                    <a:ext cx="370166" cy="553998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4DD1F773-A421-CA00-AE94-D3EBD9BC0C5E}"/>
                      </a:ext>
                    </a:extLst>
                  </p:cNvPr>
                  <p:cNvSpPr txBox="1"/>
                  <p:nvPr/>
                </p:nvSpPr>
                <p:spPr>
                  <a:xfrm>
                    <a:off x="5781980" y="4775473"/>
                    <a:ext cx="787074" cy="5539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75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sz="3600" dirty="0"/>
                  </a:p>
                </p:txBody>
              </p:sp>
            </mc:Choice>
            <mc:Fallback xmlns="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4DD1F773-A421-CA00-AE94-D3EBD9BC0C5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81980" y="4775473"/>
                    <a:ext cx="787074" cy="553998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9615BB52-E650-A1AE-69EA-B65D5CCF1DA8}"/>
                    </a:ext>
                  </a:extLst>
                </p:cNvPr>
                <p:cNvSpPr txBox="1"/>
                <p:nvPr/>
              </p:nvSpPr>
              <p:spPr>
                <a:xfrm>
                  <a:off x="8351520" y="3698414"/>
                  <a:ext cx="3101788" cy="1200329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3600" dirty="0"/>
                    <a:t>Calculate the size of </a:t>
                  </a:r>
                  <a14:m>
                    <m:oMath xmlns:m="http://schemas.openxmlformats.org/officeDocument/2006/math">
                      <m:r>
                        <a:rPr lang="en-GB" sz="360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sz="3600" dirty="0"/>
                    <a:t> and </a:t>
                  </a:r>
                  <a14:m>
                    <m:oMath xmlns:m="http://schemas.openxmlformats.org/officeDocument/2006/math">
                      <m:r>
                        <a:rPr lang="en-GB" sz="360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a14:m>
                  <a:r>
                    <a:rPr lang="en-GB" sz="3600" dirty="0"/>
                    <a:t>.</a:t>
                  </a: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9615BB52-E650-A1AE-69EA-B65D5CCF1DA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51520" y="3698414"/>
                  <a:ext cx="3101788" cy="1200329"/>
                </a:xfrm>
                <a:prstGeom prst="rect">
                  <a:avLst/>
                </a:prstGeom>
                <a:blipFill>
                  <a:blip r:embed="rId6"/>
                  <a:stretch>
                    <a:fillRect l="-3914" t="-7538" r="-4110" b="-17588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45F5AD2-134A-22B6-B0A4-680FC4580FD1}"/>
              </a:ext>
            </a:extLst>
          </p:cNvPr>
          <p:cNvSpPr txBox="1"/>
          <p:nvPr/>
        </p:nvSpPr>
        <p:spPr>
          <a:xfrm rot="20946335">
            <a:off x="172708" y="545394"/>
            <a:ext cx="4483599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Possible solution – there are many!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6274E10-9928-D362-2295-5682840E3DDA}"/>
                  </a:ext>
                </a:extLst>
              </p:cNvPr>
              <p:cNvSpPr txBox="1"/>
              <p:nvPr/>
            </p:nvSpPr>
            <p:spPr>
              <a:xfrm>
                <a:off x="58191" y="3599404"/>
                <a:ext cx="467519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𝟏𝟖𝟎</m:t>
                    </m:r>
                  </m:oMath>
                </a14:m>
                <a:r>
                  <a:rPr lang="en-GB" sz="3200" b="1" dirty="0">
                    <a:solidFill>
                      <a:srgbClr val="FF0000"/>
                    </a:solidFill>
                  </a:rPr>
                  <a:t> (Co-interior)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6274E10-9928-D362-2295-5682840E3D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91" y="3599404"/>
                <a:ext cx="4675191" cy="492443"/>
              </a:xfrm>
              <a:prstGeom prst="rect">
                <a:avLst/>
              </a:prstGeom>
              <a:blipFill>
                <a:blip r:embed="rId7"/>
                <a:stretch>
                  <a:fillRect t="-23457" r="-4439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23D9BC4-B603-C765-8F50-EDC2116D970E}"/>
                  </a:ext>
                </a:extLst>
              </p:cNvPr>
              <p:cNvSpPr txBox="1"/>
              <p:nvPr/>
            </p:nvSpPr>
            <p:spPr>
              <a:xfrm>
                <a:off x="68281" y="4098568"/>
                <a:ext cx="517154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𝟕𝟓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𝟏𝟖𝟎</m:t>
                    </m:r>
                  </m:oMath>
                </a14:m>
                <a:r>
                  <a:rPr lang="en-GB" sz="3200" b="1" dirty="0">
                    <a:solidFill>
                      <a:srgbClr val="FF0000"/>
                    </a:solidFill>
                  </a:rPr>
                  <a:t> (Alternate)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23D9BC4-B603-C765-8F50-EDC2116D97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81" y="4098568"/>
                <a:ext cx="5171544" cy="492443"/>
              </a:xfrm>
              <a:prstGeom prst="rect">
                <a:avLst/>
              </a:prstGeom>
              <a:blipFill>
                <a:blip r:embed="rId8"/>
                <a:stretch>
                  <a:fillRect t="-23457" r="-388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8B34EAC-5C7C-8F6A-4EDB-6E6B72ABCC36}"/>
                  </a:ext>
                </a:extLst>
              </p:cNvPr>
              <p:cNvSpPr txBox="1"/>
              <p:nvPr/>
            </p:nvSpPr>
            <p:spPr>
              <a:xfrm>
                <a:off x="10024334" y="5348053"/>
                <a:ext cx="190744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𝟑𝟕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8B34EAC-5C7C-8F6A-4EDB-6E6B72ABCC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4334" y="5348053"/>
                <a:ext cx="1907445" cy="49244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94137C1-5332-1686-BABB-11170E264DB6}"/>
                  </a:ext>
                </a:extLst>
              </p:cNvPr>
              <p:cNvSpPr txBox="1"/>
              <p:nvPr/>
            </p:nvSpPr>
            <p:spPr>
              <a:xfrm>
                <a:off x="45010" y="4596036"/>
                <a:ext cx="160018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𝟕𝟓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94137C1-5332-1686-BABB-11170E264D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10" y="4596036"/>
                <a:ext cx="1600182" cy="4924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522464E-1C13-68D6-CFB0-5511F4EFCAE3}"/>
                  </a:ext>
                </a:extLst>
              </p:cNvPr>
              <p:cNvSpPr txBox="1"/>
              <p:nvPr/>
            </p:nvSpPr>
            <p:spPr>
              <a:xfrm>
                <a:off x="10024334" y="5937467"/>
                <a:ext cx="191546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𝟔𝟕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522464E-1C13-68D6-CFB0-5511F4EFCA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4334" y="5937467"/>
                <a:ext cx="1915461" cy="49244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rrow: Up 28">
            <a:hlinkClick r:id="rId12" action="ppaction://hlinksldjump"/>
            <a:extLst>
              <a:ext uri="{FF2B5EF4-FFF2-40B4-BE49-F238E27FC236}">
                <a16:creationId xmlns:a16="http://schemas.microsoft.com/office/drawing/2014/main" id="{E29635F9-100C-0C8B-1F71-F09721FF60E0}"/>
              </a:ext>
            </a:extLst>
          </p:cNvPr>
          <p:cNvSpPr/>
          <p:nvPr/>
        </p:nvSpPr>
        <p:spPr>
          <a:xfrm>
            <a:off x="10287704" y="89802"/>
            <a:ext cx="1816250" cy="1027990"/>
          </a:xfrm>
          <a:prstGeom prst="upArrow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Option page</a:t>
            </a:r>
          </a:p>
        </p:txBody>
      </p:sp>
    </p:spTree>
    <p:extLst>
      <p:ext uri="{BB962C8B-B14F-4D97-AF65-F5344CB8AC3E}">
        <p14:creationId xmlns:p14="http://schemas.microsoft.com/office/powerpoint/2010/main" val="3970007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11" grpId="0"/>
      <p:bldP spid="13" grpId="0"/>
      <p:bldP spid="26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466B8-0817-3114-DF03-2F00B038C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00" y="365125"/>
            <a:ext cx="11988800" cy="1325563"/>
          </a:xfrm>
        </p:spPr>
        <p:txBody>
          <a:bodyPr>
            <a:noAutofit/>
          </a:bodyPr>
          <a:lstStyle/>
          <a:p>
            <a:pPr algn="ctr"/>
            <a:r>
              <a:rPr lang="en-GB" sz="4800" b="1" dirty="0"/>
              <a:t>Problem B – Venn Diagram Of Survey Results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C670CFF-9CD3-B2B4-3BBD-CF1070B57D81}"/>
              </a:ext>
            </a:extLst>
          </p:cNvPr>
          <p:cNvGrpSpPr/>
          <p:nvPr/>
        </p:nvGrpSpPr>
        <p:grpSpPr>
          <a:xfrm>
            <a:off x="1633958" y="1502975"/>
            <a:ext cx="10263850" cy="4232622"/>
            <a:chOff x="2326108" y="1502975"/>
            <a:chExt cx="10263850" cy="423262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761DFA2-2994-C86D-FBF2-EABA529B6108}"/>
                </a:ext>
              </a:extLst>
            </p:cNvPr>
            <p:cNvGrpSpPr/>
            <p:nvPr/>
          </p:nvGrpSpPr>
          <p:grpSpPr>
            <a:xfrm>
              <a:off x="2326108" y="1502975"/>
              <a:ext cx="7044904" cy="4218375"/>
              <a:chOff x="2326108" y="1502975"/>
              <a:chExt cx="7044904" cy="4218375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7F78530-A932-5772-732A-A51F2B1A0ACF}"/>
                  </a:ext>
                </a:extLst>
              </p:cNvPr>
              <p:cNvGrpSpPr/>
              <p:nvPr/>
            </p:nvGrpSpPr>
            <p:grpSpPr>
              <a:xfrm>
                <a:off x="2820987" y="1749425"/>
                <a:ext cx="6550025" cy="3971925"/>
                <a:chOff x="2435225" y="1539876"/>
                <a:chExt cx="6550025" cy="3899618"/>
              </a:xfrm>
            </p:grpSpPr>
            <p:sp>
              <p:nvSpPr>
                <p:cNvPr id="3" name="Rectangle 2">
                  <a:extLst>
                    <a:ext uri="{FF2B5EF4-FFF2-40B4-BE49-F238E27FC236}">
                      <a16:creationId xmlns:a16="http://schemas.microsoft.com/office/drawing/2014/main" id="{81108825-554B-FB00-FCAB-7A54A04526D9}"/>
                    </a:ext>
                  </a:extLst>
                </p:cNvPr>
                <p:cNvSpPr/>
                <p:nvPr/>
              </p:nvSpPr>
              <p:spPr>
                <a:xfrm>
                  <a:off x="2435225" y="1539876"/>
                  <a:ext cx="6550025" cy="3899618"/>
                </a:xfrm>
                <a:prstGeom prst="rect">
                  <a:avLst/>
                </a:prstGeom>
                <a:noFill/>
                <a:ln w="762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" name="Oval 3">
                  <a:extLst>
                    <a:ext uri="{FF2B5EF4-FFF2-40B4-BE49-F238E27FC236}">
                      <a16:creationId xmlns:a16="http://schemas.microsoft.com/office/drawing/2014/main" id="{B49AD8A6-9E9F-127F-7EEC-C789EEC764E9}"/>
                    </a:ext>
                  </a:extLst>
                </p:cNvPr>
                <p:cNvSpPr/>
                <p:nvPr/>
              </p:nvSpPr>
              <p:spPr>
                <a:xfrm>
                  <a:off x="3206750" y="1887907"/>
                  <a:ext cx="3219450" cy="3219450"/>
                </a:xfrm>
                <a:prstGeom prst="ellipse">
                  <a:avLst/>
                </a:prstGeom>
                <a:noFill/>
                <a:ln w="762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" name="Oval 4">
                  <a:extLst>
                    <a:ext uri="{FF2B5EF4-FFF2-40B4-BE49-F238E27FC236}">
                      <a16:creationId xmlns:a16="http://schemas.microsoft.com/office/drawing/2014/main" id="{802FF72D-EC1B-22E7-105B-01F5937CA7FE}"/>
                    </a:ext>
                  </a:extLst>
                </p:cNvPr>
                <p:cNvSpPr/>
                <p:nvPr/>
              </p:nvSpPr>
              <p:spPr>
                <a:xfrm>
                  <a:off x="5016500" y="1887907"/>
                  <a:ext cx="3219450" cy="3219450"/>
                </a:xfrm>
                <a:prstGeom prst="ellipse">
                  <a:avLst/>
                </a:prstGeom>
                <a:noFill/>
                <a:ln w="762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73C6845C-057D-D77A-F671-DC416AFFDEE9}"/>
                      </a:ext>
                    </a:extLst>
                  </p:cNvPr>
                  <p:cNvSpPr txBox="1"/>
                  <p:nvPr/>
                </p:nvSpPr>
                <p:spPr>
                  <a:xfrm>
                    <a:off x="2326108" y="1502975"/>
                    <a:ext cx="494879" cy="83099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5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oMath>
                      </m:oMathPara>
                    </a14:m>
                    <a:endParaRPr lang="en-GB" sz="5400" dirty="0"/>
                  </a:p>
                </p:txBody>
              </p:sp>
            </mc:Choice>
            <mc:Fallback xmlns="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73C6845C-057D-D77A-F671-DC416AFFDEE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26108" y="1502975"/>
                    <a:ext cx="494879" cy="830997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33BE51DB-56AA-306E-B0B6-BF555D2562C3}"/>
                      </a:ext>
                    </a:extLst>
                  </p:cNvPr>
                  <p:cNvSpPr txBox="1"/>
                  <p:nvPr/>
                </p:nvSpPr>
                <p:spPr>
                  <a:xfrm>
                    <a:off x="3666309" y="2103909"/>
                    <a:ext cx="445315" cy="61555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oMath>
                      </m:oMathPara>
                    </a14:m>
                    <a:endParaRPr lang="en-GB" sz="4000" dirty="0"/>
                  </a:p>
                </p:txBody>
              </p:sp>
            </mc:Choice>
            <mc:Fallback xmlns=""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33BE51DB-56AA-306E-B0B6-BF555D2562C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66309" y="2103909"/>
                    <a:ext cx="445315" cy="615553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633A7F85-C350-2FF3-D768-F5BA700D3A89}"/>
                      </a:ext>
                    </a:extLst>
                  </p:cNvPr>
                  <p:cNvSpPr txBox="1"/>
                  <p:nvPr/>
                </p:nvSpPr>
                <p:spPr>
                  <a:xfrm>
                    <a:off x="8176397" y="2103909"/>
                    <a:ext cx="476669" cy="61555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GB" sz="4000" dirty="0"/>
                  </a:p>
                </p:txBody>
              </p:sp>
            </mc:Choice>
            <mc:Fallback xmlns="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633A7F85-C350-2FF3-D768-F5BA700D3A8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76397" y="2103909"/>
                    <a:ext cx="476669" cy="615553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E9FF6B21-3565-D654-5919-756A914B9488}"/>
                    </a:ext>
                  </a:extLst>
                </p:cNvPr>
                <p:cNvSpPr txBox="1"/>
                <p:nvPr/>
              </p:nvSpPr>
              <p:spPr>
                <a:xfrm>
                  <a:off x="9508682" y="3981271"/>
                  <a:ext cx="3081276" cy="1754326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3600" dirty="0"/>
                    <a:t>How many people </a:t>
                  </a:r>
                  <a:br>
                    <a:rPr lang="en-GB" sz="3600" dirty="0"/>
                  </a:br>
                  <a:r>
                    <a:rPr lang="en-GB" sz="3600" dirty="0"/>
                    <a:t>chose </a:t>
                  </a:r>
                  <a14:m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a14:m>
                  <a:r>
                    <a:rPr lang="en-GB" sz="3600" dirty="0"/>
                    <a:t>?</a:t>
                  </a: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E9FF6B21-3565-D654-5919-756A914B948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08682" y="3981271"/>
                  <a:ext cx="3081276" cy="1754326"/>
                </a:xfrm>
                <a:prstGeom prst="rect">
                  <a:avLst/>
                </a:prstGeom>
                <a:blipFill>
                  <a:blip r:embed="rId5"/>
                  <a:stretch>
                    <a:fillRect t="-4828" b="-11724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6430B175-36F3-50F0-3705-F477575298DB}"/>
                    </a:ext>
                  </a:extLst>
                </p:cNvPr>
                <p:cNvSpPr txBox="1"/>
                <p:nvPr/>
              </p:nvSpPr>
              <p:spPr>
                <a:xfrm>
                  <a:off x="3189068" y="4826238"/>
                  <a:ext cx="399148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oMath>
                    </m:oMathPara>
                  </a14:m>
                  <a:endParaRPr lang="en-GB" sz="4000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6430B175-36F3-50F0-3705-F477575298D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89068" y="4826238"/>
                  <a:ext cx="399148" cy="615553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83D1CA1D-12FA-2EF6-B9E4-62A1C15C99E7}"/>
                    </a:ext>
                  </a:extLst>
                </p:cNvPr>
                <p:cNvSpPr txBox="1"/>
                <p:nvPr/>
              </p:nvSpPr>
              <p:spPr>
                <a:xfrm>
                  <a:off x="3682556" y="3467454"/>
                  <a:ext cx="1582036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+5</m:t>
                        </m:r>
                      </m:oMath>
                    </m:oMathPara>
                  </a14:m>
                  <a:endParaRPr lang="en-GB" sz="4000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83D1CA1D-12FA-2EF6-B9E4-62A1C15C99E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82556" y="3467454"/>
                  <a:ext cx="1582036" cy="615553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B6CDC065-0647-F12B-7064-E928E04175A8}"/>
                    </a:ext>
                  </a:extLst>
                </p:cNvPr>
                <p:cNvSpPr txBox="1"/>
                <p:nvPr/>
              </p:nvSpPr>
              <p:spPr>
                <a:xfrm>
                  <a:off x="5894277" y="3429000"/>
                  <a:ext cx="403444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sz="4000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B6CDC065-0647-F12B-7064-E928E04175A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94277" y="3429000"/>
                  <a:ext cx="403444" cy="615553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5C888F5-F259-1CE8-CE26-E33426693E0D}"/>
                    </a:ext>
                  </a:extLst>
                </p:cNvPr>
                <p:cNvSpPr txBox="1"/>
                <p:nvPr/>
              </p:nvSpPr>
              <p:spPr>
                <a:xfrm>
                  <a:off x="7326203" y="3435704"/>
                  <a:ext cx="411138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GB" sz="4000"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5C888F5-F259-1CE8-CE26-E33426693E0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26203" y="3435704"/>
                  <a:ext cx="411138" cy="615553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5DA2055-2423-E94E-8EA1-D2524822A01F}"/>
                  </a:ext>
                </a:extLst>
              </p:cNvPr>
              <p:cNvSpPr txBox="1"/>
              <p:nvPr/>
            </p:nvSpPr>
            <p:spPr>
              <a:xfrm>
                <a:off x="8977444" y="1857687"/>
                <a:ext cx="219675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5DA2055-2423-E94E-8EA1-D2524822A0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7444" y="1857687"/>
                <a:ext cx="2196755" cy="55399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6D9B6C3-07D7-4C40-2BDA-D499617FB032}"/>
                  </a:ext>
                </a:extLst>
              </p:cNvPr>
              <p:cNvSpPr txBox="1"/>
              <p:nvPr/>
            </p:nvSpPr>
            <p:spPr>
              <a:xfrm>
                <a:off x="8977444" y="2651231"/>
                <a:ext cx="301435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∪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=38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6D9B6C3-07D7-4C40-2BDA-D499617FB0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7444" y="2651231"/>
                <a:ext cx="3014351" cy="55399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row: Up 19">
            <a:hlinkClick r:id="rId12" action="ppaction://hlinksldjump"/>
            <a:extLst>
              <a:ext uri="{FF2B5EF4-FFF2-40B4-BE49-F238E27FC236}">
                <a16:creationId xmlns:a16="http://schemas.microsoft.com/office/drawing/2014/main" id="{E08F7F55-2413-A8AB-3F67-F67D37D8096D}"/>
              </a:ext>
            </a:extLst>
          </p:cNvPr>
          <p:cNvSpPr/>
          <p:nvPr/>
        </p:nvSpPr>
        <p:spPr>
          <a:xfrm>
            <a:off x="10293083" y="57528"/>
            <a:ext cx="1816250" cy="695506"/>
          </a:xfrm>
          <a:prstGeom prst="upArrow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Option page</a:t>
            </a:r>
          </a:p>
        </p:txBody>
      </p:sp>
    </p:spTree>
    <p:extLst>
      <p:ext uri="{BB962C8B-B14F-4D97-AF65-F5344CB8AC3E}">
        <p14:creationId xmlns:p14="http://schemas.microsoft.com/office/powerpoint/2010/main" val="629139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466B8-0817-3114-DF03-2F00B038C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00" y="365125"/>
            <a:ext cx="11988800" cy="1325563"/>
          </a:xfrm>
        </p:spPr>
        <p:txBody>
          <a:bodyPr>
            <a:noAutofit/>
          </a:bodyPr>
          <a:lstStyle/>
          <a:p>
            <a:pPr algn="ctr"/>
            <a:r>
              <a:rPr lang="en-GB" sz="4800" b="1" dirty="0"/>
              <a:t>Problem B – Venn Diagram Of Survey Results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C670CFF-9CD3-B2B4-3BBD-CF1070B57D81}"/>
              </a:ext>
            </a:extLst>
          </p:cNvPr>
          <p:cNvGrpSpPr/>
          <p:nvPr/>
        </p:nvGrpSpPr>
        <p:grpSpPr>
          <a:xfrm>
            <a:off x="1633958" y="1502975"/>
            <a:ext cx="10263850" cy="4232622"/>
            <a:chOff x="2326108" y="1502975"/>
            <a:chExt cx="10263850" cy="423262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761DFA2-2994-C86D-FBF2-EABA529B6108}"/>
                </a:ext>
              </a:extLst>
            </p:cNvPr>
            <p:cNvGrpSpPr/>
            <p:nvPr/>
          </p:nvGrpSpPr>
          <p:grpSpPr>
            <a:xfrm>
              <a:off x="2326108" y="1502975"/>
              <a:ext cx="7044904" cy="4218375"/>
              <a:chOff x="2326108" y="1502975"/>
              <a:chExt cx="7044904" cy="4218375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7F78530-A932-5772-732A-A51F2B1A0ACF}"/>
                  </a:ext>
                </a:extLst>
              </p:cNvPr>
              <p:cNvGrpSpPr/>
              <p:nvPr/>
            </p:nvGrpSpPr>
            <p:grpSpPr>
              <a:xfrm>
                <a:off x="2820987" y="1749425"/>
                <a:ext cx="6550025" cy="3971925"/>
                <a:chOff x="2435225" y="1539876"/>
                <a:chExt cx="6550025" cy="3899618"/>
              </a:xfrm>
            </p:grpSpPr>
            <p:sp>
              <p:nvSpPr>
                <p:cNvPr id="3" name="Rectangle 2">
                  <a:extLst>
                    <a:ext uri="{FF2B5EF4-FFF2-40B4-BE49-F238E27FC236}">
                      <a16:creationId xmlns:a16="http://schemas.microsoft.com/office/drawing/2014/main" id="{81108825-554B-FB00-FCAB-7A54A04526D9}"/>
                    </a:ext>
                  </a:extLst>
                </p:cNvPr>
                <p:cNvSpPr/>
                <p:nvPr/>
              </p:nvSpPr>
              <p:spPr>
                <a:xfrm>
                  <a:off x="2435225" y="1539876"/>
                  <a:ext cx="6550025" cy="3899618"/>
                </a:xfrm>
                <a:prstGeom prst="rect">
                  <a:avLst/>
                </a:prstGeom>
                <a:noFill/>
                <a:ln w="762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" name="Oval 3">
                  <a:extLst>
                    <a:ext uri="{FF2B5EF4-FFF2-40B4-BE49-F238E27FC236}">
                      <a16:creationId xmlns:a16="http://schemas.microsoft.com/office/drawing/2014/main" id="{B49AD8A6-9E9F-127F-7EEC-C789EEC764E9}"/>
                    </a:ext>
                  </a:extLst>
                </p:cNvPr>
                <p:cNvSpPr/>
                <p:nvPr/>
              </p:nvSpPr>
              <p:spPr>
                <a:xfrm>
                  <a:off x="3206750" y="1887907"/>
                  <a:ext cx="3219450" cy="3219450"/>
                </a:xfrm>
                <a:prstGeom prst="ellipse">
                  <a:avLst/>
                </a:prstGeom>
                <a:noFill/>
                <a:ln w="762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" name="Oval 4">
                  <a:extLst>
                    <a:ext uri="{FF2B5EF4-FFF2-40B4-BE49-F238E27FC236}">
                      <a16:creationId xmlns:a16="http://schemas.microsoft.com/office/drawing/2014/main" id="{802FF72D-EC1B-22E7-105B-01F5937CA7FE}"/>
                    </a:ext>
                  </a:extLst>
                </p:cNvPr>
                <p:cNvSpPr/>
                <p:nvPr/>
              </p:nvSpPr>
              <p:spPr>
                <a:xfrm>
                  <a:off x="5016500" y="1887907"/>
                  <a:ext cx="3219450" cy="3219450"/>
                </a:xfrm>
                <a:prstGeom prst="ellipse">
                  <a:avLst/>
                </a:prstGeom>
                <a:noFill/>
                <a:ln w="762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73C6845C-057D-D77A-F671-DC416AFFDEE9}"/>
                      </a:ext>
                    </a:extLst>
                  </p:cNvPr>
                  <p:cNvSpPr txBox="1"/>
                  <p:nvPr/>
                </p:nvSpPr>
                <p:spPr>
                  <a:xfrm>
                    <a:off x="2326108" y="1502975"/>
                    <a:ext cx="494879" cy="83099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5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oMath>
                      </m:oMathPara>
                    </a14:m>
                    <a:endParaRPr lang="en-GB" sz="5400" dirty="0"/>
                  </a:p>
                </p:txBody>
              </p:sp>
            </mc:Choice>
            <mc:Fallback xmlns="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73C6845C-057D-D77A-F671-DC416AFFDEE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26108" y="1502975"/>
                    <a:ext cx="494879" cy="830997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33BE51DB-56AA-306E-B0B6-BF555D2562C3}"/>
                      </a:ext>
                    </a:extLst>
                  </p:cNvPr>
                  <p:cNvSpPr txBox="1"/>
                  <p:nvPr/>
                </p:nvSpPr>
                <p:spPr>
                  <a:xfrm>
                    <a:off x="3666309" y="2103909"/>
                    <a:ext cx="445315" cy="61555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oMath>
                      </m:oMathPara>
                    </a14:m>
                    <a:endParaRPr lang="en-GB" sz="4000" dirty="0"/>
                  </a:p>
                </p:txBody>
              </p:sp>
            </mc:Choice>
            <mc:Fallback xmlns=""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33BE51DB-56AA-306E-B0B6-BF555D2562C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66309" y="2103909"/>
                    <a:ext cx="445315" cy="615553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633A7F85-C350-2FF3-D768-F5BA700D3A89}"/>
                      </a:ext>
                    </a:extLst>
                  </p:cNvPr>
                  <p:cNvSpPr txBox="1"/>
                  <p:nvPr/>
                </p:nvSpPr>
                <p:spPr>
                  <a:xfrm>
                    <a:off x="8176397" y="2103909"/>
                    <a:ext cx="476669" cy="61555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GB" sz="4000" dirty="0"/>
                  </a:p>
                </p:txBody>
              </p:sp>
            </mc:Choice>
            <mc:Fallback xmlns="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633A7F85-C350-2FF3-D768-F5BA700D3A8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76397" y="2103909"/>
                    <a:ext cx="476669" cy="615553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E9FF6B21-3565-D654-5919-756A914B9488}"/>
                    </a:ext>
                  </a:extLst>
                </p:cNvPr>
                <p:cNvSpPr txBox="1"/>
                <p:nvPr/>
              </p:nvSpPr>
              <p:spPr>
                <a:xfrm>
                  <a:off x="9508682" y="3981271"/>
                  <a:ext cx="3081276" cy="1754326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3600" dirty="0"/>
                    <a:t>How many people </a:t>
                  </a:r>
                  <a:br>
                    <a:rPr lang="en-GB" sz="3600" dirty="0"/>
                  </a:br>
                  <a:r>
                    <a:rPr lang="en-GB" sz="3600" dirty="0"/>
                    <a:t>chose </a:t>
                  </a:r>
                  <a14:m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a14:m>
                  <a:r>
                    <a:rPr lang="en-GB" sz="3600" dirty="0"/>
                    <a:t>?</a:t>
                  </a: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E9FF6B21-3565-D654-5919-756A914B948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08682" y="3981271"/>
                  <a:ext cx="3081276" cy="1754326"/>
                </a:xfrm>
                <a:prstGeom prst="rect">
                  <a:avLst/>
                </a:prstGeom>
                <a:blipFill>
                  <a:blip r:embed="rId5"/>
                  <a:stretch>
                    <a:fillRect t="-4828" b="-11724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6430B175-36F3-50F0-3705-F477575298DB}"/>
                    </a:ext>
                  </a:extLst>
                </p:cNvPr>
                <p:cNvSpPr txBox="1"/>
                <p:nvPr/>
              </p:nvSpPr>
              <p:spPr>
                <a:xfrm>
                  <a:off x="3189068" y="4826238"/>
                  <a:ext cx="399148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oMath>
                    </m:oMathPara>
                  </a14:m>
                  <a:endParaRPr lang="en-GB" sz="4000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6430B175-36F3-50F0-3705-F477575298D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89068" y="4826238"/>
                  <a:ext cx="399148" cy="615553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83D1CA1D-12FA-2EF6-B9E4-62A1C15C99E7}"/>
                    </a:ext>
                  </a:extLst>
                </p:cNvPr>
                <p:cNvSpPr txBox="1"/>
                <p:nvPr/>
              </p:nvSpPr>
              <p:spPr>
                <a:xfrm>
                  <a:off x="3682556" y="3467454"/>
                  <a:ext cx="1582036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+5</m:t>
                        </m:r>
                      </m:oMath>
                    </m:oMathPara>
                  </a14:m>
                  <a:endParaRPr lang="en-GB" sz="4000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83D1CA1D-12FA-2EF6-B9E4-62A1C15C99E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82556" y="3467454"/>
                  <a:ext cx="1582036" cy="615553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B6CDC065-0647-F12B-7064-E928E04175A8}"/>
                    </a:ext>
                  </a:extLst>
                </p:cNvPr>
                <p:cNvSpPr txBox="1"/>
                <p:nvPr/>
              </p:nvSpPr>
              <p:spPr>
                <a:xfrm>
                  <a:off x="5894277" y="3429000"/>
                  <a:ext cx="403444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sz="4000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B6CDC065-0647-F12B-7064-E928E04175A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94277" y="3429000"/>
                  <a:ext cx="403444" cy="615553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5C888F5-F259-1CE8-CE26-E33426693E0D}"/>
                    </a:ext>
                  </a:extLst>
                </p:cNvPr>
                <p:cNvSpPr txBox="1"/>
                <p:nvPr/>
              </p:nvSpPr>
              <p:spPr>
                <a:xfrm>
                  <a:off x="7326203" y="3435704"/>
                  <a:ext cx="411138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GB" sz="4000"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5C888F5-F259-1CE8-CE26-E33426693E0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26203" y="3435704"/>
                  <a:ext cx="411138" cy="615553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5DA2055-2423-E94E-8EA1-D2524822A01F}"/>
                  </a:ext>
                </a:extLst>
              </p:cNvPr>
              <p:cNvSpPr txBox="1"/>
              <p:nvPr/>
            </p:nvSpPr>
            <p:spPr>
              <a:xfrm>
                <a:off x="8977444" y="1857687"/>
                <a:ext cx="219675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5DA2055-2423-E94E-8EA1-D2524822A0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7444" y="1857687"/>
                <a:ext cx="2196755" cy="55399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6D9B6C3-07D7-4C40-2BDA-D499617FB032}"/>
                  </a:ext>
                </a:extLst>
              </p:cNvPr>
              <p:cNvSpPr txBox="1"/>
              <p:nvPr/>
            </p:nvSpPr>
            <p:spPr>
              <a:xfrm>
                <a:off x="8977444" y="2651231"/>
                <a:ext cx="301435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∪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=38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6D9B6C3-07D7-4C40-2BDA-D499617FB0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7444" y="2651231"/>
                <a:ext cx="3014351" cy="55399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8B190F32-2694-6C92-3A4A-D1065C2A51F4}"/>
              </a:ext>
            </a:extLst>
          </p:cNvPr>
          <p:cNvSpPr txBox="1"/>
          <p:nvPr/>
        </p:nvSpPr>
        <p:spPr>
          <a:xfrm rot="20311066">
            <a:off x="114294" y="466241"/>
            <a:ext cx="2345756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0DC92D1-C7D6-E55E-FED2-A7EE917BD7B2}"/>
                  </a:ext>
                </a:extLst>
              </p:cNvPr>
              <p:cNvSpPr txBox="1"/>
              <p:nvPr/>
            </p:nvSpPr>
            <p:spPr>
              <a:xfrm>
                <a:off x="145960" y="2297980"/>
                <a:ext cx="2192794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0DC92D1-C7D6-E55E-FED2-A7EE917BD7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960" y="2297980"/>
                <a:ext cx="2192794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B54FB0D-9F5E-AEE3-8B9D-77B096B29C5A}"/>
                  </a:ext>
                </a:extLst>
              </p:cNvPr>
              <p:cNvSpPr txBox="1"/>
              <p:nvPr/>
            </p:nvSpPr>
            <p:spPr>
              <a:xfrm>
                <a:off x="134918" y="2983648"/>
                <a:ext cx="3199717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𝟑𝟖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B54FB0D-9F5E-AEE3-8B9D-77B096B29C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918" y="2983648"/>
                <a:ext cx="3199717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EFA0A51-C363-5D5D-96F8-1DEBCC0A59EC}"/>
                  </a:ext>
                </a:extLst>
              </p:cNvPr>
              <p:cNvSpPr txBox="1"/>
              <p:nvPr/>
            </p:nvSpPr>
            <p:spPr>
              <a:xfrm>
                <a:off x="155112" y="3682461"/>
                <a:ext cx="1797401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EFA0A51-C363-5D5D-96F8-1DEBCC0A59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112" y="3682461"/>
                <a:ext cx="1797401" cy="5847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51B3363-FAB4-ADD7-09C8-934A5AB41116}"/>
                  </a:ext>
                </a:extLst>
              </p:cNvPr>
              <p:cNvSpPr txBox="1"/>
              <p:nvPr/>
            </p:nvSpPr>
            <p:spPr>
              <a:xfrm>
                <a:off x="155112" y="4381274"/>
                <a:ext cx="1340201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51B3363-FAB4-ADD7-09C8-934A5AB411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112" y="4381274"/>
                <a:ext cx="1340201" cy="5847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EE3008D-79D2-42F1-5A7F-3A4ED111EB68}"/>
                  </a:ext>
                </a:extLst>
              </p:cNvPr>
              <p:cNvSpPr txBox="1"/>
              <p:nvPr/>
            </p:nvSpPr>
            <p:spPr>
              <a:xfrm>
                <a:off x="143317" y="5080087"/>
                <a:ext cx="1340201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EE3008D-79D2-42F1-5A7F-3A4ED111EB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317" y="5080087"/>
                <a:ext cx="1340201" cy="5847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C0C379D-908A-C2AD-3531-1947B6F990A7}"/>
                  </a:ext>
                </a:extLst>
              </p:cNvPr>
              <p:cNvSpPr txBox="1"/>
              <p:nvPr/>
            </p:nvSpPr>
            <p:spPr>
              <a:xfrm>
                <a:off x="9305514" y="5848933"/>
                <a:ext cx="2103312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𝟑𝟐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C0C379D-908A-C2AD-3531-1947B6F990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5514" y="5848933"/>
                <a:ext cx="2103312" cy="5847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row: Up 26">
            <a:hlinkClick r:id="rId18" action="ppaction://hlinksldjump"/>
            <a:extLst>
              <a:ext uri="{FF2B5EF4-FFF2-40B4-BE49-F238E27FC236}">
                <a16:creationId xmlns:a16="http://schemas.microsoft.com/office/drawing/2014/main" id="{87AEC90A-509C-3626-BA28-3E926BAD4C3D}"/>
              </a:ext>
            </a:extLst>
          </p:cNvPr>
          <p:cNvSpPr/>
          <p:nvPr/>
        </p:nvSpPr>
        <p:spPr>
          <a:xfrm>
            <a:off x="10293083" y="57528"/>
            <a:ext cx="1816250" cy="695506"/>
          </a:xfrm>
          <a:prstGeom prst="upArrow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Option page</a:t>
            </a:r>
          </a:p>
        </p:txBody>
      </p:sp>
    </p:spTree>
    <p:extLst>
      <p:ext uri="{BB962C8B-B14F-4D97-AF65-F5344CB8AC3E}">
        <p14:creationId xmlns:p14="http://schemas.microsoft.com/office/powerpoint/2010/main" val="2228655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466B8-0817-3114-DF03-2F00B038C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Problem C – Percentage Change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85CF60-BEA1-310C-586A-C76412FBCD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96" t="13280" r="17439" b="13161"/>
          <a:stretch/>
        </p:blipFill>
        <p:spPr>
          <a:xfrm>
            <a:off x="450026" y="1758603"/>
            <a:ext cx="1691642" cy="1921333"/>
          </a:xfrm>
          <a:prstGeom prst="rect">
            <a:avLst/>
          </a:prstGeom>
        </p:spPr>
      </p:pic>
      <p:pic>
        <p:nvPicPr>
          <p:cNvPr id="1026" name="Picture 2" descr="89,600+ Pants Illustrations, Royalty-Free Vector Graphics ...">
            <a:extLst>
              <a:ext uri="{FF2B5EF4-FFF2-40B4-BE49-F238E27FC236}">
                <a16:creationId xmlns:a16="http://schemas.microsoft.com/office/drawing/2014/main" id="{D5AC9A8A-5220-B4D9-1E21-79653A337B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49" r="20042"/>
          <a:stretch/>
        </p:blipFill>
        <p:spPr bwMode="auto">
          <a:xfrm>
            <a:off x="10246660" y="1508286"/>
            <a:ext cx="1414631" cy="242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5ADA762-1E10-5401-418F-EB2C0CBB95DD}"/>
                  </a:ext>
                </a:extLst>
              </p:cNvPr>
              <p:cNvSpPr txBox="1"/>
              <p:nvPr/>
            </p:nvSpPr>
            <p:spPr>
              <a:xfrm>
                <a:off x="2715409" y="1508286"/>
                <a:ext cx="6761181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I put a t shirt and a pair of jeans in my online basket and their total cost 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£63</m:t>
                    </m:r>
                  </m:oMath>
                </a14:m>
                <a:r>
                  <a:rPr lang="en-GB" sz="2800" dirty="0"/>
                  <a:t>, but I must wait until I can afford to buy them.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5ADA762-1E10-5401-418F-EB2C0CBB95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5409" y="1508286"/>
                <a:ext cx="6761181" cy="1384995"/>
              </a:xfrm>
              <a:prstGeom prst="rect">
                <a:avLst/>
              </a:prstGeom>
              <a:blipFill>
                <a:blip r:embed="rId4"/>
                <a:stretch>
                  <a:fillRect l="-631" t="-3947" r="-1982" b="-114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0C02DEC-F02D-49EE-B6C9-0D476D26DDC4}"/>
                  </a:ext>
                </a:extLst>
              </p:cNvPr>
              <p:cNvSpPr txBox="1"/>
              <p:nvPr/>
            </p:nvSpPr>
            <p:spPr>
              <a:xfrm>
                <a:off x="2715408" y="3107590"/>
                <a:ext cx="6761181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b="0" dirty="0"/>
                  <a:t>By the time I can pay for them, the t shirt is in a sale with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20%</m:t>
                    </m:r>
                  </m:oMath>
                </a14:m>
                <a:r>
                  <a:rPr lang="en-GB" sz="2800" b="0" dirty="0"/>
                  <a:t> off but the jeans have increased in price by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10%</m:t>
                    </m:r>
                  </m:oMath>
                </a14:m>
                <a:r>
                  <a:rPr lang="en-GB" sz="2800" b="0" dirty="0"/>
                  <a:t>; the total cost of the two items is now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£63.90</m:t>
                    </m:r>
                  </m:oMath>
                </a14:m>
                <a:r>
                  <a:rPr lang="en-GB" sz="2800" dirty="0"/>
                  <a:t>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0C02DEC-F02D-49EE-B6C9-0D476D26DD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5408" y="3107590"/>
                <a:ext cx="6761181" cy="1815882"/>
              </a:xfrm>
              <a:prstGeom prst="rect">
                <a:avLst/>
              </a:prstGeom>
              <a:blipFill>
                <a:blip r:embed="rId5"/>
                <a:stretch>
                  <a:fillRect t="-3356" r="-360" b="-87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05982CB6-A45C-12C1-DF1F-11981895042D}"/>
              </a:ext>
            </a:extLst>
          </p:cNvPr>
          <p:cNvSpPr txBox="1"/>
          <p:nvPr/>
        </p:nvSpPr>
        <p:spPr>
          <a:xfrm>
            <a:off x="2715408" y="5137781"/>
            <a:ext cx="67611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Calculate the individual cost of the t shirt and the jeans before their prices changed.</a:t>
            </a:r>
          </a:p>
        </p:txBody>
      </p:sp>
      <p:sp>
        <p:nvSpPr>
          <p:cNvPr id="8" name="Arrow: Up 7">
            <a:hlinkClick r:id="rId6" action="ppaction://hlinksldjump"/>
            <a:extLst>
              <a:ext uri="{FF2B5EF4-FFF2-40B4-BE49-F238E27FC236}">
                <a16:creationId xmlns:a16="http://schemas.microsoft.com/office/drawing/2014/main" id="{5A12D1BE-F80E-783D-6223-25DA8C1AD40D}"/>
              </a:ext>
            </a:extLst>
          </p:cNvPr>
          <p:cNvSpPr/>
          <p:nvPr/>
        </p:nvSpPr>
        <p:spPr>
          <a:xfrm>
            <a:off x="10287704" y="89802"/>
            <a:ext cx="1816250" cy="695506"/>
          </a:xfrm>
          <a:prstGeom prst="upArrow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Option page</a:t>
            </a:r>
          </a:p>
        </p:txBody>
      </p:sp>
    </p:spTree>
    <p:extLst>
      <p:ext uri="{BB962C8B-B14F-4D97-AF65-F5344CB8AC3E}">
        <p14:creationId xmlns:p14="http://schemas.microsoft.com/office/powerpoint/2010/main" val="3129186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466B8-0817-3114-DF03-2F00B038C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Problem C – Percentage Change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85CF60-BEA1-310C-586A-C76412FBCD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96" t="13280" r="17439" b="13161"/>
          <a:stretch/>
        </p:blipFill>
        <p:spPr>
          <a:xfrm>
            <a:off x="450026" y="1758603"/>
            <a:ext cx="1691642" cy="1921333"/>
          </a:xfrm>
          <a:prstGeom prst="rect">
            <a:avLst/>
          </a:prstGeom>
        </p:spPr>
      </p:pic>
      <p:pic>
        <p:nvPicPr>
          <p:cNvPr id="1026" name="Picture 2" descr="89,600+ Pants Illustrations, Royalty-Free Vector Graphics ...">
            <a:extLst>
              <a:ext uri="{FF2B5EF4-FFF2-40B4-BE49-F238E27FC236}">
                <a16:creationId xmlns:a16="http://schemas.microsoft.com/office/drawing/2014/main" id="{D5AC9A8A-5220-B4D9-1E21-79653A337B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49" r="20042"/>
          <a:stretch/>
        </p:blipFill>
        <p:spPr bwMode="auto">
          <a:xfrm>
            <a:off x="10246660" y="1508286"/>
            <a:ext cx="1414631" cy="242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5ADA762-1E10-5401-418F-EB2C0CBB95DD}"/>
                  </a:ext>
                </a:extLst>
              </p:cNvPr>
              <p:cNvSpPr txBox="1"/>
              <p:nvPr/>
            </p:nvSpPr>
            <p:spPr>
              <a:xfrm>
                <a:off x="2715409" y="1508286"/>
                <a:ext cx="6761181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I put a t shirt and a pair of jeans in my online basket and their total cost 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£63</m:t>
                    </m:r>
                  </m:oMath>
                </a14:m>
                <a:r>
                  <a:rPr lang="en-GB" sz="2800" dirty="0"/>
                  <a:t>, but I must wait until I can afford to buy them.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5ADA762-1E10-5401-418F-EB2C0CBB95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5409" y="1508286"/>
                <a:ext cx="6761181" cy="1384995"/>
              </a:xfrm>
              <a:prstGeom prst="rect">
                <a:avLst/>
              </a:prstGeom>
              <a:blipFill>
                <a:blip r:embed="rId4"/>
                <a:stretch>
                  <a:fillRect l="-631" t="-3947" r="-1982" b="-114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0C02DEC-F02D-49EE-B6C9-0D476D26DDC4}"/>
                  </a:ext>
                </a:extLst>
              </p:cNvPr>
              <p:cNvSpPr txBox="1"/>
              <p:nvPr/>
            </p:nvSpPr>
            <p:spPr>
              <a:xfrm>
                <a:off x="2715408" y="3107590"/>
                <a:ext cx="6761181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b="0" dirty="0"/>
                  <a:t>By the time I can pay for them, the t shirt is in a sale with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20%</m:t>
                    </m:r>
                  </m:oMath>
                </a14:m>
                <a:r>
                  <a:rPr lang="en-GB" sz="2800" b="0" dirty="0"/>
                  <a:t> off but the jeans have increased in price by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10%</m:t>
                    </m:r>
                  </m:oMath>
                </a14:m>
                <a:r>
                  <a:rPr lang="en-GB" sz="2800" b="0" dirty="0"/>
                  <a:t>; the total cost of the two items is now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£63.90</m:t>
                    </m:r>
                  </m:oMath>
                </a14:m>
                <a:r>
                  <a:rPr lang="en-GB" sz="2800" dirty="0"/>
                  <a:t>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0C02DEC-F02D-49EE-B6C9-0D476D26DD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5408" y="3107590"/>
                <a:ext cx="6761181" cy="1815882"/>
              </a:xfrm>
              <a:prstGeom prst="rect">
                <a:avLst/>
              </a:prstGeom>
              <a:blipFill>
                <a:blip r:embed="rId5"/>
                <a:stretch>
                  <a:fillRect t="-3356" r="-360" b="-87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05982CB6-A45C-12C1-DF1F-11981895042D}"/>
              </a:ext>
            </a:extLst>
          </p:cNvPr>
          <p:cNvSpPr txBox="1"/>
          <p:nvPr/>
        </p:nvSpPr>
        <p:spPr>
          <a:xfrm>
            <a:off x="2715408" y="5137781"/>
            <a:ext cx="67611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Calculate the individual cost of the t shirt and the jeans before their prices changed.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525810-2995-90A6-E9FC-CBE4F1383966}"/>
              </a:ext>
            </a:extLst>
          </p:cNvPr>
          <p:cNvSpPr txBox="1"/>
          <p:nvPr/>
        </p:nvSpPr>
        <p:spPr>
          <a:xfrm rot="20253533">
            <a:off x="198885" y="571816"/>
            <a:ext cx="218918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5F5F42C-AFEF-4B77-D1B2-5A52169CE52A}"/>
                  </a:ext>
                </a:extLst>
              </p:cNvPr>
              <p:cNvSpPr txBox="1"/>
              <p:nvPr/>
            </p:nvSpPr>
            <p:spPr>
              <a:xfrm>
                <a:off x="61855" y="3859247"/>
                <a:ext cx="2339790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𝟔𝟑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5F5F42C-AFEF-4B77-D1B2-5A52169CE5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55" y="3859247"/>
                <a:ext cx="2339790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3CA5752-CD51-DC84-2783-6F7BD63BFB39}"/>
                  </a:ext>
                </a:extLst>
              </p:cNvPr>
              <p:cNvSpPr txBox="1"/>
              <p:nvPr/>
            </p:nvSpPr>
            <p:spPr>
              <a:xfrm>
                <a:off x="64544" y="4571915"/>
                <a:ext cx="3894270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𝟔𝟑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3CA5752-CD51-DC84-2783-6F7BD63BFB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44" y="4571915"/>
                <a:ext cx="3894270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03D2632-8A39-374C-24D9-33D830A3B21E}"/>
                  </a:ext>
                </a:extLst>
              </p:cNvPr>
              <p:cNvSpPr txBox="1"/>
              <p:nvPr/>
            </p:nvSpPr>
            <p:spPr>
              <a:xfrm>
                <a:off x="64544" y="5263720"/>
                <a:ext cx="3894270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𝟓𝟎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03D2632-8A39-374C-24D9-33D830A3B2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44" y="5263720"/>
                <a:ext cx="3894270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8C4534B-898A-B451-4C6E-C63423A1794D}"/>
                  </a:ext>
                </a:extLst>
              </p:cNvPr>
              <p:cNvSpPr txBox="1"/>
              <p:nvPr/>
            </p:nvSpPr>
            <p:spPr>
              <a:xfrm>
                <a:off x="61855" y="5976388"/>
                <a:ext cx="2493086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𝟏𝟑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8C4534B-898A-B451-4C6E-C63423A179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55" y="5976388"/>
                <a:ext cx="2493086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6BD7438-D052-ADA8-332E-889A00B0F8C4}"/>
                  </a:ext>
                </a:extLst>
              </p:cNvPr>
              <p:cNvSpPr txBox="1"/>
              <p:nvPr/>
            </p:nvSpPr>
            <p:spPr>
              <a:xfrm>
                <a:off x="10246660" y="4209605"/>
                <a:ext cx="1523105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𝟒𝟓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6BD7438-D052-ADA8-332E-889A00B0F8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6660" y="4209605"/>
                <a:ext cx="1523105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86FFA04-418F-8E41-7112-90FD559BA29E}"/>
                  </a:ext>
                </a:extLst>
              </p:cNvPr>
              <p:cNvSpPr txBox="1"/>
              <p:nvPr/>
            </p:nvSpPr>
            <p:spPr>
              <a:xfrm>
                <a:off x="10246659" y="4864302"/>
                <a:ext cx="1523105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86FFA04-418F-8E41-7112-90FD559BA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6659" y="4864302"/>
                <a:ext cx="1523105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2BC5431-5166-FE00-CBDE-A6DA102F04CA}"/>
                  </a:ext>
                </a:extLst>
              </p:cNvPr>
              <p:cNvSpPr txBox="1"/>
              <p:nvPr/>
            </p:nvSpPr>
            <p:spPr>
              <a:xfrm>
                <a:off x="8880438" y="5791721"/>
                <a:ext cx="3247015" cy="95410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b="1" dirty="0">
                    <a:solidFill>
                      <a:srgbClr val="FF0000"/>
                    </a:solidFill>
                  </a:rPr>
                  <a:t>The t shirt was </a:t>
                </a:r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𝟏𝟖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.</a:t>
                </a:r>
              </a:p>
              <a:p>
                <a:pPr algn="ctr"/>
                <a:r>
                  <a:rPr lang="en-GB" sz="2800" b="1" dirty="0">
                    <a:solidFill>
                      <a:srgbClr val="FF0000"/>
                    </a:solidFill>
                  </a:rPr>
                  <a:t>The jeans were </a:t>
                </a:r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𝟒𝟓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2BC5431-5166-FE00-CBDE-A6DA102F04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0438" y="5791721"/>
                <a:ext cx="3247015" cy="954107"/>
              </a:xfrm>
              <a:prstGeom prst="rect">
                <a:avLst/>
              </a:prstGeom>
              <a:blipFill>
                <a:blip r:embed="rId12"/>
                <a:stretch>
                  <a:fillRect l="-2996" t="-5031" r="-2996" b="-1635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row: Up 14">
            <a:hlinkClick r:id="rId13" action="ppaction://hlinksldjump"/>
            <a:extLst>
              <a:ext uri="{FF2B5EF4-FFF2-40B4-BE49-F238E27FC236}">
                <a16:creationId xmlns:a16="http://schemas.microsoft.com/office/drawing/2014/main" id="{714A5CB1-14A6-D83A-C6D5-51EF073D08F1}"/>
              </a:ext>
            </a:extLst>
          </p:cNvPr>
          <p:cNvSpPr/>
          <p:nvPr/>
        </p:nvSpPr>
        <p:spPr>
          <a:xfrm>
            <a:off x="10287704" y="89802"/>
            <a:ext cx="1816250" cy="695506"/>
          </a:xfrm>
          <a:prstGeom prst="upArrow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Option page</a:t>
            </a:r>
          </a:p>
        </p:txBody>
      </p:sp>
    </p:spTree>
    <p:extLst>
      <p:ext uri="{BB962C8B-B14F-4D97-AF65-F5344CB8AC3E}">
        <p14:creationId xmlns:p14="http://schemas.microsoft.com/office/powerpoint/2010/main" val="93708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466B8-0817-3114-DF03-2F00B038C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2226" y="365125"/>
            <a:ext cx="6991574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Problem D - Ratio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BF5EB4-924B-3F1E-54BD-1B70A299FE90}"/>
              </a:ext>
            </a:extLst>
          </p:cNvPr>
          <p:cNvSpPr txBox="1"/>
          <p:nvPr/>
        </p:nvSpPr>
        <p:spPr>
          <a:xfrm>
            <a:off x="215152" y="634700"/>
            <a:ext cx="4077149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Two football teams play each other twice in a season.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75A8A9-E636-163C-6556-53CBF502376A}"/>
              </a:ext>
            </a:extLst>
          </p:cNvPr>
          <p:cNvSpPr txBox="1"/>
          <p:nvPr/>
        </p:nvSpPr>
        <p:spPr>
          <a:xfrm>
            <a:off x="215151" y="2274345"/>
            <a:ext cx="4077149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The first match between the teams was a draw.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F32836-583F-BF6C-743D-81E28C18C981}"/>
              </a:ext>
            </a:extLst>
          </p:cNvPr>
          <p:cNvSpPr txBox="1"/>
          <p:nvPr/>
        </p:nvSpPr>
        <p:spPr>
          <a:xfrm>
            <a:off x="215151" y="3917878"/>
            <a:ext cx="5210287" cy="20621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The second match between the teams saw one team scored twice as many goals as their opponents.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6388B9-956E-EAE4-E370-6AB2773E85CA}"/>
              </a:ext>
            </a:extLst>
          </p:cNvPr>
          <p:cNvSpPr txBox="1"/>
          <p:nvPr/>
        </p:nvSpPr>
        <p:spPr>
          <a:xfrm>
            <a:off x="7917629" y="1598403"/>
            <a:ext cx="4077149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The same number of goals was scored in total in each match.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8D5C978-FAF4-27EA-7379-CC0C3066A078}"/>
                  </a:ext>
                </a:extLst>
              </p:cNvPr>
              <p:cNvSpPr txBox="1"/>
              <p:nvPr/>
            </p:nvSpPr>
            <p:spPr>
              <a:xfrm>
                <a:off x="7917629" y="3259313"/>
                <a:ext cx="4077149" cy="156966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/>
                  <a:t>Between them the two teams scored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r>
                  <a:rPr lang="en-GB" sz="3200" dirty="0"/>
                  <a:t> goals over the two matches.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8D5C978-FAF4-27EA-7379-CC0C3066A0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7629" y="3259313"/>
                <a:ext cx="4077149" cy="1569660"/>
              </a:xfrm>
              <a:prstGeom prst="rect">
                <a:avLst/>
              </a:prstGeom>
              <a:blipFill>
                <a:blip r:embed="rId2"/>
                <a:stretch>
                  <a:fillRect l="-2683" t="-4633" r="-4620" b="-1158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C6B9C85C-05E9-605E-8C62-3B93080E5A94}"/>
              </a:ext>
            </a:extLst>
          </p:cNvPr>
          <p:cNvSpPr txBox="1"/>
          <p:nvPr/>
        </p:nvSpPr>
        <p:spPr>
          <a:xfrm>
            <a:off x="7917629" y="4902763"/>
            <a:ext cx="4077149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What were the results of the two games?</a:t>
            </a:r>
          </a:p>
        </p:txBody>
      </p:sp>
      <p:pic>
        <p:nvPicPr>
          <p:cNvPr id="1026" name="Picture 2" descr="Pin en ΒΟΤΣΑΛΑ">
            <a:extLst>
              <a:ext uri="{FF2B5EF4-FFF2-40B4-BE49-F238E27FC236}">
                <a16:creationId xmlns:a16="http://schemas.microsoft.com/office/drawing/2014/main" id="{BEF36314-E6D8-24D3-0798-31B18A3F10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43"/>
          <a:stretch/>
        </p:blipFill>
        <p:spPr bwMode="auto">
          <a:xfrm>
            <a:off x="4444700" y="1690688"/>
            <a:ext cx="3320527" cy="2004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occer player celebrating goal, flat design illustration. Isolated vector  drawing. Happy footballer running Stock Vector | Adobe Stock">
            <a:extLst>
              <a:ext uri="{FF2B5EF4-FFF2-40B4-BE49-F238E27FC236}">
                <a16:creationId xmlns:a16="http://schemas.microsoft.com/office/drawing/2014/main" id="{EBF14794-BCAD-7B33-2B38-327A1D3CF5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1" t="24653" r="15751" b="15059"/>
          <a:stretch/>
        </p:blipFill>
        <p:spPr bwMode="auto">
          <a:xfrm>
            <a:off x="5462115" y="3983145"/>
            <a:ext cx="2428619" cy="1839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rrow: Up 8">
            <a:hlinkClick r:id="rId5" action="ppaction://hlinksldjump"/>
            <a:extLst>
              <a:ext uri="{FF2B5EF4-FFF2-40B4-BE49-F238E27FC236}">
                <a16:creationId xmlns:a16="http://schemas.microsoft.com/office/drawing/2014/main" id="{9A6A0EFC-402E-45DA-2B4E-87B4537F792A}"/>
              </a:ext>
            </a:extLst>
          </p:cNvPr>
          <p:cNvSpPr/>
          <p:nvPr/>
        </p:nvSpPr>
        <p:spPr>
          <a:xfrm>
            <a:off x="10287704" y="89802"/>
            <a:ext cx="1816250" cy="1027990"/>
          </a:xfrm>
          <a:prstGeom prst="upArrow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Option page</a:t>
            </a:r>
          </a:p>
        </p:txBody>
      </p:sp>
    </p:spTree>
    <p:extLst>
      <p:ext uri="{BB962C8B-B14F-4D97-AF65-F5344CB8AC3E}">
        <p14:creationId xmlns:p14="http://schemas.microsoft.com/office/powerpoint/2010/main" val="1878888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A69A66F4-6255-5CBD-7F3F-D45A15BE0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2226" y="365125"/>
            <a:ext cx="6991574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Problem D - Ratio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BF5EB4-924B-3F1E-54BD-1B70A299FE90}"/>
              </a:ext>
            </a:extLst>
          </p:cNvPr>
          <p:cNvSpPr txBox="1"/>
          <p:nvPr/>
        </p:nvSpPr>
        <p:spPr>
          <a:xfrm>
            <a:off x="215152" y="634700"/>
            <a:ext cx="4077149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Two football teams play each other twice in a season.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75A8A9-E636-163C-6556-53CBF502376A}"/>
              </a:ext>
            </a:extLst>
          </p:cNvPr>
          <p:cNvSpPr txBox="1"/>
          <p:nvPr/>
        </p:nvSpPr>
        <p:spPr>
          <a:xfrm>
            <a:off x="215151" y="2274345"/>
            <a:ext cx="4077149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The first match between the teams was a draw.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F32836-583F-BF6C-743D-81E28C18C981}"/>
              </a:ext>
            </a:extLst>
          </p:cNvPr>
          <p:cNvSpPr txBox="1"/>
          <p:nvPr/>
        </p:nvSpPr>
        <p:spPr>
          <a:xfrm>
            <a:off x="215151" y="3917878"/>
            <a:ext cx="5210287" cy="20621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The second match between the teams saw one team scored twice as many goals as their opponents.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6388B9-956E-EAE4-E370-6AB2773E85CA}"/>
              </a:ext>
            </a:extLst>
          </p:cNvPr>
          <p:cNvSpPr txBox="1"/>
          <p:nvPr/>
        </p:nvSpPr>
        <p:spPr>
          <a:xfrm>
            <a:off x="7917629" y="1598403"/>
            <a:ext cx="4077149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The same number of goals was scored in total in each match.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8D5C978-FAF4-27EA-7379-CC0C3066A078}"/>
                  </a:ext>
                </a:extLst>
              </p:cNvPr>
              <p:cNvSpPr txBox="1"/>
              <p:nvPr/>
            </p:nvSpPr>
            <p:spPr>
              <a:xfrm>
                <a:off x="7917629" y="3259313"/>
                <a:ext cx="4077149" cy="156966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/>
                  <a:t>Between them the two teams scored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r>
                  <a:rPr lang="en-GB" sz="3200" dirty="0"/>
                  <a:t> goals over the two matches.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8D5C978-FAF4-27EA-7379-CC0C3066A0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7629" y="3259313"/>
                <a:ext cx="4077149" cy="1569660"/>
              </a:xfrm>
              <a:prstGeom prst="rect">
                <a:avLst/>
              </a:prstGeom>
              <a:blipFill>
                <a:blip r:embed="rId2"/>
                <a:stretch>
                  <a:fillRect l="-2683" t="-4633" r="-4620" b="-1158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C6B9C85C-05E9-605E-8C62-3B93080E5A94}"/>
              </a:ext>
            </a:extLst>
          </p:cNvPr>
          <p:cNvSpPr txBox="1"/>
          <p:nvPr/>
        </p:nvSpPr>
        <p:spPr>
          <a:xfrm>
            <a:off x="7917629" y="4902763"/>
            <a:ext cx="4077149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What were the results of the two games?</a:t>
            </a:r>
          </a:p>
        </p:txBody>
      </p:sp>
      <p:pic>
        <p:nvPicPr>
          <p:cNvPr id="1026" name="Picture 2" descr="Pin en ΒΟΤΣΑΛΑ">
            <a:extLst>
              <a:ext uri="{FF2B5EF4-FFF2-40B4-BE49-F238E27FC236}">
                <a16:creationId xmlns:a16="http://schemas.microsoft.com/office/drawing/2014/main" id="{BEF36314-E6D8-24D3-0798-31B18A3F10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43"/>
          <a:stretch/>
        </p:blipFill>
        <p:spPr bwMode="auto">
          <a:xfrm>
            <a:off x="4444700" y="1690688"/>
            <a:ext cx="3320527" cy="2004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occer player celebrating goal, flat design illustration. Isolated vector  drawing. Happy footballer running Stock Vector | Adobe Stock">
            <a:extLst>
              <a:ext uri="{FF2B5EF4-FFF2-40B4-BE49-F238E27FC236}">
                <a16:creationId xmlns:a16="http://schemas.microsoft.com/office/drawing/2014/main" id="{EBF14794-BCAD-7B33-2B38-327A1D3CF5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1" t="24653" r="15751" b="15059"/>
          <a:stretch/>
        </p:blipFill>
        <p:spPr bwMode="auto">
          <a:xfrm>
            <a:off x="5462115" y="3983145"/>
            <a:ext cx="2428619" cy="1839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84A14F6-3D1E-C5E2-C734-E01431F8A3F3}"/>
              </a:ext>
            </a:extLst>
          </p:cNvPr>
          <p:cNvSpPr txBox="1"/>
          <p:nvPr/>
        </p:nvSpPr>
        <p:spPr>
          <a:xfrm rot="20339411">
            <a:off x="4698323" y="598858"/>
            <a:ext cx="2398955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7E4EA4A-638E-DAE0-D578-E5B20E1F610D}"/>
                  </a:ext>
                </a:extLst>
              </p:cNvPr>
              <p:cNvSpPr txBox="1"/>
              <p:nvPr/>
            </p:nvSpPr>
            <p:spPr>
              <a:xfrm>
                <a:off x="1054247" y="2459010"/>
                <a:ext cx="2398955" cy="12003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600" b="1" dirty="0">
                    <a:solidFill>
                      <a:srgbClr val="FF0000"/>
                    </a:solidFill>
                  </a:rPr>
                  <a:t>Score: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sz="3600" b="1" dirty="0">
                    <a:solidFill>
                      <a:srgbClr val="FF0000"/>
                    </a:solidFill>
                  </a:rPr>
                  <a:t> : </a:t>
                </a:r>
                <a14:m>
                  <m:oMath xmlns:m="http://schemas.openxmlformats.org/officeDocument/2006/math"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GB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7E4EA4A-638E-DAE0-D578-E5B20E1F61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247" y="2459010"/>
                <a:ext cx="2398955" cy="1200329"/>
              </a:xfrm>
              <a:prstGeom prst="rect">
                <a:avLst/>
              </a:prstGeom>
              <a:blipFill>
                <a:blip r:embed="rId5"/>
                <a:stretch>
                  <a:fillRect t="-7035" b="-1758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A10689A-9881-FB52-F330-76CFD33BEC51}"/>
                  </a:ext>
                </a:extLst>
              </p:cNvPr>
              <p:cNvSpPr txBox="1"/>
              <p:nvPr/>
            </p:nvSpPr>
            <p:spPr>
              <a:xfrm>
                <a:off x="1620816" y="4302597"/>
                <a:ext cx="2398955" cy="12003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600" b="1" dirty="0">
                    <a:solidFill>
                      <a:srgbClr val="FF0000"/>
                    </a:solidFill>
                  </a:rPr>
                  <a:t>Score: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GB" sz="3600" b="1" dirty="0">
                    <a:solidFill>
                      <a:srgbClr val="FF0000"/>
                    </a:solidFill>
                  </a:rPr>
                  <a:t> : </a:t>
                </a:r>
                <a14:m>
                  <m:oMath xmlns:m="http://schemas.openxmlformats.org/officeDocument/2006/math"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endParaRPr lang="en-GB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A10689A-9881-FB52-F330-76CFD33BEC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0816" y="4302597"/>
                <a:ext cx="2398955" cy="1200329"/>
              </a:xfrm>
              <a:prstGeom prst="rect">
                <a:avLst/>
              </a:prstGeom>
              <a:blipFill>
                <a:blip r:embed="rId6"/>
                <a:stretch>
                  <a:fillRect t="-7538" b="-1758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C8F9E67-DA32-B2B7-F7BE-26B8DBB2AABF}"/>
                  </a:ext>
                </a:extLst>
              </p:cNvPr>
              <p:cNvSpPr txBox="1"/>
              <p:nvPr/>
            </p:nvSpPr>
            <p:spPr>
              <a:xfrm>
                <a:off x="8756725" y="1783068"/>
                <a:ext cx="2398955" cy="12003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600" b="1" dirty="0">
                    <a:solidFill>
                      <a:srgbClr val="FF0000"/>
                    </a:solidFill>
                  </a:rPr>
                  <a:t>So: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GB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C8F9E67-DA32-B2B7-F7BE-26B8DBB2A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6725" y="1783068"/>
                <a:ext cx="2398955" cy="1200329"/>
              </a:xfrm>
              <a:prstGeom prst="rect">
                <a:avLst/>
              </a:prstGeom>
              <a:blipFill>
                <a:blip r:embed="rId7"/>
                <a:stretch>
                  <a:fillRect t="-703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A68A89C-F00E-77F3-7579-01EEBC010647}"/>
                  </a:ext>
                </a:extLst>
              </p:cNvPr>
              <p:cNvSpPr txBox="1"/>
              <p:nvPr/>
            </p:nvSpPr>
            <p:spPr>
              <a:xfrm>
                <a:off x="8415169" y="3050278"/>
                <a:ext cx="3082066" cy="12003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600" b="1" dirty="0">
                    <a:solidFill>
                      <a:srgbClr val="FF0000"/>
                    </a:solidFill>
                  </a:rPr>
                  <a:t>So: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</m:oMath>
                  </m:oMathPara>
                </a14:m>
                <a:endParaRPr lang="en-GB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A68A89C-F00E-77F3-7579-01EEBC0106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5169" y="3050278"/>
                <a:ext cx="3082066" cy="1200329"/>
              </a:xfrm>
              <a:prstGeom prst="rect">
                <a:avLst/>
              </a:prstGeom>
              <a:blipFill>
                <a:blip r:embed="rId8"/>
                <a:stretch>
                  <a:fillRect t="-703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F32B3B6-CDEF-8E4F-DBBE-F9536A18E29C}"/>
                  </a:ext>
                </a:extLst>
              </p:cNvPr>
              <p:cNvSpPr txBox="1"/>
              <p:nvPr/>
            </p:nvSpPr>
            <p:spPr>
              <a:xfrm>
                <a:off x="8182089" y="5046327"/>
                <a:ext cx="3585882" cy="12003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600" b="1" dirty="0">
                    <a:solidFill>
                      <a:srgbClr val="FF0000"/>
                    </a:solidFill>
                  </a:rPr>
                  <a:t>Therefore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r>
                  <a:rPr lang="en-GB" sz="3600" b="1" dirty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r>
                  <a:rPr lang="en-GB" sz="3600" b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F32B3B6-CDEF-8E4F-DBBE-F9536A18E2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2089" y="5046327"/>
                <a:ext cx="3585882" cy="1200329"/>
              </a:xfrm>
              <a:prstGeom prst="rect">
                <a:avLst/>
              </a:prstGeom>
              <a:blipFill>
                <a:blip r:embed="rId9"/>
                <a:stretch>
                  <a:fillRect t="-7538" b="-1758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5F9AC3E-D8B1-F88C-4BFD-835C8DC28A54}"/>
                  </a:ext>
                </a:extLst>
              </p:cNvPr>
              <p:cNvSpPr txBox="1"/>
              <p:nvPr/>
            </p:nvSpPr>
            <p:spPr>
              <a:xfrm>
                <a:off x="4093285" y="5602509"/>
                <a:ext cx="4005430" cy="12003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600" b="1" dirty="0">
                    <a:solidFill>
                      <a:srgbClr val="FF0000"/>
                    </a:solidFill>
                  </a:rPr>
                  <a:t>So the results were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r>
                  <a:rPr lang="en-GB" sz="3600" b="1" dirty="0">
                    <a:solidFill>
                      <a:srgbClr val="FF0000"/>
                    </a:solidFill>
                  </a:rPr>
                  <a:t> : </a:t>
                </a:r>
                <a14:m>
                  <m:oMath xmlns:m="http://schemas.openxmlformats.org/officeDocument/2006/math"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r>
                  <a:rPr lang="en-GB" sz="3600" b="1" dirty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</m:t>
                    </m:r>
                  </m:oMath>
                </a14:m>
                <a:r>
                  <a:rPr lang="en-GB" sz="3600" b="1" dirty="0">
                    <a:solidFill>
                      <a:srgbClr val="FF0000"/>
                    </a:solidFill>
                  </a:rPr>
                  <a:t> : </a:t>
                </a:r>
                <a14:m>
                  <m:oMath xmlns:m="http://schemas.openxmlformats.org/officeDocument/2006/math"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r>
                  <a:rPr lang="en-GB" sz="3600" b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5F9AC3E-D8B1-F88C-4BFD-835C8DC28A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3285" y="5602509"/>
                <a:ext cx="4005430" cy="1200329"/>
              </a:xfrm>
              <a:prstGeom prst="rect">
                <a:avLst/>
              </a:prstGeom>
              <a:blipFill>
                <a:blip r:embed="rId10"/>
                <a:stretch>
                  <a:fillRect l="-2121" t="-7035" r="-4545" b="-1758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2ACF1C5-15C4-33B5-993D-77A652EE7603}"/>
                  </a:ext>
                </a:extLst>
              </p:cNvPr>
              <p:cNvSpPr txBox="1"/>
              <p:nvPr/>
            </p:nvSpPr>
            <p:spPr>
              <a:xfrm>
                <a:off x="8433997" y="4324397"/>
                <a:ext cx="3082066" cy="6463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</m:oMath>
                  </m:oMathPara>
                </a14:m>
                <a:endParaRPr lang="en-GB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2ACF1C5-15C4-33B5-993D-77A652EE76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3997" y="4324397"/>
                <a:ext cx="3082066" cy="64633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row: Up 19">
            <a:hlinkClick r:id="rId12" action="ppaction://hlinksldjump"/>
            <a:extLst>
              <a:ext uri="{FF2B5EF4-FFF2-40B4-BE49-F238E27FC236}">
                <a16:creationId xmlns:a16="http://schemas.microsoft.com/office/drawing/2014/main" id="{0136FF18-3ACD-5746-D3AA-870D22267C04}"/>
              </a:ext>
            </a:extLst>
          </p:cNvPr>
          <p:cNvSpPr/>
          <p:nvPr/>
        </p:nvSpPr>
        <p:spPr>
          <a:xfrm>
            <a:off x="10287704" y="89802"/>
            <a:ext cx="1816250" cy="1027990"/>
          </a:xfrm>
          <a:prstGeom prst="upArrow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Option page</a:t>
            </a:r>
          </a:p>
        </p:txBody>
      </p:sp>
    </p:spTree>
    <p:extLst>
      <p:ext uri="{BB962C8B-B14F-4D97-AF65-F5344CB8AC3E}">
        <p14:creationId xmlns:p14="http://schemas.microsoft.com/office/powerpoint/2010/main" val="3870898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466B8-0817-3114-DF03-2F00B038C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Problem E – Perimeter and Area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FFA3F56-AE3D-CCF7-1B8A-4B12BDD92309}"/>
              </a:ext>
            </a:extLst>
          </p:cNvPr>
          <p:cNvGrpSpPr/>
          <p:nvPr/>
        </p:nvGrpSpPr>
        <p:grpSpPr>
          <a:xfrm>
            <a:off x="1748118" y="1780388"/>
            <a:ext cx="3071150" cy="2127605"/>
            <a:chOff x="1748118" y="2108499"/>
            <a:chExt cx="3071150" cy="2127605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A43E8F9-E88F-D889-184C-96305A80795B}"/>
                </a:ext>
              </a:extLst>
            </p:cNvPr>
            <p:cNvSpPr/>
            <p:nvPr/>
          </p:nvSpPr>
          <p:spPr>
            <a:xfrm>
              <a:off x="1748118" y="2108499"/>
              <a:ext cx="2673275" cy="1635162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dirty="0">
                  <a:solidFill>
                    <a:schemeClr val="tx1"/>
                  </a:solidFill>
                </a:rPr>
                <a:t>Rectangle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B435C592-FE9E-AACD-ADE7-78C222ACC862}"/>
                    </a:ext>
                  </a:extLst>
                </p:cNvPr>
                <p:cNvSpPr txBox="1"/>
                <p:nvPr/>
              </p:nvSpPr>
              <p:spPr>
                <a:xfrm>
                  <a:off x="2923044" y="3743661"/>
                  <a:ext cx="323422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sz="3200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B435C592-FE9E-AACD-ADE7-78C222ACC86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23044" y="3743661"/>
                  <a:ext cx="323422" cy="492443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B738D98C-C66D-6ED3-5AD1-045E32603B9E}"/>
                    </a:ext>
                  </a:extLst>
                </p:cNvPr>
                <p:cNvSpPr txBox="1"/>
                <p:nvPr/>
              </p:nvSpPr>
              <p:spPr>
                <a:xfrm>
                  <a:off x="4490075" y="2679858"/>
                  <a:ext cx="329193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GB" sz="3200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B738D98C-C66D-6ED3-5AD1-045E32603B9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90075" y="2679858"/>
                  <a:ext cx="329193" cy="492443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A82A8FE-73C4-7CF6-F8A9-94968B1E264A}"/>
              </a:ext>
            </a:extLst>
          </p:cNvPr>
          <p:cNvGrpSpPr/>
          <p:nvPr/>
        </p:nvGrpSpPr>
        <p:grpSpPr>
          <a:xfrm>
            <a:off x="7476565" y="1324930"/>
            <a:ext cx="2967318" cy="3084025"/>
            <a:chOff x="7476565" y="1690688"/>
            <a:chExt cx="2967318" cy="3084025"/>
          </a:xfrm>
        </p:grpSpPr>
        <p:sp>
          <p:nvSpPr>
            <p:cNvPr id="4" name="Isosceles Triangle 3">
              <a:extLst>
                <a:ext uri="{FF2B5EF4-FFF2-40B4-BE49-F238E27FC236}">
                  <a16:creationId xmlns:a16="http://schemas.microsoft.com/office/drawing/2014/main" id="{1B5F5B5F-57A1-8E6E-1632-E91704912E1D}"/>
                </a:ext>
              </a:extLst>
            </p:cNvPr>
            <p:cNvSpPr/>
            <p:nvPr/>
          </p:nvSpPr>
          <p:spPr>
            <a:xfrm>
              <a:off x="7476565" y="1690688"/>
              <a:ext cx="2967318" cy="2567485"/>
            </a:xfrm>
            <a:prstGeom prst="triangle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chemeClr val="tx1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ABCD64A-B003-5D64-FCA3-4378CB73E8F2}"/>
                </a:ext>
              </a:extLst>
            </p:cNvPr>
            <p:cNvSpPr txBox="1"/>
            <p:nvPr/>
          </p:nvSpPr>
          <p:spPr>
            <a:xfrm>
              <a:off x="7752678" y="3205052"/>
              <a:ext cx="241509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/>
                <a:t>Equilateral triangle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E15BDE41-49B5-9919-2879-3B4EA539B13C}"/>
                    </a:ext>
                  </a:extLst>
                </p:cNvPr>
                <p:cNvSpPr txBox="1"/>
                <p:nvPr/>
              </p:nvSpPr>
              <p:spPr>
                <a:xfrm>
                  <a:off x="8322324" y="4282270"/>
                  <a:ext cx="1275798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GB" sz="3200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E15BDE41-49B5-9919-2879-3B4EA539B13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22324" y="4282270"/>
                  <a:ext cx="1275798" cy="49244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0E9CC1C-60B5-803D-42D9-954470B8B035}"/>
                  </a:ext>
                </a:extLst>
              </p:cNvPr>
              <p:cNvSpPr txBox="1"/>
              <p:nvPr/>
            </p:nvSpPr>
            <p:spPr>
              <a:xfrm>
                <a:off x="1748117" y="3918751"/>
                <a:ext cx="2673275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/>
                  <a:t>Perimeter: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23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0E9CC1C-60B5-803D-42D9-954470B8B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8117" y="3918751"/>
                <a:ext cx="2673275" cy="1077218"/>
              </a:xfrm>
              <a:prstGeom prst="rect">
                <a:avLst/>
              </a:prstGeom>
              <a:blipFill>
                <a:blip r:embed="rId5"/>
                <a:stretch>
                  <a:fillRect t="-73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04F4D57-8C30-E962-5F61-E3098F3F5131}"/>
                  </a:ext>
                </a:extLst>
              </p:cNvPr>
              <p:cNvSpPr txBox="1"/>
              <p:nvPr/>
            </p:nvSpPr>
            <p:spPr>
              <a:xfrm>
                <a:off x="7623585" y="4490704"/>
                <a:ext cx="2673275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/>
                  <a:t>Perimeter: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33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04F4D57-8C30-E962-5F61-E3098F3F51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3585" y="4490704"/>
                <a:ext cx="2673275" cy="1077218"/>
              </a:xfrm>
              <a:prstGeom prst="rect">
                <a:avLst/>
              </a:prstGeom>
              <a:blipFill>
                <a:blip r:embed="rId6"/>
                <a:stretch>
                  <a:fillRect t="-73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26E8A500-2F9D-8976-5B0A-1BA973247C44}"/>
              </a:ext>
            </a:extLst>
          </p:cNvPr>
          <p:cNvSpPr txBox="1"/>
          <p:nvPr/>
        </p:nvSpPr>
        <p:spPr>
          <a:xfrm>
            <a:off x="3583641" y="5537054"/>
            <a:ext cx="5024718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What is the area of the rectangle?</a:t>
            </a:r>
          </a:p>
        </p:txBody>
      </p:sp>
      <p:sp>
        <p:nvSpPr>
          <p:cNvPr id="14" name="Arrow: Up 13">
            <a:hlinkClick r:id="rId7" action="ppaction://hlinksldjump"/>
            <a:extLst>
              <a:ext uri="{FF2B5EF4-FFF2-40B4-BE49-F238E27FC236}">
                <a16:creationId xmlns:a16="http://schemas.microsoft.com/office/drawing/2014/main" id="{D8E9D9B3-E74A-3C04-0451-4856A285310A}"/>
              </a:ext>
            </a:extLst>
          </p:cNvPr>
          <p:cNvSpPr/>
          <p:nvPr/>
        </p:nvSpPr>
        <p:spPr>
          <a:xfrm>
            <a:off x="10287704" y="89802"/>
            <a:ext cx="1816250" cy="695506"/>
          </a:xfrm>
          <a:prstGeom prst="upArrow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Option page</a:t>
            </a:r>
          </a:p>
        </p:txBody>
      </p:sp>
    </p:spTree>
    <p:extLst>
      <p:ext uri="{BB962C8B-B14F-4D97-AF65-F5344CB8AC3E}">
        <p14:creationId xmlns:p14="http://schemas.microsoft.com/office/powerpoint/2010/main" val="3323816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37A917D7-392D-BCE2-3BC2-662926465A18}"/>
              </a:ext>
            </a:extLst>
          </p:cNvPr>
          <p:cNvGrpSpPr/>
          <p:nvPr/>
        </p:nvGrpSpPr>
        <p:grpSpPr>
          <a:xfrm>
            <a:off x="7476565" y="1324930"/>
            <a:ext cx="2967318" cy="3084025"/>
            <a:chOff x="7476565" y="1690688"/>
            <a:chExt cx="2967318" cy="3084025"/>
          </a:xfrm>
        </p:grpSpPr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7B1C3293-65CD-DC3D-1B6A-6F394E312CA4}"/>
                </a:ext>
              </a:extLst>
            </p:cNvPr>
            <p:cNvSpPr/>
            <p:nvPr/>
          </p:nvSpPr>
          <p:spPr>
            <a:xfrm>
              <a:off x="7476565" y="1690688"/>
              <a:ext cx="2967318" cy="2567485"/>
            </a:xfrm>
            <a:prstGeom prst="triangle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chemeClr val="tx1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E26AF1C-37B2-C135-D55B-7E19A92E5A39}"/>
                </a:ext>
              </a:extLst>
            </p:cNvPr>
            <p:cNvSpPr txBox="1"/>
            <p:nvPr/>
          </p:nvSpPr>
          <p:spPr>
            <a:xfrm>
              <a:off x="7752678" y="3205052"/>
              <a:ext cx="241509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/>
                <a:t>Equilateral triangle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DA1EC5F6-4475-E5E9-DAE2-9DCFF6EEAFC3}"/>
                    </a:ext>
                  </a:extLst>
                </p:cNvPr>
                <p:cNvSpPr txBox="1"/>
                <p:nvPr/>
              </p:nvSpPr>
              <p:spPr>
                <a:xfrm>
                  <a:off x="8322324" y="4282270"/>
                  <a:ext cx="1275798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GB" sz="3200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DA1EC5F6-4475-E5E9-DAE2-9DCFF6EEAFC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22324" y="4282270"/>
                  <a:ext cx="1275798" cy="492443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EA52FD1-7D29-1D69-6491-24F054CD8239}"/>
                  </a:ext>
                </a:extLst>
              </p:cNvPr>
              <p:cNvSpPr txBox="1"/>
              <p:nvPr/>
            </p:nvSpPr>
            <p:spPr>
              <a:xfrm>
                <a:off x="7623585" y="4490704"/>
                <a:ext cx="2673275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/>
                  <a:t>Perimeter: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33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EA52FD1-7D29-1D69-6491-24F054CD82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3585" y="4490704"/>
                <a:ext cx="2673275" cy="1077218"/>
              </a:xfrm>
              <a:prstGeom prst="rect">
                <a:avLst/>
              </a:prstGeom>
              <a:blipFill>
                <a:blip r:embed="rId3"/>
                <a:stretch>
                  <a:fillRect t="-73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033466B8-0817-3114-DF03-2F00B038C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Problem E – Perimeter and Area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FFA3F56-AE3D-CCF7-1B8A-4B12BDD92309}"/>
              </a:ext>
            </a:extLst>
          </p:cNvPr>
          <p:cNvGrpSpPr/>
          <p:nvPr/>
        </p:nvGrpSpPr>
        <p:grpSpPr>
          <a:xfrm>
            <a:off x="1748118" y="1780388"/>
            <a:ext cx="3071150" cy="2127605"/>
            <a:chOff x="1748118" y="2108499"/>
            <a:chExt cx="3071150" cy="2127605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A43E8F9-E88F-D889-184C-96305A80795B}"/>
                </a:ext>
              </a:extLst>
            </p:cNvPr>
            <p:cNvSpPr/>
            <p:nvPr/>
          </p:nvSpPr>
          <p:spPr>
            <a:xfrm>
              <a:off x="1748118" y="2108499"/>
              <a:ext cx="2673275" cy="1635162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dirty="0">
                  <a:solidFill>
                    <a:schemeClr val="tx1"/>
                  </a:solidFill>
                </a:rPr>
                <a:t>Rectangle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B435C592-FE9E-AACD-ADE7-78C222ACC862}"/>
                    </a:ext>
                  </a:extLst>
                </p:cNvPr>
                <p:cNvSpPr txBox="1"/>
                <p:nvPr/>
              </p:nvSpPr>
              <p:spPr>
                <a:xfrm>
                  <a:off x="2923044" y="3743661"/>
                  <a:ext cx="323422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sz="3200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B435C592-FE9E-AACD-ADE7-78C222ACC86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23044" y="3743661"/>
                  <a:ext cx="323422" cy="49244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B738D98C-C66D-6ED3-5AD1-045E32603B9E}"/>
                    </a:ext>
                  </a:extLst>
                </p:cNvPr>
                <p:cNvSpPr txBox="1"/>
                <p:nvPr/>
              </p:nvSpPr>
              <p:spPr>
                <a:xfrm>
                  <a:off x="4490075" y="2679858"/>
                  <a:ext cx="329193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GB" sz="3200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B738D98C-C66D-6ED3-5AD1-045E32603B9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90075" y="2679858"/>
                  <a:ext cx="329193" cy="49244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0E9CC1C-60B5-803D-42D9-954470B8B035}"/>
                  </a:ext>
                </a:extLst>
              </p:cNvPr>
              <p:cNvSpPr txBox="1"/>
              <p:nvPr/>
            </p:nvSpPr>
            <p:spPr>
              <a:xfrm>
                <a:off x="1748117" y="3918751"/>
                <a:ext cx="2673275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/>
                  <a:t>Perimeter: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23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0E9CC1C-60B5-803D-42D9-954470B8B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8117" y="3918751"/>
                <a:ext cx="2673275" cy="1077218"/>
              </a:xfrm>
              <a:prstGeom prst="rect">
                <a:avLst/>
              </a:prstGeom>
              <a:blipFill>
                <a:blip r:embed="rId6"/>
                <a:stretch>
                  <a:fillRect t="-73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26E8A500-2F9D-8976-5B0A-1BA973247C44}"/>
              </a:ext>
            </a:extLst>
          </p:cNvPr>
          <p:cNvSpPr txBox="1"/>
          <p:nvPr/>
        </p:nvSpPr>
        <p:spPr>
          <a:xfrm>
            <a:off x="3583641" y="5537054"/>
            <a:ext cx="5024718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What is the area of the rectangle?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B4665A-1B19-2535-DE7D-3562D829326E}"/>
              </a:ext>
            </a:extLst>
          </p:cNvPr>
          <p:cNvSpPr txBox="1"/>
          <p:nvPr/>
        </p:nvSpPr>
        <p:spPr>
          <a:xfrm rot="19948411">
            <a:off x="531803" y="618821"/>
            <a:ext cx="1963271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EF413EB-25AB-79C8-B9A4-758BE3D025C5}"/>
                  </a:ext>
                </a:extLst>
              </p:cNvPr>
              <p:cNvSpPr txBox="1"/>
              <p:nvPr/>
            </p:nvSpPr>
            <p:spPr>
              <a:xfrm>
                <a:off x="1701778" y="2342506"/>
                <a:ext cx="2753956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𝟐𝟑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EF413EB-25AB-79C8-B9A4-758BE3D025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1778" y="2342506"/>
                <a:ext cx="2753956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3A164A4-5FEE-F71A-F858-E27363DFFFC4}"/>
                  </a:ext>
                </a:extLst>
              </p:cNvPr>
              <p:cNvSpPr txBox="1"/>
              <p:nvPr/>
            </p:nvSpPr>
            <p:spPr>
              <a:xfrm>
                <a:off x="7583244" y="3110160"/>
                <a:ext cx="2753956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𝟑𝟑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3A164A4-5FEE-F71A-F858-E27363DFFF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3244" y="3110160"/>
                <a:ext cx="2753956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5A7ECF1-F6E0-6D81-1D22-509F8A2E5F10}"/>
                  </a:ext>
                </a:extLst>
              </p:cNvPr>
              <p:cNvSpPr txBox="1"/>
              <p:nvPr/>
            </p:nvSpPr>
            <p:spPr>
              <a:xfrm>
                <a:off x="4959459" y="4852623"/>
                <a:ext cx="2273082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5A7ECF1-F6E0-6D81-1D22-509F8A2E5F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9459" y="4852623"/>
                <a:ext cx="2273082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98D283A-ACE4-BB9D-446B-BEE809F2375D}"/>
                  </a:ext>
                </a:extLst>
              </p:cNvPr>
              <p:cNvSpPr txBox="1"/>
              <p:nvPr/>
            </p:nvSpPr>
            <p:spPr>
              <a:xfrm>
                <a:off x="4959459" y="4158645"/>
                <a:ext cx="2273082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98D283A-ACE4-BB9D-446B-BEE809F237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9459" y="4158645"/>
                <a:ext cx="2273082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076495C-9EB3-49B3-75D8-561E1E5E0D55}"/>
                  </a:ext>
                </a:extLst>
              </p:cNvPr>
              <p:cNvSpPr txBox="1"/>
              <p:nvPr/>
            </p:nvSpPr>
            <p:spPr>
              <a:xfrm>
                <a:off x="8754933" y="5515958"/>
                <a:ext cx="1688950" cy="111940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b="1" dirty="0">
                    <a:solidFill>
                      <a:srgbClr val="FF0000"/>
                    </a:solidFill>
                  </a:rPr>
                  <a:t>Area is </a:t>
                </a:r>
                <a14:m>
                  <m:oMath xmlns:m="http://schemas.openxmlformats.org/officeDocument/2006/math"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𝟑𝟎</m:t>
                    </m:r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076495C-9EB3-49B3-75D8-561E1E5E0D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4933" y="5515958"/>
                <a:ext cx="1688950" cy="1119409"/>
              </a:xfrm>
              <a:prstGeom prst="rect">
                <a:avLst/>
              </a:prstGeom>
              <a:blipFill>
                <a:blip r:embed="rId11"/>
                <a:stretch>
                  <a:fillRect t="-6486" r="-358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0DE377D-7756-E818-2B27-360ED8F1529F}"/>
                  </a:ext>
                </a:extLst>
              </p:cNvPr>
              <p:cNvSpPr txBox="1"/>
              <p:nvPr/>
            </p:nvSpPr>
            <p:spPr>
              <a:xfrm>
                <a:off x="7583244" y="2465157"/>
                <a:ext cx="2753956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𝟔𝟗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0DE377D-7756-E818-2B27-360ED8F152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3244" y="2465157"/>
                <a:ext cx="2753956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25612DE-A015-DCF3-90B4-EA5E8CB88C03}"/>
                  </a:ext>
                </a:extLst>
              </p:cNvPr>
              <p:cNvSpPr txBox="1"/>
              <p:nvPr/>
            </p:nvSpPr>
            <p:spPr>
              <a:xfrm>
                <a:off x="8017109" y="3782798"/>
                <a:ext cx="1886225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𝟑𝟔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25612DE-A015-DCF3-90B4-EA5E8CB88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109" y="3782798"/>
                <a:ext cx="1886225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rrow: Up 3">
            <a:hlinkClick r:id="rId14" action="ppaction://hlinksldjump"/>
            <a:extLst>
              <a:ext uri="{FF2B5EF4-FFF2-40B4-BE49-F238E27FC236}">
                <a16:creationId xmlns:a16="http://schemas.microsoft.com/office/drawing/2014/main" id="{D22DB218-A2A8-5AE9-D317-64BE170F11BA}"/>
              </a:ext>
            </a:extLst>
          </p:cNvPr>
          <p:cNvSpPr/>
          <p:nvPr/>
        </p:nvSpPr>
        <p:spPr>
          <a:xfrm>
            <a:off x="10287704" y="89802"/>
            <a:ext cx="1816250" cy="695506"/>
          </a:xfrm>
          <a:prstGeom prst="upArrow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Option page</a:t>
            </a:r>
          </a:p>
        </p:txBody>
      </p:sp>
    </p:spTree>
    <p:extLst>
      <p:ext uri="{BB962C8B-B14F-4D97-AF65-F5344CB8AC3E}">
        <p14:creationId xmlns:p14="http://schemas.microsoft.com/office/powerpoint/2010/main" val="147580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5" grpId="0" animBg="1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466B8-0817-3114-DF03-2F00B038C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Problem F - Probability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1DD7FF-FF58-E8E6-252C-FD6A2CE4EC67}"/>
                  </a:ext>
                </a:extLst>
              </p:cNvPr>
              <p:cNvSpPr txBox="1"/>
              <p:nvPr/>
            </p:nvSpPr>
            <p:spPr>
              <a:xfrm>
                <a:off x="1176333" y="1871833"/>
                <a:ext cx="2886075" cy="107721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/>
                  <a:t>A tin contains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en-GB" sz="3200" dirty="0"/>
                  <a:t> biscuits.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1DD7FF-FF58-E8E6-252C-FD6A2CE4EC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6333" y="1871833"/>
                <a:ext cx="2886075" cy="1077218"/>
              </a:xfrm>
              <a:prstGeom prst="rect">
                <a:avLst/>
              </a:prstGeom>
              <a:blipFill>
                <a:blip r:embed="rId2"/>
                <a:stretch>
                  <a:fillRect t="-6704" r="-842" b="-1731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09604EC-D24A-81EE-FD7F-104572AAD023}"/>
                  </a:ext>
                </a:extLst>
              </p:cNvPr>
              <p:cNvSpPr txBox="1"/>
              <p:nvPr/>
            </p:nvSpPr>
            <p:spPr>
              <a:xfrm>
                <a:off x="390521" y="3201647"/>
                <a:ext cx="4457699" cy="206210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3200" dirty="0"/>
                  <a:t> biscuits are chocolate and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3200" dirty="0"/>
                  <a:t> biscuits are ginger. There are some plain biscuits in the tin as well.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09604EC-D24A-81EE-FD7F-104572AAD0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521" y="3201647"/>
                <a:ext cx="4457699" cy="2062103"/>
              </a:xfrm>
              <a:prstGeom prst="rect">
                <a:avLst/>
              </a:prstGeom>
              <a:blipFill>
                <a:blip r:embed="rId3"/>
                <a:stretch>
                  <a:fillRect l="-1774" t="-3235" r="-3411" b="-852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AA27AF4-B0F6-22C3-CF96-E8CA051D1B8B}"/>
                  </a:ext>
                </a:extLst>
              </p:cNvPr>
              <p:cNvSpPr txBox="1"/>
              <p:nvPr/>
            </p:nvSpPr>
            <p:spPr>
              <a:xfrm>
                <a:off x="5248272" y="1500129"/>
                <a:ext cx="4919664" cy="182062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/>
                  <a:t>The probability of eating one chocolate and one ginger biscuit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26</m:t>
                        </m:r>
                      </m:num>
                      <m:den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95</m:t>
                        </m:r>
                      </m:den>
                    </m:f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AA27AF4-B0F6-22C3-CF96-E8CA051D1B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8272" y="1500129"/>
                <a:ext cx="4919664" cy="1820627"/>
              </a:xfrm>
              <a:prstGeom prst="rect">
                <a:avLst/>
              </a:prstGeom>
              <a:blipFill>
                <a:blip r:embed="rId4"/>
                <a:stretch>
                  <a:fillRect t="-3987" b="-199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09544218-D0AF-E1EA-B765-B9A24C075B4C}"/>
              </a:ext>
            </a:extLst>
          </p:cNvPr>
          <p:cNvSpPr txBox="1"/>
          <p:nvPr/>
        </p:nvSpPr>
        <p:spPr>
          <a:xfrm>
            <a:off x="6881815" y="3435609"/>
            <a:ext cx="4919664" cy="20621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If I eat a ginger biscuit first there are three times as many ginger biscuits as chocolate biscuits.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11C59C-E110-6522-DF87-A2E3D4CF961D}"/>
              </a:ext>
            </a:extLst>
          </p:cNvPr>
          <p:cNvSpPr txBox="1"/>
          <p:nvPr/>
        </p:nvSpPr>
        <p:spPr>
          <a:xfrm>
            <a:off x="3636168" y="5629679"/>
            <a:ext cx="4919664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How many plain biscuits were in the tin to start with?</a:t>
            </a:r>
          </a:p>
        </p:txBody>
      </p:sp>
      <p:pic>
        <p:nvPicPr>
          <p:cNvPr id="1026" name="Picture 2" descr="490+ Biscuit Tin Illustrations, Royalty-Free Vector Graphics &amp; Clip Art -  iStock | Old biscuit tin, Empty biscuit tin, Biscuit tin isolated">
            <a:extLst>
              <a:ext uri="{FF2B5EF4-FFF2-40B4-BE49-F238E27FC236}">
                <a16:creationId xmlns:a16="http://schemas.microsoft.com/office/drawing/2014/main" id="{A17C32A5-5058-3F51-1E0A-C53B330E1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590" y="3537245"/>
            <a:ext cx="1804819" cy="1766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rrow: Up 7">
            <a:hlinkClick r:id="rId6" action="ppaction://hlinksldjump"/>
            <a:extLst>
              <a:ext uri="{FF2B5EF4-FFF2-40B4-BE49-F238E27FC236}">
                <a16:creationId xmlns:a16="http://schemas.microsoft.com/office/drawing/2014/main" id="{E0B2E247-22B2-35B6-4598-7AF80CB733A5}"/>
              </a:ext>
            </a:extLst>
          </p:cNvPr>
          <p:cNvSpPr/>
          <p:nvPr/>
        </p:nvSpPr>
        <p:spPr>
          <a:xfrm>
            <a:off x="10287704" y="89802"/>
            <a:ext cx="1816250" cy="1027990"/>
          </a:xfrm>
          <a:prstGeom prst="upArrow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Option page</a:t>
            </a:r>
          </a:p>
        </p:txBody>
      </p:sp>
    </p:spTree>
    <p:extLst>
      <p:ext uri="{BB962C8B-B14F-4D97-AF65-F5344CB8AC3E}">
        <p14:creationId xmlns:p14="http://schemas.microsoft.com/office/powerpoint/2010/main" val="15291758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466B8-0817-3114-DF03-2F00B038C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Problem F - Probability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1DD7FF-FF58-E8E6-252C-FD6A2CE4EC67}"/>
                  </a:ext>
                </a:extLst>
              </p:cNvPr>
              <p:cNvSpPr txBox="1"/>
              <p:nvPr/>
            </p:nvSpPr>
            <p:spPr>
              <a:xfrm>
                <a:off x="1176333" y="1871833"/>
                <a:ext cx="2886075" cy="107721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/>
                  <a:t>A tin contains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en-GB" sz="3200" dirty="0"/>
                  <a:t> biscuits.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1DD7FF-FF58-E8E6-252C-FD6A2CE4EC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6333" y="1871833"/>
                <a:ext cx="2886075" cy="1077218"/>
              </a:xfrm>
              <a:prstGeom prst="rect">
                <a:avLst/>
              </a:prstGeom>
              <a:blipFill>
                <a:blip r:embed="rId2"/>
                <a:stretch>
                  <a:fillRect t="-6704" r="-842" b="-1731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09604EC-D24A-81EE-FD7F-104572AAD023}"/>
                  </a:ext>
                </a:extLst>
              </p:cNvPr>
              <p:cNvSpPr txBox="1"/>
              <p:nvPr/>
            </p:nvSpPr>
            <p:spPr>
              <a:xfrm>
                <a:off x="390521" y="3201647"/>
                <a:ext cx="4457699" cy="206210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3200" dirty="0"/>
                  <a:t> biscuits are chocolate and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3200" dirty="0"/>
                  <a:t> biscuits are ginger. There are some plain biscuits in the tin as well.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09604EC-D24A-81EE-FD7F-104572AAD0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521" y="3201647"/>
                <a:ext cx="4457699" cy="2062103"/>
              </a:xfrm>
              <a:prstGeom prst="rect">
                <a:avLst/>
              </a:prstGeom>
              <a:blipFill>
                <a:blip r:embed="rId3"/>
                <a:stretch>
                  <a:fillRect l="-1774" t="-3235" r="-3411" b="-852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AA27AF4-B0F6-22C3-CF96-E8CA051D1B8B}"/>
                  </a:ext>
                </a:extLst>
              </p:cNvPr>
              <p:cNvSpPr txBox="1"/>
              <p:nvPr/>
            </p:nvSpPr>
            <p:spPr>
              <a:xfrm>
                <a:off x="5248272" y="1500129"/>
                <a:ext cx="4919664" cy="182062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/>
                  <a:t>The probability of eating one chocolate and one ginger biscuit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26</m:t>
                        </m:r>
                      </m:num>
                      <m:den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95</m:t>
                        </m:r>
                      </m:den>
                    </m:f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AA27AF4-B0F6-22C3-CF96-E8CA051D1B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8272" y="1500129"/>
                <a:ext cx="4919664" cy="1820627"/>
              </a:xfrm>
              <a:prstGeom prst="rect">
                <a:avLst/>
              </a:prstGeom>
              <a:blipFill>
                <a:blip r:embed="rId4"/>
                <a:stretch>
                  <a:fillRect t="-3987" b="-199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09544218-D0AF-E1EA-B765-B9A24C075B4C}"/>
              </a:ext>
            </a:extLst>
          </p:cNvPr>
          <p:cNvSpPr txBox="1"/>
          <p:nvPr/>
        </p:nvSpPr>
        <p:spPr>
          <a:xfrm>
            <a:off x="6881815" y="3435609"/>
            <a:ext cx="4919664" cy="20621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If I eat a ginger biscuit first there are three times as many ginger biscuits as chocolate biscuits.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11C59C-E110-6522-DF87-A2E3D4CF961D}"/>
              </a:ext>
            </a:extLst>
          </p:cNvPr>
          <p:cNvSpPr txBox="1"/>
          <p:nvPr/>
        </p:nvSpPr>
        <p:spPr>
          <a:xfrm>
            <a:off x="3636168" y="5629679"/>
            <a:ext cx="4919664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How many plain biscuits were in the tin to start with?</a:t>
            </a:r>
          </a:p>
        </p:txBody>
      </p:sp>
      <p:pic>
        <p:nvPicPr>
          <p:cNvPr id="1026" name="Picture 2" descr="490+ Biscuit Tin Illustrations, Royalty-Free Vector Graphics &amp; Clip Art -  iStock | Old biscuit tin, Empty biscuit tin, Biscuit tin isolated">
            <a:extLst>
              <a:ext uri="{FF2B5EF4-FFF2-40B4-BE49-F238E27FC236}">
                <a16:creationId xmlns:a16="http://schemas.microsoft.com/office/drawing/2014/main" id="{A17C32A5-5058-3F51-1E0A-C53B330E1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590" y="3537245"/>
            <a:ext cx="1804819" cy="1766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5B346A5-4274-767F-07F3-95F4C13622E9}"/>
              </a:ext>
            </a:extLst>
          </p:cNvPr>
          <p:cNvSpPr txBox="1"/>
          <p:nvPr/>
        </p:nvSpPr>
        <p:spPr>
          <a:xfrm rot="20195467">
            <a:off x="1963271" y="606490"/>
            <a:ext cx="1979407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833BC94-6E9E-A5DD-3C56-708DD52AFA62}"/>
                  </a:ext>
                </a:extLst>
              </p:cNvPr>
              <p:cNvSpPr txBox="1"/>
              <p:nvPr/>
            </p:nvSpPr>
            <p:spPr>
              <a:xfrm>
                <a:off x="5580049" y="1549076"/>
                <a:ext cx="4256109" cy="83484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</m:den>
                    </m:f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𝒚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𝟏𝟗</m:t>
                        </m:r>
                      </m:den>
                    </m:f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𝒚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𝟐𝟎</m:t>
                        </m:r>
                      </m:den>
                    </m:f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𝟏𝟗</m:t>
                        </m:r>
                      </m:den>
                    </m:f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𝟏𝟎𝟒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𝟑𝟖𝟎</m:t>
                        </m:r>
                      </m:den>
                    </m:f>
                  </m:oMath>
                </a14:m>
                <a:r>
                  <a:rPr lang="en-GB" sz="3200" b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833BC94-6E9E-A5DD-3C56-708DD52AFA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049" y="1549076"/>
                <a:ext cx="4256109" cy="83484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595828-84A2-0CC1-0903-2728AECE99D9}"/>
                  </a:ext>
                </a:extLst>
              </p:cNvPr>
              <p:cNvSpPr txBox="1"/>
              <p:nvPr/>
            </p:nvSpPr>
            <p:spPr>
              <a:xfrm>
                <a:off x="5580049" y="2431893"/>
                <a:ext cx="4256109" cy="83484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𝒙𝒚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𝟑𝟖𝟎</m:t>
                        </m:r>
                      </m:den>
                    </m:f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𝟐𝟔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𝟗𝟓</m:t>
                        </m:r>
                      </m:den>
                    </m:f>
                  </m:oMath>
                </a14:m>
                <a:r>
                  <a:rPr lang="en-GB" sz="3200" b="1" dirty="0">
                    <a:solidFill>
                      <a:srgbClr val="FF0000"/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𝒙𝒚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𝟏𝟎𝟒</m:t>
                    </m:r>
                  </m:oMath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595828-84A2-0CC1-0903-2728AECE99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049" y="2431893"/>
                <a:ext cx="4256109" cy="834844"/>
              </a:xfrm>
              <a:prstGeom prst="rect">
                <a:avLst/>
              </a:prstGeom>
              <a:blipFill>
                <a:blip r:embed="rId7"/>
                <a:stretch>
                  <a:fillRect b="-719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5AAEDA2-EDC6-2AEC-9E70-CC57015566C6}"/>
                  </a:ext>
                </a:extLst>
              </p:cNvPr>
              <p:cNvSpPr txBox="1"/>
              <p:nvPr/>
            </p:nvSpPr>
            <p:spPr>
              <a:xfrm>
                <a:off x="8135612" y="4174272"/>
                <a:ext cx="2412069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𝒚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sz="3200" b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5AAEDA2-EDC6-2AEC-9E70-CC57015566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5612" y="4174272"/>
                <a:ext cx="2412069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A886F3A-A550-63DB-3351-3A960EFC0C47}"/>
                  </a:ext>
                </a:extLst>
              </p:cNvPr>
              <p:cNvSpPr txBox="1"/>
              <p:nvPr/>
            </p:nvSpPr>
            <p:spPr>
              <a:xfrm>
                <a:off x="58410" y="4833176"/>
                <a:ext cx="3604568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𝟏𝟎𝟒</m:t>
                    </m:r>
                  </m:oMath>
                </a14:m>
                <a:r>
                  <a:rPr lang="en-GB" sz="3200" b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A886F3A-A550-63DB-3351-3A960EFC0C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10" y="4833176"/>
                <a:ext cx="3604568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89E529A-CF9E-A619-10B3-B35DB8B8A319}"/>
                  </a:ext>
                </a:extLst>
              </p:cNvPr>
              <p:cNvSpPr txBox="1"/>
              <p:nvPr/>
            </p:nvSpPr>
            <p:spPr>
              <a:xfrm>
                <a:off x="58410" y="5500752"/>
                <a:ext cx="3819722" cy="5959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𝟔</m:t>
                    </m:r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𝟏𝟎𝟒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GB" sz="3200" b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89E529A-CF9E-A619-10B3-B35DB8B8A3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10" y="5500752"/>
                <a:ext cx="3819722" cy="5959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FDD803F-2D5A-928B-4D1B-5DA664DE5CA2}"/>
                  </a:ext>
                </a:extLst>
              </p:cNvPr>
              <p:cNvSpPr txBox="1"/>
              <p:nvPr/>
            </p:nvSpPr>
            <p:spPr>
              <a:xfrm>
                <a:off x="8009068" y="5497710"/>
                <a:ext cx="4124522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𝟏𝟑</m:t>
                        </m:r>
                      </m:e>
                    </m:d>
                    <m:d>
                      <m:d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𝟒</m:t>
                        </m:r>
                      </m:e>
                    </m:d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GB" sz="3200" b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FDD803F-2D5A-928B-4D1B-5DA664DE5C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9068" y="5497710"/>
                <a:ext cx="4124522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FE47453-9859-411D-8DCC-F98DCFB92499}"/>
                  </a:ext>
                </a:extLst>
              </p:cNvPr>
              <p:cNvSpPr txBox="1"/>
              <p:nvPr/>
            </p:nvSpPr>
            <p:spPr>
              <a:xfrm>
                <a:off x="58410" y="6164647"/>
                <a:ext cx="3819722" cy="5959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</m:t>
                    </m:r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𝟓𝟐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GB" sz="3200" b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FE47453-9859-411D-8DCC-F98DCFB924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10" y="6164647"/>
                <a:ext cx="3819722" cy="5959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8FED486-FAE9-D72A-BEF1-7CFA0945B6BE}"/>
                  </a:ext>
                </a:extLst>
              </p:cNvPr>
              <p:cNvSpPr txBox="1"/>
              <p:nvPr/>
            </p:nvSpPr>
            <p:spPr>
              <a:xfrm>
                <a:off x="8795133" y="6164647"/>
                <a:ext cx="3338457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𝟒</m:t>
                    </m:r>
                  </m:oMath>
                </a14:m>
                <a:r>
                  <a:rPr lang="en-GB" sz="3200" b="1" dirty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𝟏𝟑</m:t>
                    </m:r>
                  </m:oMath>
                </a14:m>
                <a:r>
                  <a:rPr lang="en-GB" sz="3200" b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8FED486-FAE9-D72A-BEF1-7CFA0945B6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5133" y="6164647"/>
                <a:ext cx="3338457" cy="584775"/>
              </a:xfrm>
              <a:prstGeom prst="rect">
                <a:avLst/>
              </a:prstGeom>
              <a:blipFill>
                <a:blip r:embed="rId13"/>
                <a:stretch>
                  <a:fillRect t="-11224" b="-3265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A5D1C15-157B-61FB-D493-309AA3C14A75}"/>
                  </a:ext>
                </a:extLst>
              </p:cNvPr>
              <p:cNvSpPr txBox="1"/>
              <p:nvPr/>
            </p:nvSpPr>
            <p:spPr>
              <a:xfrm>
                <a:off x="4581861" y="5629679"/>
                <a:ext cx="3028278" cy="107721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b="1" dirty="0">
                    <a:solidFill>
                      <a:srgbClr val="FF0000"/>
                    </a:solidFill>
                  </a:rPr>
                  <a:t>There were </a:t>
                </a:r>
                <a14:m>
                  <m:oMath xmlns:m="http://schemas.openxmlformats.org/officeDocument/2006/math"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en-GB" sz="3200" b="1" dirty="0">
                    <a:solidFill>
                      <a:srgbClr val="FF0000"/>
                    </a:solidFill>
                  </a:rPr>
                  <a:t> plain biscuits</a:t>
                </a: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A5D1C15-157B-61FB-D493-309AA3C14A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1861" y="5629679"/>
                <a:ext cx="3028278" cy="1077218"/>
              </a:xfrm>
              <a:prstGeom prst="rect">
                <a:avLst/>
              </a:prstGeom>
              <a:blipFill>
                <a:blip r:embed="rId14"/>
                <a:stretch>
                  <a:fillRect t="-6180" b="-1741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Multiplication Sign 17">
            <a:extLst>
              <a:ext uri="{FF2B5EF4-FFF2-40B4-BE49-F238E27FC236}">
                <a16:creationId xmlns:a16="http://schemas.microsoft.com/office/drawing/2014/main" id="{A78B4E44-27D3-A7F2-D5E4-186596CB377E}"/>
              </a:ext>
            </a:extLst>
          </p:cNvPr>
          <p:cNvSpPr/>
          <p:nvPr/>
        </p:nvSpPr>
        <p:spPr>
          <a:xfrm>
            <a:off x="8135612" y="5470411"/>
            <a:ext cx="1779737" cy="706507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Arrow: Up 18">
            <a:hlinkClick r:id="rId15" action="ppaction://hlinksldjump"/>
            <a:extLst>
              <a:ext uri="{FF2B5EF4-FFF2-40B4-BE49-F238E27FC236}">
                <a16:creationId xmlns:a16="http://schemas.microsoft.com/office/drawing/2014/main" id="{4F2223EE-2F9E-46D7-4B89-38C37D7BC45A}"/>
              </a:ext>
            </a:extLst>
          </p:cNvPr>
          <p:cNvSpPr/>
          <p:nvPr/>
        </p:nvSpPr>
        <p:spPr>
          <a:xfrm>
            <a:off x="10287704" y="89802"/>
            <a:ext cx="1816250" cy="1027990"/>
          </a:xfrm>
          <a:prstGeom prst="upArrow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Option page</a:t>
            </a:r>
          </a:p>
        </p:txBody>
      </p:sp>
    </p:spTree>
    <p:extLst>
      <p:ext uri="{BB962C8B-B14F-4D97-AF65-F5344CB8AC3E}">
        <p14:creationId xmlns:p14="http://schemas.microsoft.com/office/powerpoint/2010/main" val="2511855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466B8-0817-3114-DF03-2F00B038C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Problem G – Averages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D9B8316-6C07-5114-467B-7922EA009D69}"/>
                  </a:ext>
                </a:extLst>
              </p:cNvPr>
              <p:cNvSpPr txBox="1"/>
              <p:nvPr/>
            </p:nvSpPr>
            <p:spPr>
              <a:xfrm>
                <a:off x="2721236" y="1748116"/>
                <a:ext cx="6749527" cy="156966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/>
                  <a:t>Below are the speeds of ten cars, in numerical order, along a road in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𝑘𝑚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sz="3200" dirty="0"/>
                  <a:t>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13</m:t>
                    </m:r>
                  </m:oMath>
                </a14:m>
                <a:r>
                  <a:rPr lang="en-GB" sz="3200" dirty="0"/>
                  <a:t>,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r>
                  <a:rPr lang="en-GB" sz="3200" dirty="0"/>
                  <a:t>,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r>
                  <a:rPr lang="en-GB" sz="3200" dirty="0"/>
                  <a:t>,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3200" dirty="0"/>
                  <a:t>,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3200" dirty="0"/>
                  <a:t>,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3200" dirty="0"/>
                  <a:t>,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3200" dirty="0"/>
                  <a:t>,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3200" dirty="0"/>
                  <a:t>,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47</m:t>
                    </m:r>
                  </m:oMath>
                </a14:m>
                <a:r>
                  <a:rPr lang="en-GB" sz="3200" dirty="0"/>
                  <a:t>,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52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D9B8316-6C07-5114-467B-7922EA009D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1236" y="1748116"/>
                <a:ext cx="6749527" cy="1569660"/>
              </a:xfrm>
              <a:prstGeom prst="rect">
                <a:avLst/>
              </a:prstGeom>
              <a:blipFill>
                <a:blip r:embed="rId2"/>
                <a:stretch>
                  <a:fillRect l="-1441" t="-4633" r="-1351" b="-1196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F222665-A860-D554-87CD-A84566BEB4CC}"/>
                  </a:ext>
                </a:extLst>
              </p:cNvPr>
              <p:cNvSpPr txBox="1"/>
              <p:nvPr/>
            </p:nvSpPr>
            <p:spPr>
              <a:xfrm>
                <a:off x="838200" y="3699794"/>
                <a:ext cx="3371625" cy="107721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/>
                  <a:t>The median speed is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28.5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𝑘𝑚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sz="3200" dirty="0"/>
                  <a:t>.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F222665-A860-D554-87CD-A84566BEB4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699794"/>
                <a:ext cx="3371625" cy="1077218"/>
              </a:xfrm>
              <a:prstGeom prst="rect">
                <a:avLst/>
              </a:prstGeom>
              <a:blipFill>
                <a:blip r:embed="rId3"/>
                <a:stretch>
                  <a:fillRect l="-2162" t="-6704" r="-4865" b="-1731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17C3BC8-8A56-5299-9EA9-1647674626ED}"/>
                  </a:ext>
                </a:extLst>
              </p:cNvPr>
              <p:cNvSpPr txBox="1"/>
              <p:nvPr/>
            </p:nvSpPr>
            <p:spPr>
              <a:xfrm>
                <a:off x="7982175" y="3699794"/>
                <a:ext cx="3371625" cy="107721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/>
                  <a:t>The mean speed is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29.8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𝑘𝑚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sz="3200" dirty="0"/>
                  <a:t>.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17C3BC8-8A56-5299-9EA9-1647674626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2175" y="3699794"/>
                <a:ext cx="3371625" cy="1077218"/>
              </a:xfrm>
              <a:prstGeom prst="rect">
                <a:avLst/>
              </a:prstGeom>
              <a:blipFill>
                <a:blip r:embed="rId4"/>
                <a:stretch>
                  <a:fillRect l="-2518" t="-6704" r="-5396" b="-1731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8AA509F-5CF2-3071-ADA8-82074438BAF2}"/>
                  </a:ext>
                </a:extLst>
              </p:cNvPr>
              <p:cNvSpPr txBox="1"/>
              <p:nvPr/>
            </p:nvSpPr>
            <p:spPr>
              <a:xfrm>
                <a:off x="3794311" y="5169788"/>
                <a:ext cx="4603375" cy="58477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/>
                  <a:t>Find the values of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3200" dirty="0"/>
                  <a:t> and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3200" dirty="0"/>
                  <a:t>.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8AA509F-5CF2-3071-ADA8-82074438BA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4311" y="5169788"/>
                <a:ext cx="4603375" cy="584775"/>
              </a:xfrm>
              <a:prstGeom prst="rect">
                <a:avLst/>
              </a:prstGeom>
              <a:blipFill>
                <a:blip r:embed="rId5"/>
                <a:stretch>
                  <a:fillRect l="-2770" t="-11224" r="-2639" b="-3265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Free Orange Car Illustration - Download in Illustrator, EPS ...">
            <a:extLst>
              <a:ext uri="{FF2B5EF4-FFF2-40B4-BE49-F238E27FC236}">
                <a16:creationId xmlns:a16="http://schemas.microsoft.com/office/drawing/2014/main" id="{B0B7512D-58D3-D430-B850-B31DD43ACF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8" t="29177" r="12379" b="16706"/>
          <a:stretch/>
        </p:blipFill>
        <p:spPr bwMode="auto">
          <a:xfrm>
            <a:off x="4845421" y="3390762"/>
            <a:ext cx="2501153" cy="169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rrow: Up 6">
            <a:hlinkClick r:id="rId7" action="ppaction://hlinksldjump"/>
            <a:extLst>
              <a:ext uri="{FF2B5EF4-FFF2-40B4-BE49-F238E27FC236}">
                <a16:creationId xmlns:a16="http://schemas.microsoft.com/office/drawing/2014/main" id="{D7130618-4289-0659-5051-44BED071EB88}"/>
              </a:ext>
            </a:extLst>
          </p:cNvPr>
          <p:cNvSpPr/>
          <p:nvPr/>
        </p:nvSpPr>
        <p:spPr>
          <a:xfrm>
            <a:off x="10287704" y="89802"/>
            <a:ext cx="1816250" cy="1027990"/>
          </a:xfrm>
          <a:prstGeom prst="upArrow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Option page</a:t>
            </a:r>
          </a:p>
        </p:txBody>
      </p:sp>
    </p:spTree>
    <p:extLst>
      <p:ext uri="{BB962C8B-B14F-4D97-AF65-F5344CB8AC3E}">
        <p14:creationId xmlns:p14="http://schemas.microsoft.com/office/powerpoint/2010/main" val="1475050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466B8-0817-3114-DF03-2F00B038C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Problem G – Averages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D9B8316-6C07-5114-467B-7922EA009D69}"/>
                  </a:ext>
                </a:extLst>
              </p:cNvPr>
              <p:cNvSpPr txBox="1"/>
              <p:nvPr/>
            </p:nvSpPr>
            <p:spPr>
              <a:xfrm>
                <a:off x="2721236" y="1748116"/>
                <a:ext cx="6749527" cy="156966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/>
                  <a:t>Below are the speeds of ten cars, in numerical order, along a road in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𝑘𝑚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sz="3200" dirty="0"/>
                  <a:t>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13</m:t>
                    </m:r>
                  </m:oMath>
                </a14:m>
                <a:r>
                  <a:rPr lang="en-GB" sz="3200" dirty="0"/>
                  <a:t>,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r>
                  <a:rPr lang="en-GB" sz="3200" dirty="0"/>
                  <a:t>,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r>
                  <a:rPr lang="en-GB" sz="3200" dirty="0"/>
                  <a:t>,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3200" dirty="0"/>
                  <a:t>,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3200" dirty="0"/>
                  <a:t>,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3200" dirty="0"/>
                  <a:t>,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3200" dirty="0"/>
                  <a:t>,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3200" dirty="0"/>
                  <a:t>,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47</m:t>
                    </m:r>
                  </m:oMath>
                </a14:m>
                <a:r>
                  <a:rPr lang="en-GB" sz="3200" dirty="0"/>
                  <a:t>,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52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D9B8316-6C07-5114-467B-7922EA009D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1236" y="1748116"/>
                <a:ext cx="6749527" cy="1569660"/>
              </a:xfrm>
              <a:prstGeom prst="rect">
                <a:avLst/>
              </a:prstGeom>
              <a:blipFill>
                <a:blip r:embed="rId2"/>
                <a:stretch>
                  <a:fillRect l="-1441" t="-4633" r="-1351" b="-1196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F222665-A860-D554-87CD-A84566BEB4CC}"/>
                  </a:ext>
                </a:extLst>
              </p:cNvPr>
              <p:cNvSpPr txBox="1"/>
              <p:nvPr/>
            </p:nvSpPr>
            <p:spPr>
              <a:xfrm>
                <a:off x="838200" y="3699794"/>
                <a:ext cx="3371625" cy="107721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/>
                  <a:t>The median speed is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28.5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𝑘𝑚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sz="3200" dirty="0"/>
                  <a:t>.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F222665-A860-D554-87CD-A84566BEB4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699794"/>
                <a:ext cx="3371625" cy="1077218"/>
              </a:xfrm>
              <a:prstGeom prst="rect">
                <a:avLst/>
              </a:prstGeom>
              <a:blipFill>
                <a:blip r:embed="rId3"/>
                <a:stretch>
                  <a:fillRect l="-2162" t="-6704" r="-4865" b="-1731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17C3BC8-8A56-5299-9EA9-1647674626ED}"/>
                  </a:ext>
                </a:extLst>
              </p:cNvPr>
              <p:cNvSpPr txBox="1"/>
              <p:nvPr/>
            </p:nvSpPr>
            <p:spPr>
              <a:xfrm>
                <a:off x="7982175" y="3699794"/>
                <a:ext cx="3371625" cy="107721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/>
                  <a:t>The mean speed is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𝑘𝑚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sz="3200" dirty="0"/>
                  <a:t>.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17C3BC8-8A56-5299-9EA9-1647674626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2175" y="3699794"/>
                <a:ext cx="3371625" cy="1077218"/>
              </a:xfrm>
              <a:prstGeom prst="rect">
                <a:avLst/>
              </a:prstGeom>
              <a:blipFill>
                <a:blip r:embed="rId4"/>
                <a:stretch>
                  <a:fillRect l="-2518" t="-6704" r="-5396" b="-1731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8AA509F-5CF2-3071-ADA8-82074438BAF2}"/>
                  </a:ext>
                </a:extLst>
              </p:cNvPr>
              <p:cNvSpPr txBox="1"/>
              <p:nvPr/>
            </p:nvSpPr>
            <p:spPr>
              <a:xfrm>
                <a:off x="3794311" y="5169788"/>
                <a:ext cx="4603375" cy="58477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/>
                  <a:t>Find the values of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3200" dirty="0"/>
                  <a:t> and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3200" dirty="0"/>
                  <a:t>.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8AA509F-5CF2-3071-ADA8-82074438BA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4311" y="5169788"/>
                <a:ext cx="4603375" cy="584775"/>
              </a:xfrm>
              <a:prstGeom prst="rect">
                <a:avLst/>
              </a:prstGeom>
              <a:blipFill>
                <a:blip r:embed="rId5"/>
                <a:stretch>
                  <a:fillRect l="-2770" t="-11224" r="-2639" b="-3265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Free Orange Car Illustration - Download in Illustrator, EPS ...">
            <a:extLst>
              <a:ext uri="{FF2B5EF4-FFF2-40B4-BE49-F238E27FC236}">
                <a16:creationId xmlns:a16="http://schemas.microsoft.com/office/drawing/2014/main" id="{B0B7512D-58D3-D430-B850-B31DD43ACF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8" t="29177" r="12379" b="16706"/>
          <a:stretch/>
        </p:blipFill>
        <p:spPr bwMode="auto">
          <a:xfrm>
            <a:off x="4845421" y="3390762"/>
            <a:ext cx="2501153" cy="169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ED0BB2-2481-C2D0-CFE5-F7BD7A0459D9}"/>
              </a:ext>
            </a:extLst>
          </p:cNvPr>
          <p:cNvSpPr txBox="1"/>
          <p:nvPr/>
        </p:nvSpPr>
        <p:spPr>
          <a:xfrm rot="20004994">
            <a:off x="2555062" y="683662"/>
            <a:ext cx="1887968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Solution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B187908-EDEC-41C1-6A5E-72CE530D1DC7}"/>
                  </a:ext>
                </a:extLst>
              </p:cNvPr>
              <p:cNvSpPr txBox="1"/>
              <p:nvPr/>
            </p:nvSpPr>
            <p:spPr>
              <a:xfrm>
                <a:off x="1072625" y="3746568"/>
                <a:ext cx="2902773" cy="9836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num>
                        <m:den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𝟐𝟖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B187908-EDEC-41C1-6A5E-72CE530D1D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2625" y="3746568"/>
                <a:ext cx="2902773" cy="98366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7D52CCF-682A-51EB-427C-ECC8080F920B}"/>
                  </a:ext>
                </a:extLst>
              </p:cNvPr>
              <p:cNvSpPr txBox="1"/>
              <p:nvPr/>
            </p:nvSpPr>
            <p:spPr>
              <a:xfrm>
                <a:off x="7534162" y="3723210"/>
                <a:ext cx="4267648" cy="102752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𝟏𝟓𝟐</m:t>
                          </m:r>
                        </m:num>
                        <m:den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𝟐𝟗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7D52CCF-682A-51EB-427C-ECC8080F92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162" y="3723210"/>
                <a:ext cx="4267648" cy="10275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96B403A-6B93-DF13-4A05-940F08D03BAE}"/>
                  </a:ext>
                </a:extLst>
              </p:cNvPr>
              <p:cNvSpPr txBox="1"/>
              <p:nvPr/>
            </p:nvSpPr>
            <p:spPr>
              <a:xfrm>
                <a:off x="1072624" y="4813980"/>
                <a:ext cx="2902773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𝟓𝟕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96B403A-6B93-DF13-4A05-940F08D03B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2624" y="4813980"/>
                <a:ext cx="2902773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2AE7CD6-4CA4-7C38-31C6-BD4C88115DFF}"/>
                  </a:ext>
                </a:extLst>
              </p:cNvPr>
              <p:cNvSpPr txBox="1"/>
              <p:nvPr/>
            </p:nvSpPr>
            <p:spPr>
              <a:xfrm>
                <a:off x="8216600" y="4813980"/>
                <a:ext cx="2902773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𝟏𝟒𝟔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2AE7CD6-4CA4-7C38-31C6-BD4C88115D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6600" y="4813980"/>
                <a:ext cx="2902773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250A251-DB40-95FD-BDC7-FA9DF86221B8}"/>
                  </a:ext>
                </a:extLst>
              </p:cNvPr>
              <p:cNvSpPr txBox="1"/>
              <p:nvPr/>
            </p:nvSpPr>
            <p:spPr>
              <a:xfrm>
                <a:off x="1072623" y="5462175"/>
                <a:ext cx="2902773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𝟏𝟏𝟒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250A251-DB40-95FD-BDC7-FA9DF86221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2623" y="5462175"/>
                <a:ext cx="2902773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85C82FB-6370-88F6-1599-574015434A4F}"/>
                  </a:ext>
                </a:extLst>
              </p:cNvPr>
              <p:cNvSpPr txBox="1"/>
              <p:nvPr/>
            </p:nvSpPr>
            <p:spPr>
              <a:xfrm>
                <a:off x="6188987" y="5817982"/>
                <a:ext cx="1528935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𝟑𝟐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85C82FB-6370-88F6-1599-574015434A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8987" y="5817982"/>
                <a:ext cx="1528935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4E93930-D639-3154-C4E5-13E7CCA08665}"/>
                  </a:ext>
                </a:extLst>
              </p:cNvPr>
              <p:cNvSpPr txBox="1"/>
              <p:nvPr/>
            </p:nvSpPr>
            <p:spPr>
              <a:xfrm>
                <a:off x="4474080" y="5817983"/>
                <a:ext cx="1528935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4E93930-D639-3154-C4E5-13E7CCA086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4080" y="5817983"/>
                <a:ext cx="1528935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row: Up 14">
            <a:hlinkClick r:id="rId14" action="ppaction://hlinksldjump"/>
            <a:extLst>
              <a:ext uri="{FF2B5EF4-FFF2-40B4-BE49-F238E27FC236}">
                <a16:creationId xmlns:a16="http://schemas.microsoft.com/office/drawing/2014/main" id="{CC3E29A7-53D3-7F8B-250F-1C5991B312A4}"/>
              </a:ext>
            </a:extLst>
          </p:cNvPr>
          <p:cNvSpPr/>
          <p:nvPr/>
        </p:nvSpPr>
        <p:spPr>
          <a:xfrm>
            <a:off x="10287704" y="89802"/>
            <a:ext cx="1816250" cy="1027990"/>
          </a:xfrm>
          <a:prstGeom prst="upArrow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Option page</a:t>
            </a:r>
          </a:p>
        </p:txBody>
      </p:sp>
    </p:spTree>
    <p:extLst>
      <p:ext uri="{BB962C8B-B14F-4D97-AF65-F5344CB8AC3E}">
        <p14:creationId xmlns:p14="http://schemas.microsoft.com/office/powerpoint/2010/main" val="89537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466B8-0817-3114-DF03-2F00B038C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Problem H – Sequences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611B533-A4D3-81B8-B5CF-A7D2AB3EE00A}"/>
                  </a:ext>
                </a:extLst>
              </p:cNvPr>
              <p:cNvSpPr txBox="1"/>
              <p:nvPr/>
            </p:nvSpPr>
            <p:spPr>
              <a:xfrm>
                <a:off x="1316915" y="1861072"/>
                <a:ext cx="3755315" cy="206210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/>
                  <a:t>The first three terms of an arithmetic sequence are: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3200" dirty="0"/>
                  <a:t>,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3200" dirty="0"/>
                  <a:t>,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27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611B533-A4D3-81B8-B5CF-A7D2AB3EE0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6915" y="1861072"/>
                <a:ext cx="3755315" cy="2062103"/>
              </a:xfrm>
              <a:prstGeom prst="rect">
                <a:avLst/>
              </a:prstGeom>
              <a:blipFill>
                <a:blip r:embed="rId2"/>
                <a:stretch>
                  <a:fillRect l="-1294" t="-3519" r="-4045" b="-850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71FDC78-2072-B6F8-091B-DEE555E06024}"/>
                  </a:ext>
                </a:extLst>
              </p:cNvPr>
              <p:cNvSpPr txBox="1"/>
              <p:nvPr/>
            </p:nvSpPr>
            <p:spPr>
              <a:xfrm>
                <a:off x="7119772" y="1861071"/>
                <a:ext cx="3755315" cy="206210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/>
                  <a:t>The first three terms of a geometric sequence are: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3200" dirty="0"/>
                  <a:t>,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3200" dirty="0"/>
                  <a:t>,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75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71FDC78-2072-B6F8-091B-DEE555E060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9772" y="1861071"/>
                <a:ext cx="3755315" cy="2062103"/>
              </a:xfrm>
              <a:prstGeom prst="rect">
                <a:avLst/>
              </a:prstGeom>
              <a:blipFill>
                <a:blip r:embed="rId3"/>
                <a:stretch>
                  <a:fillRect l="-1456" t="-3519" r="-3883" b="-850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E261230-7E2F-D9B0-FA19-7C0D881BB63C}"/>
                  </a:ext>
                </a:extLst>
              </p:cNvPr>
              <p:cNvSpPr txBox="1"/>
              <p:nvPr/>
            </p:nvSpPr>
            <p:spPr>
              <a:xfrm>
                <a:off x="4593515" y="4093561"/>
                <a:ext cx="3004970" cy="107721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/>
                  <a:t>Find the values of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3200" dirty="0"/>
                  <a:t> and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3200" dirty="0"/>
                  <a:t>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E261230-7E2F-D9B0-FA19-7C0D881BB6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3515" y="4093561"/>
                <a:ext cx="3004970" cy="1077218"/>
              </a:xfrm>
              <a:prstGeom prst="rect">
                <a:avLst/>
              </a:prstGeom>
              <a:blipFill>
                <a:blip r:embed="rId4"/>
                <a:stretch>
                  <a:fillRect t="-6742" r="-2632" b="-1797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Arrow: Up 5">
            <a:hlinkClick r:id="rId5" action="ppaction://hlinksldjump"/>
            <a:extLst>
              <a:ext uri="{FF2B5EF4-FFF2-40B4-BE49-F238E27FC236}">
                <a16:creationId xmlns:a16="http://schemas.microsoft.com/office/drawing/2014/main" id="{AA97A638-A706-1FA6-F5A2-B530E7A44F0F}"/>
              </a:ext>
            </a:extLst>
          </p:cNvPr>
          <p:cNvSpPr/>
          <p:nvPr/>
        </p:nvSpPr>
        <p:spPr>
          <a:xfrm>
            <a:off x="10287704" y="89802"/>
            <a:ext cx="1816250" cy="1027990"/>
          </a:xfrm>
          <a:prstGeom prst="upArrow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Option page</a:t>
            </a:r>
          </a:p>
        </p:txBody>
      </p:sp>
    </p:spTree>
    <p:extLst>
      <p:ext uri="{BB962C8B-B14F-4D97-AF65-F5344CB8AC3E}">
        <p14:creationId xmlns:p14="http://schemas.microsoft.com/office/powerpoint/2010/main" val="30524752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466B8-0817-3114-DF03-2F00B038C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Problem H – Sequences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611B533-A4D3-81B8-B5CF-A7D2AB3EE00A}"/>
                  </a:ext>
                </a:extLst>
              </p:cNvPr>
              <p:cNvSpPr txBox="1"/>
              <p:nvPr/>
            </p:nvSpPr>
            <p:spPr>
              <a:xfrm>
                <a:off x="1316915" y="1861072"/>
                <a:ext cx="3755315" cy="206210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/>
                  <a:t>The first three terms of an arithmetic sequence are: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3200" dirty="0"/>
                  <a:t>,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3200" dirty="0"/>
                  <a:t>,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27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611B533-A4D3-81B8-B5CF-A7D2AB3EE0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6915" y="1861072"/>
                <a:ext cx="3755315" cy="2062103"/>
              </a:xfrm>
              <a:prstGeom prst="rect">
                <a:avLst/>
              </a:prstGeom>
              <a:blipFill>
                <a:blip r:embed="rId2"/>
                <a:stretch>
                  <a:fillRect l="-1294" t="-3519" r="-4045" b="-850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71FDC78-2072-B6F8-091B-DEE555E06024}"/>
                  </a:ext>
                </a:extLst>
              </p:cNvPr>
              <p:cNvSpPr txBox="1"/>
              <p:nvPr/>
            </p:nvSpPr>
            <p:spPr>
              <a:xfrm>
                <a:off x="7119772" y="1861071"/>
                <a:ext cx="3755315" cy="206210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/>
                  <a:t>The first three terms of a geometric sequence are: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3200" dirty="0"/>
                  <a:t>,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3200" dirty="0"/>
                  <a:t>,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75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71FDC78-2072-B6F8-091B-DEE555E060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9772" y="1861071"/>
                <a:ext cx="3755315" cy="2062103"/>
              </a:xfrm>
              <a:prstGeom prst="rect">
                <a:avLst/>
              </a:prstGeom>
              <a:blipFill>
                <a:blip r:embed="rId3"/>
                <a:stretch>
                  <a:fillRect l="-1456" t="-3519" r="-3883" b="-850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E261230-7E2F-D9B0-FA19-7C0D881BB63C}"/>
                  </a:ext>
                </a:extLst>
              </p:cNvPr>
              <p:cNvSpPr txBox="1"/>
              <p:nvPr/>
            </p:nvSpPr>
            <p:spPr>
              <a:xfrm>
                <a:off x="4593515" y="4093561"/>
                <a:ext cx="3004970" cy="107721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dirty="0"/>
                  <a:t>Find the values of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3200" dirty="0"/>
                  <a:t> and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3200" dirty="0"/>
                  <a:t>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E261230-7E2F-D9B0-FA19-7C0D881BB6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3515" y="4093561"/>
                <a:ext cx="3004970" cy="1077218"/>
              </a:xfrm>
              <a:prstGeom prst="rect">
                <a:avLst/>
              </a:prstGeom>
              <a:blipFill>
                <a:blip r:embed="rId4"/>
                <a:stretch>
                  <a:fillRect t="-6742" r="-2632" b="-1797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EE4D6F4E-43A9-CCCF-4C36-208BB8E614A0}"/>
              </a:ext>
            </a:extLst>
          </p:cNvPr>
          <p:cNvSpPr txBox="1"/>
          <p:nvPr/>
        </p:nvSpPr>
        <p:spPr>
          <a:xfrm rot="20106423">
            <a:off x="1861073" y="637371"/>
            <a:ext cx="2232211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4E3863A-7916-C18F-6E62-B7C5168215A1}"/>
                  </a:ext>
                </a:extLst>
              </p:cNvPr>
              <p:cNvSpPr txBox="1"/>
              <p:nvPr/>
            </p:nvSpPr>
            <p:spPr>
              <a:xfrm>
                <a:off x="1596165" y="2237787"/>
                <a:ext cx="3196813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𝟐𝟕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4E3863A-7916-C18F-6E62-B7C5168215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6165" y="2237787"/>
                <a:ext cx="3196813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35386E4-760A-D54D-6AD3-6DB37D190916}"/>
                  </a:ext>
                </a:extLst>
              </p:cNvPr>
              <p:cNvSpPr txBox="1"/>
              <p:nvPr/>
            </p:nvSpPr>
            <p:spPr>
              <a:xfrm>
                <a:off x="7881323" y="1965857"/>
                <a:ext cx="2232211" cy="111190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num>
                        <m:den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𝟕𝟓</m:t>
                          </m:r>
                        </m:num>
                        <m:den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den>
                      </m:f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35386E4-760A-D54D-6AD3-6DB37D1909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1323" y="1965857"/>
                <a:ext cx="2232211" cy="11119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D1B5144-2496-FF21-7A8D-A492DC60B881}"/>
                  </a:ext>
                </a:extLst>
              </p:cNvPr>
              <p:cNvSpPr txBox="1"/>
              <p:nvPr/>
            </p:nvSpPr>
            <p:spPr>
              <a:xfrm>
                <a:off x="1596165" y="2992946"/>
                <a:ext cx="3196813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𝟐𝟕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D1B5144-2496-FF21-7A8D-A492DC60B8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6165" y="2992946"/>
                <a:ext cx="3196813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B9496F1-6AF1-A8BC-8D07-607DAA083F1B}"/>
                  </a:ext>
                </a:extLst>
              </p:cNvPr>
              <p:cNvSpPr txBox="1"/>
              <p:nvPr/>
            </p:nvSpPr>
            <p:spPr>
              <a:xfrm>
                <a:off x="7969364" y="3202503"/>
                <a:ext cx="2056128" cy="5959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𝟕𝟓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B9496F1-6AF1-A8BC-8D07-607DAA083F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9364" y="3202503"/>
                <a:ext cx="2056128" cy="5959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F0287FF-FE14-1C6D-D215-C60CAC438EA8}"/>
                  </a:ext>
                </a:extLst>
              </p:cNvPr>
              <p:cNvSpPr txBox="1"/>
              <p:nvPr/>
            </p:nvSpPr>
            <p:spPr>
              <a:xfrm>
                <a:off x="7710302" y="4091157"/>
                <a:ext cx="3708286" cy="5959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𝟕𝟓</m:t>
                      </m:r>
                      <m:d>
                        <m:dPr>
                          <m:ctrlP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𝟐𝟕</m:t>
                          </m:r>
                        </m:e>
                      </m:d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F0287FF-FE14-1C6D-D215-C60CAC438E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0302" y="4091157"/>
                <a:ext cx="3708286" cy="595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4547724-FE30-3D6A-F6C1-944733ABF5F1}"/>
                  </a:ext>
                </a:extLst>
              </p:cNvPr>
              <p:cNvSpPr txBox="1"/>
              <p:nvPr/>
            </p:nvSpPr>
            <p:spPr>
              <a:xfrm>
                <a:off x="7710302" y="4855073"/>
                <a:ext cx="4399148" cy="5959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𝟏𝟓𝟎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𝟐𝟎𝟐𝟓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4547724-FE30-3D6A-F6C1-944733ABF5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0302" y="4855073"/>
                <a:ext cx="4399148" cy="5959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56C1656-7216-6BE5-9973-FECFCE7E9E5F}"/>
                  </a:ext>
                </a:extLst>
              </p:cNvPr>
              <p:cNvSpPr txBox="1"/>
              <p:nvPr/>
            </p:nvSpPr>
            <p:spPr>
              <a:xfrm>
                <a:off x="7710302" y="5618989"/>
                <a:ext cx="4399148" cy="5959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e>
                      </m:d>
                      <m:d>
                        <m:dPr>
                          <m:ctrlP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𝟏𝟑𝟓</m:t>
                          </m:r>
                        </m:e>
                      </m:d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56C1656-7216-6BE5-9973-FECFCE7E9E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0302" y="5618989"/>
                <a:ext cx="4399148" cy="5959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26C60D0-960A-EF99-83F6-7C2E271897FD}"/>
                  </a:ext>
                </a:extLst>
              </p:cNvPr>
              <p:cNvSpPr txBox="1"/>
              <p:nvPr/>
            </p:nvSpPr>
            <p:spPr>
              <a:xfrm>
                <a:off x="5063644" y="6028081"/>
                <a:ext cx="2056128" cy="5959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26C60D0-960A-EF99-83F6-7C2E271897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3644" y="6028081"/>
                <a:ext cx="2056128" cy="5959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D44D32A-FD9F-D67E-CB37-6C4DAFF700DE}"/>
                  </a:ext>
                </a:extLst>
              </p:cNvPr>
              <p:cNvSpPr txBox="1"/>
              <p:nvPr/>
            </p:nvSpPr>
            <p:spPr>
              <a:xfrm>
                <a:off x="5072230" y="5301464"/>
                <a:ext cx="2056128" cy="5959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D44D32A-FD9F-D67E-CB37-6C4DAFF700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2230" y="5301464"/>
                <a:ext cx="2056128" cy="5959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Multiplication Sign 10">
            <a:extLst>
              <a:ext uri="{FF2B5EF4-FFF2-40B4-BE49-F238E27FC236}">
                <a16:creationId xmlns:a16="http://schemas.microsoft.com/office/drawing/2014/main" id="{41329101-08C7-14FC-43CE-4580495B76DE}"/>
              </a:ext>
            </a:extLst>
          </p:cNvPr>
          <p:cNvSpPr/>
          <p:nvPr/>
        </p:nvSpPr>
        <p:spPr>
          <a:xfrm>
            <a:off x="9348395" y="5599430"/>
            <a:ext cx="1779737" cy="706507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0BA6FDE-2F28-3C0E-7666-D17A09803861}"/>
              </a:ext>
            </a:extLst>
          </p:cNvPr>
          <p:cNvSpPr txBox="1"/>
          <p:nvPr/>
        </p:nvSpPr>
        <p:spPr>
          <a:xfrm>
            <a:off x="9210199" y="6211669"/>
            <a:ext cx="2056128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Doesn’t work for both sequences</a:t>
            </a:r>
          </a:p>
        </p:txBody>
      </p:sp>
      <p:sp>
        <p:nvSpPr>
          <p:cNvPr id="18" name="Arrow: Up 17">
            <a:hlinkClick r:id="rId14" action="ppaction://hlinksldjump"/>
            <a:extLst>
              <a:ext uri="{FF2B5EF4-FFF2-40B4-BE49-F238E27FC236}">
                <a16:creationId xmlns:a16="http://schemas.microsoft.com/office/drawing/2014/main" id="{C9A50B6D-1761-777B-F5A4-2E24F8E6C3C9}"/>
              </a:ext>
            </a:extLst>
          </p:cNvPr>
          <p:cNvSpPr/>
          <p:nvPr/>
        </p:nvSpPr>
        <p:spPr>
          <a:xfrm>
            <a:off x="10287704" y="89802"/>
            <a:ext cx="1816250" cy="1027990"/>
          </a:xfrm>
          <a:prstGeom prst="upArrow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Option page</a:t>
            </a:r>
          </a:p>
        </p:txBody>
      </p:sp>
    </p:spTree>
    <p:extLst>
      <p:ext uri="{BB962C8B-B14F-4D97-AF65-F5344CB8AC3E}">
        <p14:creationId xmlns:p14="http://schemas.microsoft.com/office/powerpoint/2010/main" val="661680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1" grpId="0" animBg="1"/>
      <p:bldP spid="1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</TotalTime>
  <Words>1289</Words>
  <Application>Microsoft Office PowerPoint</Application>
  <PresentationFormat>Widescreen</PresentationFormat>
  <Paragraphs>210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Cambria Math</vt:lpstr>
      <vt:lpstr>Office Theme</vt:lpstr>
      <vt:lpstr>Simultaneous Equations in places you wouldn’t expect</vt:lpstr>
      <vt:lpstr>Pick Your Problem:</vt:lpstr>
      <vt:lpstr>Problem A – Parallel Lines</vt:lpstr>
      <vt:lpstr>Problem A – Parallel Lines</vt:lpstr>
      <vt:lpstr>Problem B – Venn Diagram Of Survey Results </vt:lpstr>
      <vt:lpstr>Problem B – Venn Diagram Of Survey Results </vt:lpstr>
      <vt:lpstr>Problem C – Percentage Change</vt:lpstr>
      <vt:lpstr>Problem C – Percentage Change</vt:lpstr>
      <vt:lpstr>Problem D - Ratio</vt:lpstr>
      <vt:lpstr>Problem D - Ratio</vt:lpstr>
      <vt:lpstr>Problem E – Perimeter and Area</vt:lpstr>
      <vt:lpstr>Problem E – Perimeter and Area</vt:lpstr>
      <vt:lpstr>Problem F - Probability</vt:lpstr>
      <vt:lpstr>Problem F - Probability</vt:lpstr>
      <vt:lpstr>Problem G – Averages</vt:lpstr>
      <vt:lpstr>Problem G – Averages</vt:lpstr>
      <vt:lpstr>Problem H – Sequences</vt:lpstr>
      <vt:lpstr>Problem H – Sequences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Simultaneous Equations in places you wouldn’t expect</dc:title>
  <dc:creator>Andrew Lutwyche</dc:creator>
  <cp:lastModifiedBy>Andrew Lutwyche</cp:lastModifiedBy>
  <cp:revision>19</cp:revision>
  <cp:lastPrinted>2023-10-05T06:32:15Z</cp:lastPrinted>
  <dcterms:created xsi:type="dcterms:W3CDTF">2023-10-03T06:20:16Z</dcterms:created>
  <dcterms:modified xsi:type="dcterms:W3CDTF">2023-10-05T07:18:24Z</dcterms:modified>
</cp:coreProperties>
</file>